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0"/>
  </p:notesMasterIdLst>
  <p:sldIdLst>
    <p:sldId id="257" r:id="rId3"/>
    <p:sldId id="259" r:id="rId4"/>
    <p:sldId id="260" r:id="rId5"/>
    <p:sldId id="264" r:id="rId6"/>
    <p:sldId id="283" r:id="rId7"/>
    <p:sldId id="266" r:id="rId8"/>
    <p:sldId id="261" r:id="rId9"/>
    <p:sldId id="284" r:id="rId10"/>
    <p:sldId id="285" r:id="rId11"/>
    <p:sldId id="291" r:id="rId12"/>
    <p:sldId id="292" r:id="rId13"/>
    <p:sldId id="293" r:id="rId14"/>
    <p:sldId id="294" r:id="rId15"/>
    <p:sldId id="295" r:id="rId16"/>
    <p:sldId id="296" r:id="rId17"/>
    <p:sldId id="289" r:id="rId18"/>
    <p:sldId id="297" r:id="rId19"/>
    <p:sldId id="298" r:id="rId20"/>
    <p:sldId id="286" r:id="rId21"/>
    <p:sldId id="287" r:id="rId22"/>
    <p:sldId id="288" r:id="rId23"/>
    <p:sldId id="290" r:id="rId24"/>
    <p:sldId id="299" r:id="rId25"/>
    <p:sldId id="302" r:id="rId26"/>
    <p:sldId id="301" r:id="rId27"/>
    <p:sldId id="300" r:id="rId28"/>
    <p:sldId id="25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78E"/>
    <a:srgbClr val="FFFFFF"/>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96314" autoAdjust="0"/>
  </p:normalViewPr>
  <p:slideViewPr>
    <p:cSldViewPr snapToGrid="0">
      <p:cViewPr varScale="1">
        <p:scale>
          <a:sx n="81" d="100"/>
          <a:sy n="81" d="100"/>
        </p:scale>
        <p:origin x="830" y="62"/>
      </p:cViewPr>
      <p:guideLst>
        <p:guide pos="440"/>
        <p:guide orient="horz" pos="3816"/>
        <p:guide pos="7242"/>
        <p:guide orient="horz" pos="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2022-06-05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273929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13</a:t>
            </a:fld>
            <a:endParaRPr lang="zh-CN" altLang="en-US"/>
          </a:p>
        </p:txBody>
      </p:sp>
    </p:spTree>
    <p:extLst>
      <p:ext uri="{BB962C8B-B14F-4D97-AF65-F5344CB8AC3E}">
        <p14:creationId xmlns:p14="http://schemas.microsoft.com/office/powerpoint/2010/main" val="293666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14</a:t>
            </a:fld>
            <a:endParaRPr lang="zh-CN" altLang="en-US"/>
          </a:p>
        </p:txBody>
      </p:sp>
    </p:spTree>
    <p:extLst>
      <p:ext uri="{BB962C8B-B14F-4D97-AF65-F5344CB8AC3E}">
        <p14:creationId xmlns:p14="http://schemas.microsoft.com/office/powerpoint/2010/main" val="82751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15</a:t>
            </a:fld>
            <a:endParaRPr lang="zh-CN" altLang="en-US"/>
          </a:p>
        </p:txBody>
      </p:sp>
    </p:spTree>
    <p:extLst>
      <p:ext uri="{BB962C8B-B14F-4D97-AF65-F5344CB8AC3E}">
        <p14:creationId xmlns:p14="http://schemas.microsoft.com/office/powerpoint/2010/main" val="229977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16</a:t>
            </a:fld>
            <a:endParaRPr lang="zh-CN" altLang="en-US"/>
          </a:p>
        </p:txBody>
      </p:sp>
    </p:spTree>
    <p:extLst>
      <p:ext uri="{BB962C8B-B14F-4D97-AF65-F5344CB8AC3E}">
        <p14:creationId xmlns:p14="http://schemas.microsoft.com/office/powerpoint/2010/main" val="7904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17</a:t>
            </a:fld>
            <a:endParaRPr lang="zh-CN" altLang="en-US"/>
          </a:p>
        </p:txBody>
      </p:sp>
    </p:spTree>
    <p:extLst>
      <p:ext uri="{BB962C8B-B14F-4D97-AF65-F5344CB8AC3E}">
        <p14:creationId xmlns:p14="http://schemas.microsoft.com/office/powerpoint/2010/main" val="314864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18</a:t>
            </a:fld>
            <a:endParaRPr lang="zh-CN" altLang="en-US"/>
          </a:p>
        </p:txBody>
      </p:sp>
    </p:spTree>
    <p:extLst>
      <p:ext uri="{BB962C8B-B14F-4D97-AF65-F5344CB8AC3E}">
        <p14:creationId xmlns:p14="http://schemas.microsoft.com/office/powerpoint/2010/main" val="248675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21</a:t>
            </a:fld>
            <a:endParaRPr lang="zh-CN" altLang="en-US"/>
          </a:p>
        </p:txBody>
      </p:sp>
    </p:spTree>
    <p:extLst>
      <p:ext uri="{BB962C8B-B14F-4D97-AF65-F5344CB8AC3E}">
        <p14:creationId xmlns:p14="http://schemas.microsoft.com/office/powerpoint/2010/main" val="367077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22</a:t>
            </a:fld>
            <a:endParaRPr lang="zh-CN" altLang="en-US"/>
          </a:p>
        </p:txBody>
      </p:sp>
    </p:spTree>
    <p:extLst>
      <p:ext uri="{BB962C8B-B14F-4D97-AF65-F5344CB8AC3E}">
        <p14:creationId xmlns:p14="http://schemas.microsoft.com/office/powerpoint/2010/main" val="1665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2022-06-05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553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5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524938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92845335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7394228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588389" y="675515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83691032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2301511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53848743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2022-06-05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1476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2022-06-05</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1815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1144624" y="2823759"/>
            <a:ext cx="10404737" cy="1015663"/>
          </a:xfrm>
          <a:prstGeom prst="rect">
            <a:avLst/>
          </a:prstGeom>
          <a:noFill/>
        </p:spPr>
        <p:txBody>
          <a:bodyPr wrap="square" rtlCol="0">
            <a:spAutoFit/>
          </a:bodyPr>
          <a:lstStyle/>
          <a:p>
            <a:r>
              <a:rPr lang="zh-CN" altLang="en-US" sz="6000" dirty="0">
                <a:solidFill>
                  <a:srgbClr val="4C678E"/>
                </a:solidFill>
              </a:rPr>
              <a:t>视障人士友好的资讯辅助软件</a:t>
            </a:r>
          </a:p>
        </p:txBody>
      </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9" name="矩形: 圆角 28">
            <a:extLst>
              <a:ext uri="{FF2B5EF4-FFF2-40B4-BE49-F238E27FC236}">
                <a16:creationId xmlns:a16="http://schemas.microsoft.com/office/drawing/2014/main" id="{6B43D288-AE62-48DB-AC8A-8845E023E58F}"/>
              </a:ext>
            </a:extLst>
          </p:cNvPr>
          <p:cNvSpPr/>
          <p:nvPr/>
        </p:nvSpPr>
        <p:spPr>
          <a:xfrm>
            <a:off x="4723095" y="5175090"/>
            <a:ext cx="2745809"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cs typeface="+mn-ea"/>
                <a:sym typeface="+mn-lt"/>
              </a:rPr>
              <a:t>主讲：彭瑞杰 汤耀轮</a:t>
            </a: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2" y="4190786"/>
            <a:ext cx="2068653" cy="369332"/>
          </a:xfrm>
          <a:prstGeom prst="rect">
            <a:avLst/>
          </a:prstGeom>
          <a:noFill/>
        </p:spPr>
        <p:txBody>
          <a:bodyPr wrap="square" rtlCol="0">
            <a:spAutoFit/>
          </a:bodyPr>
          <a:lstStyle/>
          <a:p>
            <a:pPr algn="ctr"/>
            <a:r>
              <a:rPr lang="zh-CN" altLang="en-US" spc="600" dirty="0">
                <a:solidFill>
                  <a:srgbClr val="4C678E"/>
                </a:solidFill>
                <a:cs typeface="+mn-ea"/>
                <a:sym typeface="+mn-lt"/>
              </a:rPr>
              <a:t>第一组</a:t>
            </a: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animBg="1"/>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8" name="椭圆 17">
            <a:extLst>
              <a:ext uri="{FF2B5EF4-FFF2-40B4-BE49-F238E27FC236}">
                <a16:creationId xmlns:a16="http://schemas.microsoft.com/office/drawing/2014/main" id="{BF09083C-2FB4-47F9-98B8-14275F93E6FE}"/>
              </a:ext>
            </a:extLst>
          </p:cNvPr>
          <p:cNvSpPr/>
          <p:nvPr/>
        </p:nvSpPr>
        <p:spPr>
          <a:xfrm>
            <a:off x="1980916" y="1622162"/>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816C0FE1-666E-4919-A994-2108A70A9C1A}"/>
              </a:ext>
            </a:extLst>
          </p:cNvPr>
          <p:cNvSpPr/>
          <p:nvPr/>
        </p:nvSpPr>
        <p:spPr>
          <a:xfrm>
            <a:off x="2353921" y="1995167"/>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椭圆 15">
            <a:extLst>
              <a:ext uri="{FF2B5EF4-FFF2-40B4-BE49-F238E27FC236}">
                <a16:creationId xmlns:a16="http://schemas.microsoft.com/office/drawing/2014/main" id="{CE48D976-0AA0-415A-8B61-F6867EC543F9}"/>
              </a:ext>
            </a:extLst>
          </p:cNvPr>
          <p:cNvSpPr/>
          <p:nvPr/>
        </p:nvSpPr>
        <p:spPr>
          <a:xfrm>
            <a:off x="5272039" y="1537180"/>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81502833-77CD-48B3-A062-E8F9EBDA0A7C}"/>
              </a:ext>
            </a:extLst>
          </p:cNvPr>
          <p:cNvSpPr/>
          <p:nvPr/>
        </p:nvSpPr>
        <p:spPr>
          <a:xfrm>
            <a:off x="1965394" y="2062994"/>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B3C1F5D2-B5DF-47D4-9809-BD6519B4ED0D}"/>
              </a:ext>
            </a:extLst>
          </p:cNvPr>
          <p:cNvSpPr/>
          <p:nvPr/>
        </p:nvSpPr>
        <p:spPr>
          <a:xfrm>
            <a:off x="2692116" y="2333362"/>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4" name="Google Shape;1376;p34">
            <a:extLst>
              <a:ext uri="{FF2B5EF4-FFF2-40B4-BE49-F238E27FC236}">
                <a16:creationId xmlns:a16="http://schemas.microsoft.com/office/drawing/2014/main" id="{ED610C98-4E9C-4196-857B-753A530D32DC}"/>
              </a:ext>
            </a:extLst>
          </p:cNvPr>
          <p:cNvSpPr/>
          <p:nvPr/>
        </p:nvSpPr>
        <p:spPr>
          <a:xfrm>
            <a:off x="5424723" y="1336693"/>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6111522" y="250681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2</a:t>
            </a:r>
            <a:endParaRPr sz="2000" dirty="0">
              <a:cs typeface="+mn-ea"/>
              <a:sym typeface="+mn-lt"/>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5912975" y="5103062"/>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3</a:t>
            </a:r>
            <a:endParaRPr sz="2000" dirty="0">
              <a:cs typeface="+mn-ea"/>
              <a:sym typeface="+mn-lt"/>
            </a:endParaRPr>
          </a:p>
        </p:txBody>
      </p:sp>
      <p:sp>
        <p:nvSpPr>
          <p:cNvPr id="29" name="矩形 28">
            <a:extLst>
              <a:ext uri="{FF2B5EF4-FFF2-40B4-BE49-F238E27FC236}">
                <a16:creationId xmlns:a16="http://schemas.microsoft.com/office/drawing/2014/main" id="{A7D2AF5B-C3A4-4D91-854F-66F43DAE5751}"/>
              </a:ext>
            </a:extLst>
          </p:cNvPr>
          <p:cNvSpPr/>
          <p:nvPr/>
        </p:nvSpPr>
        <p:spPr>
          <a:xfrm>
            <a:off x="6316321" y="1278356"/>
            <a:ext cx="261968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制定项目计划书</a:t>
            </a:r>
          </a:p>
        </p:txBody>
      </p:sp>
      <p:sp>
        <p:nvSpPr>
          <p:cNvPr id="32" name="矩形 31">
            <a:extLst>
              <a:ext uri="{FF2B5EF4-FFF2-40B4-BE49-F238E27FC236}">
                <a16:creationId xmlns:a16="http://schemas.microsoft.com/office/drawing/2014/main" id="{5C81C50C-13EF-408E-B00D-DA0FE39FA7E3}"/>
              </a:ext>
            </a:extLst>
          </p:cNvPr>
          <p:cNvSpPr/>
          <p:nvPr/>
        </p:nvSpPr>
        <p:spPr>
          <a:xfrm>
            <a:off x="7003119" y="2111787"/>
            <a:ext cx="2134649"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相关文档撰写</a:t>
            </a:r>
          </a:p>
        </p:txBody>
      </p:sp>
      <p:sp>
        <p:nvSpPr>
          <p:cNvPr id="34" name="矩形 33">
            <a:extLst>
              <a:ext uri="{FF2B5EF4-FFF2-40B4-BE49-F238E27FC236}">
                <a16:creationId xmlns:a16="http://schemas.microsoft.com/office/drawing/2014/main" id="{A2074360-2C7F-4C37-A780-E14C335B668E}"/>
              </a:ext>
            </a:extLst>
          </p:cNvPr>
          <p:cNvSpPr/>
          <p:nvPr/>
        </p:nvSpPr>
        <p:spPr>
          <a:xfrm>
            <a:off x="7080226" y="2611151"/>
            <a:ext cx="2940617" cy="1803186"/>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可行性分析文档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项目计划书</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需求分析文档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概要设计文档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详细设计文档</a:t>
            </a:r>
          </a:p>
        </p:txBody>
      </p:sp>
      <p:sp>
        <p:nvSpPr>
          <p:cNvPr id="35" name="矩形 34">
            <a:extLst>
              <a:ext uri="{FF2B5EF4-FFF2-40B4-BE49-F238E27FC236}">
                <a16:creationId xmlns:a16="http://schemas.microsoft.com/office/drawing/2014/main" id="{4EFC0EA0-4C1E-4695-AF2A-178D927C72B0}"/>
              </a:ext>
            </a:extLst>
          </p:cNvPr>
          <p:cNvSpPr/>
          <p:nvPr/>
        </p:nvSpPr>
        <p:spPr>
          <a:xfrm>
            <a:off x="6804573" y="4939645"/>
            <a:ext cx="2131436"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代码编写与调试</a:t>
            </a:r>
          </a:p>
        </p:txBody>
      </p:sp>
      <p:sp>
        <p:nvSpPr>
          <p:cNvPr id="37" name="矩形 36">
            <a:extLst>
              <a:ext uri="{FF2B5EF4-FFF2-40B4-BE49-F238E27FC236}">
                <a16:creationId xmlns:a16="http://schemas.microsoft.com/office/drawing/2014/main" id="{552A4164-F5F4-4F87-9A35-F106EBDD7B1B}"/>
              </a:ext>
            </a:extLst>
          </p:cNvPr>
          <p:cNvSpPr/>
          <p:nvPr/>
        </p:nvSpPr>
        <p:spPr>
          <a:xfrm>
            <a:off x="6804573" y="5506130"/>
            <a:ext cx="4115084" cy="1433854"/>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前后端分离开发</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模型搭建、训练、</a:t>
            </a:r>
          </a:p>
          <a:p>
            <a:pPr algn="just" hangingPunct="0">
              <a:lnSpc>
                <a:spcPct val="150000"/>
              </a:lnSpc>
            </a:pPr>
            <a:r>
              <a:rPr lang="zh-CN" altLang="en-US" sz="1600" dirty="0">
                <a:solidFill>
                  <a:schemeClr val="tx1">
                    <a:lumMod val="75000"/>
                    <a:lumOff val="25000"/>
                  </a:schemeClr>
                </a:solidFill>
                <a:cs typeface="+mn-ea"/>
                <a:sym typeface="+mn-lt"/>
              </a:rPr>
              <a:t>调优</a:t>
            </a:r>
          </a:p>
          <a:p>
            <a:pPr algn="just" hangingPunct="0">
              <a:lnSpc>
                <a:spcPct val="150000"/>
              </a:lnSpc>
            </a:pPr>
            <a:endParaRPr lang="zh-CN" altLang="en-US" sz="16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CD661775-2A76-1090-F69E-7A1EBA30098B}"/>
              </a:ext>
            </a:extLst>
          </p:cNvPr>
          <p:cNvSpPr txBox="1"/>
          <p:nvPr/>
        </p:nvSpPr>
        <p:spPr>
          <a:xfrm>
            <a:off x="1052318" y="543555"/>
            <a:ext cx="3757571" cy="584775"/>
          </a:xfrm>
          <a:prstGeom prst="rect">
            <a:avLst/>
          </a:prstGeom>
          <a:noFill/>
        </p:spPr>
        <p:txBody>
          <a:bodyPr wrap="square" rtlCol="0">
            <a:spAutoFit/>
          </a:bodyPr>
          <a:lstStyle/>
          <a:p>
            <a:pPr algn="ctr"/>
            <a:r>
              <a:rPr lang="zh-CN" altLang="en-US" sz="3200" spc="600" dirty="0">
                <a:solidFill>
                  <a:srgbClr val="4C678E"/>
                </a:solidFill>
                <a:cs typeface="+mn-ea"/>
                <a:sym typeface="+mn-lt"/>
              </a:rPr>
              <a:t>项目实现总况</a:t>
            </a:r>
          </a:p>
        </p:txBody>
      </p:sp>
      <p:grpSp>
        <p:nvGrpSpPr>
          <p:cNvPr id="38" name="组合 37">
            <a:extLst>
              <a:ext uri="{FF2B5EF4-FFF2-40B4-BE49-F238E27FC236}">
                <a16:creationId xmlns:a16="http://schemas.microsoft.com/office/drawing/2014/main" id="{D2DA837C-CA25-CDB2-21CE-470736818E97}"/>
              </a:ext>
            </a:extLst>
          </p:cNvPr>
          <p:cNvGrpSpPr/>
          <p:nvPr/>
        </p:nvGrpSpPr>
        <p:grpSpPr>
          <a:xfrm flipV="1">
            <a:off x="183963" y="790224"/>
            <a:ext cx="5210206" cy="45719"/>
            <a:chOff x="3893464" y="1130139"/>
            <a:chExt cx="4490797" cy="0"/>
          </a:xfrm>
        </p:grpSpPr>
        <p:cxnSp>
          <p:nvCxnSpPr>
            <p:cNvPr id="39" name="直接箭头连接符 25">
              <a:extLst>
                <a:ext uri="{FF2B5EF4-FFF2-40B4-BE49-F238E27FC236}">
                  <a16:creationId xmlns:a16="http://schemas.microsoft.com/office/drawing/2014/main" id="{21DB2F0F-B091-1EE6-E1B6-3DFA86EBB369}"/>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40" name="直接箭头连接符 25">
              <a:extLst>
                <a:ext uri="{FF2B5EF4-FFF2-40B4-BE49-F238E27FC236}">
                  <a16:creationId xmlns:a16="http://schemas.microsoft.com/office/drawing/2014/main" id="{5BC4ABA0-0B85-0A4E-E713-77D61B65687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89268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15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2000"/>
                            </p:stCondLst>
                            <p:childTnLst>
                              <p:par>
                                <p:cTn id="46" presetID="53" presetClass="entr" presetSubtype="16"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par>
                          <p:cTn id="51" fill="hold">
                            <p:stCondLst>
                              <p:cond delay="2500"/>
                            </p:stCondLst>
                            <p:childTnLst>
                              <p:par>
                                <p:cTn id="52" presetID="42"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42"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1000"/>
                                        <p:tgtEl>
                                          <p:spTgt spid="32"/>
                                        </p:tgtEl>
                                      </p:cBhvr>
                                    </p:animEffect>
                                    <p:anim calcmode="lin" valueType="num">
                                      <p:cBhvr>
                                        <p:cTn id="61" dur="1000" fill="hold"/>
                                        <p:tgtEl>
                                          <p:spTgt spid="32"/>
                                        </p:tgtEl>
                                        <p:attrNameLst>
                                          <p:attrName>ppt_x</p:attrName>
                                        </p:attrNameLst>
                                      </p:cBhvr>
                                      <p:tavLst>
                                        <p:tav tm="0">
                                          <p:val>
                                            <p:strVal val="#ppt_x"/>
                                          </p:val>
                                        </p:tav>
                                        <p:tav tm="100000">
                                          <p:val>
                                            <p:strVal val="#ppt_x"/>
                                          </p:val>
                                        </p:tav>
                                      </p:tavLst>
                                    </p:anim>
                                    <p:anim calcmode="lin" valueType="num">
                                      <p:cBhvr>
                                        <p:cTn id="62" dur="1000" fill="hold"/>
                                        <p:tgtEl>
                                          <p:spTgt spid="32"/>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childTnLst>
                          </p:cTn>
                        </p:par>
                        <p:par>
                          <p:cTn id="69" fill="hold">
                            <p:stCondLst>
                              <p:cond delay="5500"/>
                            </p:stCondLst>
                            <p:childTnLst>
                              <p:par>
                                <p:cTn id="70" presetID="42"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childTnLst>
                          </p:cTn>
                        </p:par>
                        <p:par>
                          <p:cTn id="75" fill="hold">
                            <p:stCondLst>
                              <p:cond delay="6500"/>
                            </p:stCondLst>
                            <p:childTnLst>
                              <p:par>
                                <p:cTn id="76" presetID="42" presetClass="entr" presetSubtype="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1000"/>
                                        <p:tgtEl>
                                          <p:spTgt spid="37"/>
                                        </p:tgtEl>
                                      </p:cBhvr>
                                    </p:animEffect>
                                    <p:anim calcmode="lin" valueType="num">
                                      <p:cBhvr>
                                        <p:cTn id="79" dur="1000" fill="hold"/>
                                        <p:tgtEl>
                                          <p:spTgt spid="37"/>
                                        </p:tgtEl>
                                        <p:attrNameLst>
                                          <p:attrName>ppt_x</p:attrName>
                                        </p:attrNameLst>
                                      </p:cBhvr>
                                      <p:tavLst>
                                        <p:tav tm="0">
                                          <p:val>
                                            <p:strVal val="#ppt_x"/>
                                          </p:val>
                                        </p:tav>
                                        <p:tav tm="100000">
                                          <p:val>
                                            <p:strVal val="#ppt_x"/>
                                          </p:val>
                                        </p:tav>
                                      </p:tavLst>
                                    </p:anim>
                                    <p:anim calcmode="lin" valueType="num">
                                      <p:cBhvr>
                                        <p:cTn id="80" dur="1000" fill="hold"/>
                                        <p:tgtEl>
                                          <p:spTgt spid="37"/>
                                        </p:tgtEl>
                                        <p:attrNameLst>
                                          <p:attrName>ppt_y</p:attrName>
                                        </p:attrNameLst>
                                      </p:cBhvr>
                                      <p:tavLst>
                                        <p:tav tm="0">
                                          <p:val>
                                            <p:strVal val="#ppt_y+.1"/>
                                          </p:val>
                                        </p:tav>
                                        <p:tav tm="100000">
                                          <p:val>
                                            <p:strVal val="#ppt_y"/>
                                          </p:val>
                                        </p:tav>
                                      </p:tavLst>
                                    </p:anim>
                                  </p:childTnLst>
                                </p:cTn>
                              </p:par>
                              <p:par>
                                <p:cTn id="81" presetID="53" presetClass="entr" presetSubtype="16"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fltVal val="0"/>
                                          </p:val>
                                        </p:tav>
                                        <p:tav tm="100000">
                                          <p:val>
                                            <p:strVal val="#ppt_h"/>
                                          </p:val>
                                        </p:tav>
                                      </p:tavLst>
                                    </p:anim>
                                    <p:animEffect transition="in" filter="fade">
                                      <p:cBhvr>
                                        <p:cTn id="85" dur="500"/>
                                        <p:tgtEl>
                                          <p:spTgt spid="3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p:cTn id="88" dur="500" fill="hold"/>
                                        <p:tgtEl>
                                          <p:spTgt spid="31"/>
                                        </p:tgtEl>
                                        <p:attrNameLst>
                                          <p:attrName>ppt_w</p:attrName>
                                        </p:attrNameLst>
                                      </p:cBhvr>
                                      <p:tavLst>
                                        <p:tav tm="0">
                                          <p:val>
                                            <p:fltVal val="0"/>
                                          </p:val>
                                        </p:tav>
                                        <p:tav tm="100000">
                                          <p:val>
                                            <p:strVal val="#ppt_w"/>
                                          </p:val>
                                        </p:tav>
                                      </p:tavLst>
                                    </p:anim>
                                    <p:anim calcmode="lin" valueType="num">
                                      <p:cBhvr>
                                        <p:cTn id="89" dur="500" fill="hold"/>
                                        <p:tgtEl>
                                          <p:spTgt spid="31"/>
                                        </p:tgtEl>
                                        <p:attrNameLst>
                                          <p:attrName>ppt_h</p:attrName>
                                        </p:attrNameLst>
                                      </p:cBhvr>
                                      <p:tavLst>
                                        <p:tav tm="0">
                                          <p:val>
                                            <p:fltVal val="0"/>
                                          </p:val>
                                        </p:tav>
                                        <p:tav tm="100000">
                                          <p:val>
                                            <p:strVal val="#ppt_h"/>
                                          </p:val>
                                        </p:tav>
                                      </p:tavLst>
                                    </p:anim>
                                    <p:animEffect transition="in" filter="fade">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6" grpId="0" animBg="1"/>
      <p:bldP spid="21" grpId="0" animBg="1"/>
      <p:bldP spid="23" grpId="0" animBg="1"/>
      <p:bldP spid="24" grpId="0" animBg="1"/>
      <p:bldP spid="25" grpId="0" animBg="1"/>
      <p:bldP spid="26" grpId="0" animBg="1"/>
      <p:bldP spid="29" grpId="0"/>
      <p:bldP spid="32" grpId="0"/>
      <p:bldP spid="34" grpId="0"/>
      <p:bldP spid="35" grpId="0"/>
      <p:bldP spid="37"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722087" y="266270"/>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可行性分析和项目计划（一周）</a:t>
            </a:r>
          </a:p>
        </p:txBody>
      </p:sp>
      <p:pic>
        <p:nvPicPr>
          <p:cNvPr id="9" name="图片 8">
            <a:extLst>
              <a:ext uri="{FF2B5EF4-FFF2-40B4-BE49-F238E27FC236}">
                <a16:creationId xmlns:a16="http://schemas.microsoft.com/office/drawing/2014/main" id="{6710A7FD-9DFE-A188-E977-F53E4AF0176B}"/>
              </a:ext>
            </a:extLst>
          </p:cNvPr>
          <p:cNvPicPr>
            <a:picLocks noChangeAspect="1"/>
          </p:cNvPicPr>
          <p:nvPr/>
        </p:nvPicPr>
        <p:blipFill>
          <a:blip r:embed="rId3"/>
          <a:stretch>
            <a:fillRect/>
          </a:stretch>
        </p:blipFill>
        <p:spPr>
          <a:xfrm>
            <a:off x="498175" y="798416"/>
            <a:ext cx="5326609" cy="5270094"/>
          </a:xfrm>
          <a:prstGeom prst="rect">
            <a:avLst/>
          </a:prstGeom>
        </p:spPr>
      </p:pic>
      <p:pic>
        <p:nvPicPr>
          <p:cNvPr id="10" name="图片 9">
            <a:extLst>
              <a:ext uri="{FF2B5EF4-FFF2-40B4-BE49-F238E27FC236}">
                <a16:creationId xmlns:a16="http://schemas.microsoft.com/office/drawing/2014/main" id="{27415574-CD85-27CE-6234-F98945468790}"/>
              </a:ext>
            </a:extLst>
          </p:cNvPr>
          <p:cNvPicPr>
            <a:picLocks noChangeAspect="1"/>
          </p:cNvPicPr>
          <p:nvPr/>
        </p:nvPicPr>
        <p:blipFill>
          <a:blip r:embed="rId4"/>
          <a:stretch>
            <a:fillRect/>
          </a:stretch>
        </p:blipFill>
        <p:spPr>
          <a:xfrm>
            <a:off x="6322959" y="798416"/>
            <a:ext cx="4749294" cy="5119712"/>
          </a:xfrm>
          <a:prstGeom prst="rect">
            <a:avLst/>
          </a:prstGeom>
        </p:spPr>
      </p:pic>
    </p:spTree>
    <p:extLst>
      <p:ext uri="{BB962C8B-B14F-4D97-AF65-F5344CB8AC3E}">
        <p14:creationId xmlns:p14="http://schemas.microsoft.com/office/powerpoint/2010/main" val="187276963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需求分析（两周）</a:t>
            </a:r>
          </a:p>
        </p:txBody>
      </p:sp>
      <p:pic>
        <p:nvPicPr>
          <p:cNvPr id="11" name="图片 10">
            <a:extLst>
              <a:ext uri="{FF2B5EF4-FFF2-40B4-BE49-F238E27FC236}">
                <a16:creationId xmlns:a16="http://schemas.microsoft.com/office/drawing/2014/main" id="{D4E91374-16F1-4965-DA83-516248449BBB}"/>
              </a:ext>
            </a:extLst>
          </p:cNvPr>
          <p:cNvPicPr>
            <a:picLocks noChangeAspect="1"/>
          </p:cNvPicPr>
          <p:nvPr/>
        </p:nvPicPr>
        <p:blipFill>
          <a:blip r:embed="rId4"/>
          <a:stretch>
            <a:fillRect/>
          </a:stretch>
        </p:blipFill>
        <p:spPr>
          <a:xfrm>
            <a:off x="515268" y="1180904"/>
            <a:ext cx="5090601" cy="4496190"/>
          </a:xfrm>
          <a:prstGeom prst="rect">
            <a:avLst/>
          </a:prstGeom>
        </p:spPr>
      </p:pic>
      <p:pic>
        <p:nvPicPr>
          <p:cNvPr id="14" name="图片 13">
            <a:extLst>
              <a:ext uri="{FF2B5EF4-FFF2-40B4-BE49-F238E27FC236}">
                <a16:creationId xmlns:a16="http://schemas.microsoft.com/office/drawing/2014/main" id="{1755E62D-B543-1AE7-93EE-3EA0928F26B2}"/>
              </a:ext>
            </a:extLst>
          </p:cNvPr>
          <p:cNvPicPr>
            <a:picLocks noChangeAspect="1"/>
          </p:cNvPicPr>
          <p:nvPr/>
        </p:nvPicPr>
        <p:blipFill>
          <a:blip r:embed="rId5"/>
          <a:stretch>
            <a:fillRect/>
          </a:stretch>
        </p:blipFill>
        <p:spPr>
          <a:xfrm>
            <a:off x="6292320" y="1494069"/>
            <a:ext cx="4354324" cy="4183025"/>
          </a:xfrm>
          <a:prstGeom prst="rect">
            <a:avLst/>
          </a:prstGeom>
        </p:spPr>
      </p:pic>
    </p:spTree>
    <p:extLst>
      <p:ext uri="{BB962C8B-B14F-4D97-AF65-F5344CB8AC3E}">
        <p14:creationId xmlns:p14="http://schemas.microsoft.com/office/powerpoint/2010/main" val="308177581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系统概要设计（一周）</a:t>
            </a:r>
          </a:p>
        </p:txBody>
      </p:sp>
      <p:pic>
        <p:nvPicPr>
          <p:cNvPr id="9" name="图片 8">
            <a:extLst>
              <a:ext uri="{FF2B5EF4-FFF2-40B4-BE49-F238E27FC236}">
                <a16:creationId xmlns:a16="http://schemas.microsoft.com/office/drawing/2014/main" id="{4283D9E3-5138-E4B8-8709-8EBFDCE73087}"/>
              </a:ext>
            </a:extLst>
          </p:cNvPr>
          <p:cNvPicPr>
            <a:picLocks noChangeAspect="1"/>
          </p:cNvPicPr>
          <p:nvPr/>
        </p:nvPicPr>
        <p:blipFill>
          <a:blip r:embed="rId4"/>
          <a:stretch>
            <a:fillRect/>
          </a:stretch>
        </p:blipFill>
        <p:spPr>
          <a:xfrm>
            <a:off x="235686" y="1585869"/>
            <a:ext cx="5820949" cy="4091225"/>
          </a:xfrm>
          <a:prstGeom prst="rect">
            <a:avLst/>
          </a:prstGeom>
        </p:spPr>
      </p:pic>
      <p:pic>
        <p:nvPicPr>
          <p:cNvPr id="10" name="图片 9">
            <a:extLst>
              <a:ext uri="{FF2B5EF4-FFF2-40B4-BE49-F238E27FC236}">
                <a16:creationId xmlns:a16="http://schemas.microsoft.com/office/drawing/2014/main" id="{CD30DF0F-85EA-E36E-7A4B-A50D5B583F1A}"/>
              </a:ext>
            </a:extLst>
          </p:cNvPr>
          <p:cNvPicPr>
            <a:picLocks noChangeAspect="1"/>
          </p:cNvPicPr>
          <p:nvPr/>
        </p:nvPicPr>
        <p:blipFill>
          <a:blip r:embed="rId5"/>
          <a:stretch>
            <a:fillRect/>
          </a:stretch>
        </p:blipFill>
        <p:spPr>
          <a:xfrm>
            <a:off x="6135367" y="2056631"/>
            <a:ext cx="5464188" cy="3542892"/>
          </a:xfrm>
          <a:prstGeom prst="rect">
            <a:avLst/>
          </a:prstGeom>
        </p:spPr>
      </p:pic>
    </p:spTree>
    <p:extLst>
      <p:ext uri="{BB962C8B-B14F-4D97-AF65-F5344CB8AC3E}">
        <p14:creationId xmlns:p14="http://schemas.microsoft.com/office/powerpoint/2010/main" val="425642897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系统详细设计和编码实现（五周）</a:t>
            </a:r>
          </a:p>
        </p:txBody>
      </p:sp>
      <p:pic>
        <p:nvPicPr>
          <p:cNvPr id="11" name="图片 10">
            <a:extLst>
              <a:ext uri="{FF2B5EF4-FFF2-40B4-BE49-F238E27FC236}">
                <a16:creationId xmlns:a16="http://schemas.microsoft.com/office/drawing/2014/main" id="{FE8FAC2C-D03F-866D-76CB-EAAAA8760B03}"/>
              </a:ext>
            </a:extLst>
          </p:cNvPr>
          <p:cNvPicPr>
            <a:picLocks noChangeAspect="1"/>
          </p:cNvPicPr>
          <p:nvPr/>
        </p:nvPicPr>
        <p:blipFill>
          <a:blip r:embed="rId4"/>
          <a:stretch>
            <a:fillRect/>
          </a:stretch>
        </p:blipFill>
        <p:spPr>
          <a:xfrm>
            <a:off x="304187" y="1338721"/>
            <a:ext cx="5446163" cy="4656951"/>
          </a:xfrm>
          <a:prstGeom prst="rect">
            <a:avLst/>
          </a:prstGeom>
        </p:spPr>
      </p:pic>
      <p:pic>
        <p:nvPicPr>
          <p:cNvPr id="14" name="图片 13">
            <a:extLst>
              <a:ext uri="{FF2B5EF4-FFF2-40B4-BE49-F238E27FC236}">
                <a16:creationId xmlns:a16="http://schemas.microsoft.com/office/drawing/2014/main" id="{7CDA23EB-C758-C3F8-F25A-70FD01B6B091}"/>
              </a:ext>
            </a:extLst>
          </p:cNvPr>
          <p:cNvPicPr>
            <a:picLocks noChangeAspect="1"/>
          </p:cNvPicPr>
          <p:nvPr/>
        </p:nvPicPr>
        <p:blipFill>
          <a:blip r:embed="rId5"/>
          <a:stretch>
            <a:fillRect/>
          </a:stretch>
        </p:blipFill>
        <p:spPr>
          <a:xfrm>
            <a:off x="6140626" y="1731146"/>
            <a:ext cx="5065564" cy="4264526"/>
          </a:xfrm>
          <a:prstGeom prst="rect">
            <a:avLst/>
          </a:prstGeom>
        </p:spPr>
      </p:pic>
    </p:spTree>
    <p:extLst>
      <p:ext uri="{BB962C8B-B14F-4D97-AF65-F5344CB8AC3E}">
        <p14:creationId xmlns:p14="http://schemas.microsoft.com/office/powerpoint/2010/main" val="24058590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推荐算法编码实现</a:t>
            </a:r>
          </a:p>
        </p:txBody>
      </p:sp>
      <p:pic>
        <p:nvPicPr>
          <p:cNvPr id="9" name="图片 8">
            <a:extLst>
              <a:ext uri="{FF2B5EF4-FFF2-40B4-BE49-F238E27FC236}">
                <a16:creationId xmlns:a16="http://schemas.microsoft.com/office/drawing/2014/main" id="{591795DA-A8E8-B581-E292-3B5A245A4113}"/>
              </a:ext>
            </a:extLst>
          </p:cNvPr>
          <p:cNvPicPr>
            <a:picLocks noChangeAspect="1"/>
          </p:cNvPicPr>
          <p:nvPr/>
        </p:nvPicPr>
        <p:blipFill>
          <a:blip r:embed="rId4"/>
          <a:stretch>
            <a:fillRect/>
          </a:stretch>
        </p:blipFill>
        <p:spPr>
          <a:xfrm>
            <a:off x="521298" y="1315497"/>
            <a:ext cx="4191061" cy="4613963"/>
          </a:xfrm>
          <a:prstGeom prst="rect">
            <a:avLst/>
          </a:prstGeom>
        </p:spPr>
      </p:pic>
      <p:pic>
        <p:nvPicPr>
          <p:cNvPr id="10" name="图片 9">
            <a:extLst>
              <a:ext uri="{FF2B5EF4-FFF2-40B4-BE49-F238E27FC236}">
                <a16:creationId xmlns:a16="http://schemas.microsoft.com/office/drawing/2014/main" id="{50DB3AB2-9075-0E35-BECD-9B96923D04EC}"/>
              </a:ext>
            </a:extLst>
          </p:cNvPr>
          <p:cNvPicPr>
            <a:picLocks noChangeAspect="1"/>
          </p:cNvPicPr>
          <p:nvPr/>
        </p:nvPicPr>
        <p:blipFill>
          <a:blip r:embed="rId5"/>
          <a:stretch>
            <a:fillRect/>
          </a:stretch>
        </p:blipFill>
        <p:spPr>
          <a:xfrm>
            <a:off x="5127934" y="1508484"/>
            <a:ext cx="6355477" cy="4232440"/>
          </a:xfrm>
          <a:prstGeom prst="rect">
            <a:avLst/>
          </a:prstGeom>
        </p:spPr>
      </p:pic>
    </p:spTree>
    <p:extLst>
      <p:ext uri="{BB962C8B-B14F-4D97-AF65-F5344CB8AC3E}">
        <p14:creationId xmlns:p14="http://schemas.microsoft.com/office/powerpoint/2010/main" val="152165495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系统架构图</a:t>
            </a:r>
          </a:p>
        </p:txBody>
      </p:sp>
      <p:pic>
        <p:nvPicPr>
          <p:cNvPr id="11" name="图片 10">
            <a:extLst>
              <a:ext uri="{FF2B5EF4-FFF2-40B4-BE49-F238E27FC236}">
                <a16:creationId xmlns:a16="http://schemas.microsoft.com/office/drawing/2014/main" id="{D79BE78E-2806-78EF-4F0B-DC5438E71A85}"/>
              </a:ext>
            </a:extLst>
          </p:cNvPr>
          <p:cNvPicPr>
            <a:picLocks noChangeAspect="1"/>
          </p:cNvPicPr>
          <p:nvPr/>
        </p:nvPicPr>
        <p:blipFill>
          <a:blip r:embed="rId4"/>
          <a:stretch>
            <a:fillRect/>
          </a:stretch>
        </p:blipFill>
        <p:spPr>
          <a:xfrm>
            <a:off x="2277430" y="1474721"/>
            <a:ext cx="7392041" cy="3391194"/>
          </a:xfrm>
          <a:prstGeom prst="rect">
            <a:avLst/>
          </a:prstGeom>
        </p:spPr>
      </p:pic>
    </p:spTree>
    <p:extLst>
      <p:ext uri="{BB962C8B-B14F-4D97-AF65-F5344CB8AC3E}">
        <p14:creationId xmlns:p14="http://schemas.microsoft.com/office/powerpoint/2010/main" val="591271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系统功能架构图</a:t>
            </a:r>
          </a:p>
        </p:txBody>
      </p:sp>
      <p:pic>
        <p:nvPicPr>
          <p:cNvPr id="14" name="图片 13">
            <a:extLst>
              <a:ext uri="{FF2B5EF4-FFF2-40B4-BE49-F238E27FC236}">
                <a16:creationId xmlns:a16="http://schemas.microsoft.com/office/drawing/2014/main" id="{39D2D27B-4A45-E5D2-76A8-39DC4243A03F}"/>
              </a:ext>
            </a:extLst>
          </p:cNvPr>
          <p:cNvPicPr>
            <a:picLocks noChangeAspect="1"/>
          </p:cNvPicPr>
          <p:nvPr/>
        </p:nvPicPr>
        <p:blipFill>
          <a:blip r:embed="rId4"/>
          <a:stretch>
            <a:fillRect/>
          </a:stretch>
        </p:blipFill>
        <p:spPr>
          <a:xfrm>
            <a:off x="628095" y="2129727"/>
            <a:ext cx="10607491" cy="2137845"/>
          </a:xfrm>
          <a:prstGeom prst="rect">
            <a:avLst/>
          </a:prstGeom>
        </p:spPr>
      </p:pic>
    </p:spTree>
    <p:extLst>
      <p:ext uri="{BB962C8B-B14F-4D97-AF65-F5344CB8AC3E}">
        <p14:creationId xmlns:p14="http://schemas.microsoft.com/office/powerpoint/2010/main" val="150589076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数据流程图</a:t>
            </a:r>
          </a:p>
        </p:txBody>
      </p:sp>
      <p:pic>
        <p:nvPicPr>
          <p:cNvPr id="15" name="图片 14">
            <a:extLst>
              <a:ext uri="{FF2B5EF4-FFF2-40B4-BE49-F238E27FC236}">
                <a16:creationId xmlns:a16="http://schemas.microsoft.com/office/drawing/2014/main" id="{0C16FA63-E0F5-30A7-EFCD-8247C6AF2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965" y="1508483"/>
            <a:ext cx="7880953" cy="4253589"/>
          </a:xfrm>
          <a:prstGeom prst="rect">
            <a:avLst/>
          </a:prstGeom>
        </p:spPr>
      </p:pic>
    </p:spTree>
    <p:extLst>
      <p:ext uri="{BB962C8B-B14F-4D97-AF65-F5344CB8AC3E}">
        <p14:creationId xmlns:p14="http://schemas.microsoft.com/office/powerpoint/2010/main" val="420227965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技术亮点</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04</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309794117"/>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stretch>
            <a:fillRect/>
          </a:stretch>
        </p:blipFill>
        <p:spPr>
          <a:xfrm>
            <a:off x="-529" y="3784600"/>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5" name="文本框 34">
            <a:extLst>
              <a:ext uri="{FF2B5EF4-FFF2-40B4-BE49-F238E27FC236}">
                <a16:creationId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cs typeface="+mn-ea"/>
                <a:sym typeface="+mn-lt"/>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675898"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5754112"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8821632"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2675898"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sp>
        <p:nvSpPr>
          <p:cNvPr id="42" name="文本框 41">
            <a:extLst>
              <a:ext uri="{FF2B5EF4-FFF2-40B4-BE49-F238E27FC236}">
                <a16:creationId xmlns:a16="http://schemas.microsoft.com/office/drawing/2014/main" id="{2A3676A7-3200-450C-A808-290D8DBA91AF}"/>
              </a:ext>
            </a:extLst>
          </p:cNvPr>
          <p:cNvSpPr txBox="1"/>
          <p:nvPr/>
        </p:nvSpPr>
        <p:spPr>
          <a:xfrm>
            <a:off x="1893835"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项目概述</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5005915"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成员分工</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8107301"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项目情况</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1893835" y="5535786"/>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技术亮点</a:t>
            </a:r>
          </a:p>
        </p:txBody>
      </p:sp>
      <p:sp>
        <p:nvSpPr>
          <p:cNvPr id="55" name="文本框 54">
            <a:extLst>
              <a:ext uri="{FF2B5EF4-FFF2-40B4-BE49-F238E27FC236}">
                <a16:creationId xmlns:a16="http://schemas.microsoft.com/office/drawing/2014/main" id="{F59E0138-2617-4B68-9E91-61C4453CFA66}"/>
              </a:ext>
            </a:extLst>
          </p:cNvPr>
          <p:cNvSpPr txBox="1"/>
          <p:nvPr/>
        </p:nvSpPr>
        <p:spPr>
          <a:xfrm>
            <a:off x="647652" y="753938"/>
            <a:ext cx="4220783" cy="830997"/>
          </a:xfrm>
          <a:prstGeom prst="rect">
            <a:avLst/>
          </a:prstGeom>
          <a:noFill/>
        </p:spPr>
        <p:txBody>
          <a:bodyPr wrap="square" rtlCol="0">
            <a:spAutoFit/>
          </a:bodyPr>
          <a:lstStyle/>
          <a:p>
            <a:r>
              <a:rPr lang="zh-CN" altLang="en-US" sz="2400" dirty="0">
                <a:solidFill>
                  <a:srgbClr val="4C678E"/>
                </a:solidFill>
              </a:rPr>
              <a:t>视障人士友好的资讯辅助软件</a:t>
            </a:r>
          </a:p>
          <a:p>
            <a:endParaRPr lang="zh-CN" altLang="en-US" sz="2400" spc="600" dirty="0">
              <a:solidFill>
                <a:srgbClr val="4C678E"/>
              </a:solidFill>
              <a:cs typeface="+mn-ea"/>
              <a:sym typeface="+mn-lt"/>
            </a:endParaRP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ïşļíḋê">
            <a:extLst>
              <a:ext uri="{FF2B5EF4-FFF2-40B4-BE49-F238E27FC236}">
                <a16:creationId xmlns:a16="http://schemas.microsoft.com/office/drawing/2014/main" id="{29C6208B-F6B3-6EDB-3C35-2F1D15D1A40F}"/>
              </a:ext>
            </a:extLst>
          </p:cNvPr>
          <p:cNvSpPr/>
          <p:nvPr/>
        </p:nvSpPr>
        <p:spPr>
          <a:xfrm>
            <a:off x="5784833"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05</a:t>
            </a:r>
          </a:p>
        </p:txBody>
      </p:sp>
      <p:sp>
        <p:nvSpPr>
          <p:cNvPr id="50" name="文本框 49">
            <a:extLst>
              <a:ext uri="{FF2B5EF4-FFF2-40B4-BE49-F238E27FC236}">
                <a16:creationId xmlns:a16="http://schemas.microsoft.com/office/drawing/2014/main" id="{44E57A82-DAB0-3455-4452-8E9F98E88016}"/>
              </a:ext>
            </a:extLst>
          </p:cNvPr>
          <p:cNvSpPr txBox="1"/>
          <p:nvPr/>
        </p:nvSpPr>
        <p:spPr>
          <a:xfrm>
            <a:off x="5002770" y="5493521"/>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经验教训</a:t>
            </a:r>
          </a:p>
        </p:txBody>
      </p:sp>
      <p:sp>
        <p:nvSpPr>
          <p:cNvPr id="51" name="ïşļíḋê">
            <a:extLst>
              <a:ext uri="{FF2B5EF4-FFF2-40B4-BE49-F238E27FC236}">
                <a16:creationId xmlns:a16="http://schemas.microsoft.com/office/drawing/2014/main" id="{9B975139-C357-5240-9E67-F6724D17A9EC}"/>
              </a:ext>
            </a:extLst>
          </p:cNvPr>
          <p:cNvSpPr/>
          <p:nvPr/>
        </p:nvSpPr>
        <p:spPr>
          <a:xfrm>
            <a:off x="8883074"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06</a:t>
            </a:r>
          </a:p>
        </p:txBody>
      </p:sp>
      <p:sp>
        <p:nvSpPr>
          <p:cNvPr id="52" name="文本框 51">
            <a:extLst>
              <a:ext uri="{FF2B5EF4-FFF2-40B4-BE49-F238E27FC236}">
                <a16:creationId xmlns:a16="http://schemas.microsoft.com/office/drawing/2014/main" id="{7DE5923F-8192-A0B3-438D-5C185D7540B2}"/>
              </a:ext>
            </a:extLst>
          </p:cNvPr>
          <p:cNvSpPr txBox="1"/>
          <p:nvPr/>
        </p:nvSpPr>
        <p:spPr>
          <a:xfrm>
            <a:off x="8101011" y="5493521"/>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项目展望</a:t>
            </a:r>
          </a:p>
        </p:txBody>
      </p:sp>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p:cTn id="24" dur="500" fill="hold"/>
                                        <p:tgtEl>
                                          <p:spTgt spid="63"/>
                                        </p:tgtEl>
                                        <p:attrNameLst>
                                          <p:attrName>ppt_w</p:attrName>
                                        </p:attrNameLst>
                                      </p:cBhvr>
                                      <p:tavLst>
                                        <p:tav tm="0">
                                          <p:val>
                                            <p:fltVal val="0"/>
                                          </p:val>
                                        </p:tav>
                                        <p:tav tm="100000">
                                          <p:val>
                                            <p:strVal val="#ppt_w"/>
                                          </p:val>
                                        </p:tav>
                                      </p:tavLst>
                                    </p:anim>
                                    <p:anim calcmode="lin" valueType="num">
                                      <p:cBhvr>
                                        <p:cTn id="25" dur="500" fill="hold"/>
                                        <p:tgtEl>
                                          <p:spTgt spid="63"/>
                                        </p:tgtEl>
                                        <p:attrNameLst>
                                          <p:attrName>ppt_h</p:attrName>
                                        </p:attrNameLst>
                                      </p:cBhvr>
                                      <p:tavLst>
                                        <p:tav tm="0">
                                          <p:val>
                                            <p:fltVal val="0"/>
                                          </p:val>
                                        </p:tav>
                                        <p:tav tm="100000">
                                          <p:val>
                                            <p:strVal val="#ppt_h"/>
                                          </p:val>
                                        </p:tav>
                                      </p:tavLst>
                                    </p:anim>
                                    <p:animEffect transition="in" filter="fade">
                                      <p:cBhvr>
                                        <p:cTn id="26" dur="500"/>
                                        <p:tgtEl>
                                          <p:spTgt spid="63"/>
                                        </p:tgtEl>
                                      </p:cBhvr>
                                    </p:animEffect>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fltVal val="0"/>
                                          </p:val>
                                        </p:tav>
                                        <p:tav tm="100000">
                                          <p:val>
                                            <p:strVal val="#ppt_w"/>
                                          </p:val>
                                        </p:tav>
                                      </p:tavLst>
                                    </p:anim>
                                    <p:anim calcmode="lin" valueType="num">
                                      <p:cBhvr>
                                        <p:cTn id="31" dur="1000" fill="hold"/>
                                        <p:tgtEl>
                                          <p:spTgt spid="19"/>
                                        </p:tgtEl>
                                        <p:attrNameLst>
                                          <p:attrName>ppt_h</p:attrName>
                                        </p:attrNameLst>
                                      </p:cBhvr>
                                      <p:tavLst>
                                        <p:tav tm="0">
                                          <p:val>
                                            <p:fltVal val="0"/>
                                          </p:val>
                                        </p:tav>
                                        <p:tav tm="100000">
                                          <p:val>
                                            <p:strVal val="#ppt_h"/>
                                          </p:val>
                                        </p:tav>
                                      </p:tavLst>
                                    </p:anim>
                                    <p:anim calcmode="lin" valueType="num">
                                      <p:cBhvr>
                                        <p:cTn id="32" dur="1000" fill="hold"/>
                                        <p:tgtEl>
                                          <p:spTgt spid="19"/>
                                        </p:tgtEl>
                                        <p:attrNameLst>
                                          <p:attrName>style.rotation</p:attrName>
                                        </p:attrNameLst>
                                      </p:cBhvr>
                                      <p:tavLst>
                                        <p:tav tm="0">
                                          <p:val>
                                            <p:fltVal val="90"/>
                                          </p:val>
                                        </p:tav>
                                        <p:tav tm="100000">
                                          <p:val>
                                            <p:fltVal val="0"/>
                                          </p:val>
                                        </p:tav>
                                      </p:tavLst>
                                    </p:anim>
                                    <p:animEffect transition="in" filter="fade">
                                      <p:cBhvr>
                                        <p:cTn id="33" dur="1000"/>
                                        <p:tgtEl>
                                          <p:spTgt spid="19"/>
                                        </p:tgtEl>
                                      </p:cBhvr>
                                    </p:animEffect>
                                  </p:childTnLst>
                                </p:cTn>
                              </p:par>
                            </p:childTnLst>
                          </p:cTn>
                        </p:par>
                        <p:par>
                          <p:cTn id="34" fill="hold">
                            <p:stCondLst>
                              <p:cond delay="1500"/>
                            </p:stCondLst>
                            <p:childTnLst>
                              <p:par>
                                <p:cTn id="35" presetID="31"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fltVal val="0"/>
                                          </p:val>
                                        </p:tav>
                                        <p:tav tm="100000">
                                          <p:val>
                                            <p:strVal val="#ppt_w"/>
                                          </p:val>
                                        </p:tav>
                                      </p:tavLst>
                                    </p:anim>
                                    <p:anim calcmode="lin" valueType="num">
                                      <p:cBhvr>
                                        <p:cTn id="38" dur="1000" fill="hold"/>
                                        <p:tgtEl>
                                          <p:spTgt spid="34"/>
                                        </p:tgtEl>
                                        <p:attrNameLst>
                                          <p:attrName>ppt_h</p:attrName>
                                        </p:attrNameLst>
                                      </p:cBhvr>
                                      <p:tavLst>
                                        <p:tav tm="0">
                                          <p:val>
                                            <p:fltVal val="0"/>
                                          </p:val>
                                        </p:tav>
                                        <p:tav tm="100000">
                                          <p:val>
                                            <p:strVal val="#ppt_h"/>
                                          </p:val>
                                        </p:tav>
                                      </p:tavLst>
                                    </p:anim>
                                    <p:anim calcmode="lin" valueType="num">
                                      <p:cBhvr>
                                        <p:cTn id="39" dur="1000" fill="hold"/>
                                        <p:tgtEl>
                                          <p:spTgt spid="34"/>
                                        </p:tgtEl>
                                        <p:attrNameLst>
                                          <p:attrName>style.rotation</p:attrName>
                                        </p:attrNameLst>
                                      </p:cBhvr>
                                      <p:tavLst>
                                        <p:tav tm="0">
                                          <p:val>
                                            <p:fltVal val="90"/>
                                          </p:val>
                                        </p:tav>
                                        <p:tav tm="100000">
                                          <p:val>
                                            <p:fltVal val="0"/>
                                          </p:val>
                                        </p:tav>
                                      </p:tavLst>
                                    </p:anim>
                                    <p:animEffect transition="in" filter="fade">
                                      <p:cBhvr>
                                        <p:cTn id="40" dur="1000"/>
                                        <p:tgtEl>
                                          <p:spTgt spid="34"/>
                                        </p:tgtEl>
                                      </p:cBhvr>
                                    </p:animEffect>
                                  </p:childTnLst>
                                </p:cTn>
                              </p:par>
                            </p:childTnLst>
                          </p:cTn>
                        </p:par>
                        <p:par>
                          <p:cTn id="41" fill="hold">
                            <p:stCondLst>
                              <p:cond delay="2500"/>
                            </p:stCondLst>
                            <p:childTnLst>
                              <p:par>
                                <p:cTn id="42" presetID="31"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1000" fill="hold"/>
                                        <p:tgtEl>
                                          <p:spTgt spid="37"/>
                                        </p:tgtEl>
                                        <p:attrNameLst>
                                          <p:attrName>ppt_w</p:attrName>
                                        </p:attrNameLst>
                                      </p:cBhvr>
                                      <p:tavLst>
                                        <p:tav tm="0">
                                          <p:val>
                                            <p:fltVal val="0"/>
                                          </p:val>
                                        </p:tav>
                                        <p:tav tm="100000">
                                          <p:val>
                                            <p:strVal val="#ppt_w"/>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style.rotation</p:attrName>
                                        </p:attrNameLst>
                                      </p:cBhvr>
                                      <p:tavLst>
                                        <p:tav tm="0">
                                          <p:val>
                                            <p:fltVal val="90"/>
                                          </p:val>
                                        </p:tav>
                                        <p:tav tm="100000">
                                          <p:val>
                                            <p:fltVal val="0"/>
                                          </p:val>
                                        </p:tav>
                                      </p:tavLst>
                                    </p:anim>
                                    <p:animEffect transition="in" filter="fade">
                                      <p:cBhvr>
                                        <p:cTn id="47" dur="1000"/>
                                        <p:tgtEl>
                                          <p:spTgt spid="37"/>
                                        </p:tgtEl>
                                      </p:cBhvr>
                                    </p:animEffect>
                                  </p:childTnLst>
                                </p:cTn>
                              </p:par>
                            </p:childTnLst>
                          </p:cTn>
                        </p:par>
                        <p:par>
                          <p:cTn id="48" fill="hold">
                            <p:stCondLst>
                              <p:cond delay="3500"/>
                            </p:stCondLst>
                            <p:childTnLst>
                              <p:par>
                                <p:cTn id="49" presetID="31"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1000" fill="hold"/>
                                        <p:tgtEl>
                                          <p:spTgt spid="38"/>
                                        </p:tgtEl>
                                        <p:attrNameLst>
                                          <p:attrName>ppt_w</p:attrName>
                                        </p:attrNameLst>
                                      </p:cBhvr>
                                      <p:tavLst>
                                        <p:tav tm="0">
                                          <p:val>
                                            <p:fltVal val="0"/>
                                          </p:val>
                                        </p:tav>
                                        <p:tav tm="100000">
                                          <p:val>
                                            <p:strVal val="#ppt_w"/>
                                          </p:val>
                                        </p:tav>
                                      </p:tavLst>
                                    </p:anim>
                                    <p:anim calcmode="lin" valueType="num">
                                      <p:cBhvr>
                                        <p:cTn id="52" dur="1000" fill="hold"/>
                                        <p:tgtEl>
                                          <p:spTgt spid="38"/>
                                        </p:tgtEl>
                                        <p:attrNameLst>
                                          <p:attrName>ppt_h</p:attrName>
                                        </p:attrNameLst>
                                      </p:cBhvr>
                                      <p:tavLst>
                                        <p:tav tm="0">
                                          <p:val>
                                            <p:fltVal val="0"/>
                                          </p:val>
                                        </p:tav>
                                        <p:tav tm="100000">
                                          <p:val>
                                            <p:strVal val="#ppt_h"/>
                                          </p:val>
                                        </p:tav>
                                      </p:tavLst>
                                    </p:anim>
                                    <p:anim calcmode="lin" valueType="num">
                                      <p:cBhvr>
                                        <p:cTn id="53" dur="1000" fill="hold"/>
                                        <p:tgtEl>
                                          <p:spTgt spid="38"/>
                                        </p:tgtEl>
                                        <p:attrNameLst>
                                          <p:attrName>style.rotation</p:attrName>
                                        </p:attrNameLst>
                                      </p:cBhvr>
                                      <p:tavLst>
                                        <p:tav tm="0">
                                          <p:val>
                                            <p:fltVal val="90"/>
                                          </p:val>
                                        </p:tav>
                                        <p:tav tm="100000">
                                          <p:val>
                                            <p:fltVal val="0"/>
                                          </p:val>
                                        </p:tav>
                                      </p:tavLst>
                                    </p:anim>
                                    <p:animEffect transition="in" filter="fade">
                                      <p:cBhvr>
                                        <p:cTn id="54" dur="1000"/>
                                        <p:tgtEl>
                                          <p:spTgt spid="38"/>
                                        </p:tgtEl>
                                      </p:cBhvr>
                                    </p:animEffect>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down)">
                                      <p:cBhvr>
                                        <p:cTn id="62" dur="500"/>
                                        <p:tgtEl>
                                          <p:spTgt spid="43"/>
                                        </p:tgtEl>
                                      </p:cBhvr>
                                    </p:animEffect>
                                  </p:childTnLst>
                                </p:cTn>
                              </p:par>
                            </p:childTnLst>
                          </p:cTn>
                        </p:par>
                        <p:par>
                          <p:cTn id="63" fill="hold">
                            <p:stCondLst>
                              <p:cond delay="5500"/>
                            </p:stCondLst>
                            <p:childTnLst>
                              <p:par>
                                <p:cTn id="64" presetID="22" presetClass="entr" presetSubtype="4"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childTnLst>
                          </p:cTn>
                        </p:par>
                        <p:par>
                          <p:cTn id="67" fill="hold">
                            <p:stCondLst>
                              <p:cond delay="6000"/>
                            </p:stCondLst>
                            <p:childTnLst>
                              <p:par>
                                <p:cTn id="68" presetID="22" presetClass="entr" presetSubtype="4"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down)">
                                      <p:cBhvr>
                                        <p:cTn id="70" dur="500"/>
                                        <p:tgtEl>
                                          <p:spTgt spid="45"/>
                                        </p:tgtEl>
                                      </p:cBhvr>
                                    </p:animEffect>
                                  </p:childTnLst>
                                </p:cTn>
                              </p:par>
                            </p:childTnLst>
                          </p:cTn>
                        </p:par>
                        <p:par>
                          <p:cTn id="71" fill="hold">
                            <p:stCondLst>
                              <p:cond delay="6500"/>
                            </p:stCondLst>
                            <p:childTnLst>
                              <p:par>
                                <p:cTn id="72" presetID="31" presetClass="entr" presetSubtype="0"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p:cTn id="74" dur="1000" fill="hold"/>
                                        <p:tgtEl>
                                          <p:spTgt spid="36"/>
                                        </p:tgtEl>
                                        <p:attrNameLst>
                                          <p:attrName>ppt_w</p:attrName>
                                        </p:attrNameLst>
                                      </p:cBhvr>
                                      <p:tavLst>
                                        <p:tav tm="0">
                                          <p:val>
                                            <p:fltVal val="0"/>
                                          </p:val>
                                        </p:tav>
                                        <p:tav tm="100000">
                                          <p:val>
                                            <p:strVal val="#ppt_w"/>
                                          </p:val>
                                        </p:tav>
                                      </p:tavLst>
                                    </p:anim>
                                    <p:anim calcmode="lin" valueType="num">
                                      <p:cBhvr>
                                        <p:cTn id="75" dur="1000" fill="hold"/>
                                        <p:tgtEl>
                                          <p:spTgt spid="36"/>
                                        </p:tgtEl>
                                        <p:attrNameLst>
                                          <p:attrName>ppt_h</p:attrName>
                                        </p:attrNameLst>
                                      </p:cBhvr>
                                      <p:tavLst>
                                        <p:tav tm="0">
                                          <p:val>
                                            <p:fltVal val="0"/>
                                          </p:val>
                                        </p:tav>
                                        <p:tav tm="100000">
                                          <p:val>
                                            <p:strVal val="#ppt_h"/>
                                          </p:val>
                                        </p:tav>
                                      </p:tavLst>
                                    </p:anim>
                                    <p:anim calcmode="lin" valueType="num">
                                      <p:cBhvr>
                                        <p:cTn id="76" dur="1000" fill="hold"/>
                                        <p:tgtEl>
                                          <p:spTgt spid="36"/>
                                        </p:tgtEl>
                                        <p:attrNameLst>
                                          <p:attrName>style.rotation</p:attrName>
                                        </p:attrNameLst>
                                      </p:cBhvr>
                                      <p:tavLst>
                                        <p:tav tm="0">
                                          <p:val>
                                            <p:fltVal val="90"/>
                                          </p:val>
                                        </p:tav>
                                        <p:tav tm="100000">
                                          <p:val>
                                            <p:fltVal val="0"/>
                                          </p:val>
                                        </p:tav>
                                      </p:tavLst>
                                    </p:anim>
                                    <p:animEffect transition="in" filter="fade">
                                      <p:cBhvr>
                                        <p:cTn id="77" dur="1000"/>
                                        <p:tgtEl>
                                          <p:spTgt spid="36"/>
                                        </p:tgtEl>
                                      </p:cBhvr>
                                    </p:animEffect>
                                  </p:childTnLst>
                                </p:cTn>
                              </p:par>
                            </p:childTnLst>
                          </p:cTn>
                        </p:par>
                        <p:par>
                          <p:cTn id="78" fill="hold">
                            <p:stCondLst>
                              <p:cond delay="7500"/>
                            </p:stCondLst>
                            <p:childTnLst>
                              <p:par>
                                <p:cTn id="79" presetID="22" presetClass="entr" presetSubtype="4"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par>
                          <p:cTn id="82" fill="hold">
                            <p:stCondLst>
                              <p:cond delay="8000"/>
                            </p:stCondLst>
                            <p:childTnLst>
                              <p:par>
                                <p:cTn id="83" presetID="31" presetClass="entr" presetSubtype="0" fill="hold" grpId="0" nodeType="after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p:cTn id="85" dur="1000" fill="hold"/>
                                        <p:tgtEl>
                                          <p:spTgt spid="51"/>
                                        </p:tgtEl>
                                        <p:attrNameLst>
                                          <p:attrName>ppt_w</p:attrName>
                                        </p:attrNameLst>
                                      </p:cBhvr>
                                      <p:tavLst>
                                        <p:tav tm="0">
                                          <p:val>
                                            <p:fltVal val="0"/>
                                          </p:val>
                                        </p:tav>
                                        <p:tav tm="100000">
                                          <p:val>
                                            <p:strVal val="#ppt_w"/>
                                          </p:val>
                                        </p:tav>
                                      </p:tavLst>
                                    </p:anim>
                                    <p:anim calcmode="lin" valueType="num">
                                      <p:cBhvr>
                                        <p:cTn id="86" dur="1000" fill="hold"/>
                                        <p:tgtEl>
                                          <p:spTgt spid="51"/>
                                        </p:tgtEl>
                                        <p:attrNameLst>
                                          <p:attrName>ppt_h</p:attrName>
                                        </p:attrNameLst>
                                      </p:cBhvr>
                                      <p:tavLst>
                                        <p:tav tm="0">
                                          <p:val>
                                            <p:fltVal val="0"/>
                                          </p:val>
                                        </p:tav>
                                        <p:tav tm="100000">
                                          <p:val>
                                            <p:strVal val="#ppt_h"/>
                                          </p:val>
                                        </p:tav>
                                      </p:tavLst>
                                    </p:anim>
                                    <p:anim calcmode="lin" valueType="num">
                                      <p:cBhvr>
                                        <p:cTn id="87" dur="1000" fill="hold"/>
                                        <p:tgtEl>
                                          <p:spTgt spid="51"/>
                                        </p:tgtEl>
                                        <p:attrNameLst>
                                          <p:attrName>style.rotation</p:attrName>
                                        </p:attrNameLst>
                                      </p:cBhvr>
                                      <p:tavLst>
                                        <p:tav tm="0">
                                          <p:val>
                                            <p:fltVal val="90"/>
                                          </p:val>
                                        </p:tav>
                                        <p:tav tm="100000">
                                          <p:val>
                                            <p:fltVal val="0"/>
                                          </p:val>
                                        </p:tav>
                                      </p:tavLst>
                                    </p:anim>
                                    <p:animEffect transition="in" filter="fade">
                                      <p:cBhvr>
                                        <p:cTn id="88" dur="1000"/>
                                        <p:tgtEl>
                                          <p:spTgt spid="51"/>
                                        </p:tgtEl>
                                      </p:cBhvr>
                                    </p:animEffect>
                                  </p:childTnLst>
                                </p:cTn>
                              </p:par>
                            </p:childTnLst>
                          </p:cTn>
                        </p:par>
                        <p:par>
                          <p:cTn id="89" fill="hold">
                            <p:stCondLst>
                              <p:cond delay="9000"/>
                            </p:stCondLst>
                            <p:childTnLst>
                              <p:par>
                                <p:cTn id="90" presetID="22" presetClass="entr" presetSubtype="4" fill="hold" grpId="0"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down)">
                                      <p:cBhvr>
                                        <p:cTn id="9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3" grpId="0"/>
      <p:bldP spid="19" grpId="0" animBg="1"/>
      <p:bldP spid="34" grpId="0" animBg="1"/>
      <p:bldP spid="37" grpId="0" animBg="1"/>
      <p:bldP spid="38" grpId="0" animBg="1"/>
      <p:bldP spid="42" grpId="0"/>
      <p:bldP spid="43" grpId="0"/>
      <p:bldP spid="44" grpId="0"/>
      <p:bldP spid="45" grpId="0"/>
      <p:bldP spid="55" grpId="0"/>
      <p:bldP spid="36" grpId="0" animBg="1"/>
      <p:bldP spid="50" grpId="0"/>
      <p:bldP spid="51" grpId="0" animBg="1"/>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F3645CBA-E865-9397-F5E0-695D17174B0D}"/>
              </a:ext>
            </a:extLst>
          </p:cNvPr>
          <p:cNvSpPr txBox="1"/>
          <p:nvPr/>
        </p:nvSpPr>
        <p:spPr>
          <a:xfrm>
            <a:off x="1621410" y="1715678"/>
            <a:ext cx="9068586" cy="3693319"/>
          </a:xfrm>
          <a:prstGeom prst="rect">
            <a:avLst/>
          </a:prstGeom>
          <a:noFill/>
        </p:spPr>
        <p:txBody>
          <a:bodyPr wrap="square" rtlCol="0">
            <a:spAutoFit/>
          </a:bodyPr>
          <a:lstStyle/>
          <a:p>
            <a:r>
              <a:rPr lang="en-US" altLang="zh-CN" dirty="0"/>
              <a:t>       </a:t>
            </a:r>
            <a:r>
              <a:rPr lang="zh-CN" altLang="en-US" dirty="0"/>
              <a:t>推荐系统旨在预测用户的偏好，提供个性化推荐服务。实际上推荐系统已经不是一个新潮的领域了，它在各个领域都有较为广泛的应用，包括电影、新闻、电商购物以及广告推送。</a:t>
            </a:r>
            <a:endParaRPr lang="en-US" altLang="zh-CN" dirty="0"/>
          </a:p>
          <a:p>
            <a:r>
              <a:rPr lang="en-US" altLang="zh-CN" dirty="0"/>
              <a:t>       </a:t>
            </a:r>
            <a:r>
              <a:rPr lang="zh-CN" altLang="en-US" dirty="0"/>
              <a:t>因此，推荐系统有很多通用的模型，其中包括经典的</a:t>
            </a:r>
            <a:r>
              <a:rPr lang="en-US" altLang="zh-CN" dirty="0"/>
              <a:t>GBDT</a:t>
            </a:r>
            <a:r>
              <a:rPr lang="zh-CN" altLang="en-US" dirty="0"/>
              <a:t>（梯度提升决策树）</a:t>
            </a:r>
            <a:r>
              <a:rPr lang="en-US" altLang="zh-CN" dirty="0"/>
              <a:t>+FM</a:t>
            </a:r>
            <a:r>
              <a:rPr lang="zh-CN" altLang="en-US" dirty="0"/>
              <a:t>（因子分解机）、谷歌发布的</a:t>
            </a:r>
            <a:r>
              <a:rPr lang="en-US" altLang="zh-CN" dirty="0" err="1"/>
              <a:t>wide&amp;deep</a:t>
            </a:r>
            <a:r>
              <a:rPr lang="zh-CN" altLang="en-US" dirty="0"/>
              <a:t>以及</a:t>
            </a:r>
            <a:r>
              <a:rPr lang="en-US" altLang="zh-CN" dirty="0" err="1"/>
              <a:t>Youtube</a:t>
            </a:r>
            <a:r>
              <a:rPr lang="zh-CN" altLang="en-US" dirty="0"/>
              <a:t>发布的</a:t>
            </a:r>
            <a:r>
              <a:rPr lang="en-US" altLang="zh-CN" dirty="0"/>
              <a:t>DNN</a:t>
            </a:r>
            <a:r>
              <a:rPr lang="zh-CN" altLang="en-US" dirty="0"/>
              <a:t>。以上的模型都是针对广泛的推荐系统构建的，适用性强。</a:t>
            </a:r>
            <a:endParaRPr lang="en-US" altLang="zh-CN" dirty="0"/>
          </a:p>
          <a:p>
            <a:r>
              <a:rPr lang="en-US" altLang="zh-CN" dirty="0"/>
              <a:t>       </a:t>
            </a:r>
            <a:r>
              <a:rPr lang="zh-CN" altLang="en-US" dirty="0"/>
              <a:t>但是要在应用上真正提高模型的精度，还需要针对某一个特定领域。所以我们需要建立一个专门用于新闻领域的推荐系统。</a:t>
            </a:r>
            <a:endParaRPr lang="en-US" altLang="zh-CN" dirty="0"/>
          </a:p>
          <a:p>
            <a:r>
              <a:rPr lang="en-US" altLang="zh-CN" dirty="0"/>
              <a:t>       </a:t>
            </a:r>
            <a:r>
              <a:rPr lang="zh-CN" altLang="en-US" dirty="0"/>
              <a:t>新闻领域与其他领域有一个很大的不同点，那就是关于</a:t>
            </a:r>
            <a:r>
              <a:rPr lang="en-US" altLang="zh-CN" dirty="0"/>
              <a:t>ITEM</a:t>
            </a:r>
            <a:r>
              <a:rPr lang="zh-CN" altLang="en-US" dirty="0"/>
              <a:t>特征的建模。通用的推荐模型专注于</a:t>
            </a:r>
            <a:r>
              <a:rPr lang="en-US" altLang="zh-CN" dirty="0"/>
              <a:t>USER</a:t>
            </a:r>
            <a:r>
              <a:rPr lang="zh-CN" altLang="en-US" dirty="0"/>
              <a:t>特征的建模，而在</a:t>
            </a:r>
            <a:r>
              <a:rPr lang="en-US" altLang="zh-CN" dirty="0"/>
              <a:t>ITEM</a:t>
            </a:r>
            <a:r>
              <a:rPr lang="zh-CN" altLang="en-US" dirty="0"/>
              <a:t>特征建模上比较简单。新闻相比于其他</a:t>
            </a:r>
            <a:r>
              <a:rPr lang="en-US" altLang="zh-CN" dirty="0"/>
              <a:t>ITEM</a:t>
            </a:r>
            <a:r>
              <a:rPr lang="zh-CN" altLang="en-US" dirty="0"/>
              <a:t>，比如商品、电影等，它的信息是文本形式的，所以利用</a:t>
            </a:r>
            <a:r>
              <a:rPr lang="en-US" altLang="zh-CN" dirty="0"/>
              <a:t>NLP</a:t>
            </a:r>
            <a:r>
              <a:rPr lang="zh-CN" altLang="en-US" dirty="0"/>
              <a:t>领域的相关技术，可以让我们对新闻的建模更加准确，更能体现新闻原本的信息。</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375948989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A7CCFE24-AB03-4739-F7C7-1E71E9F87E38}"/>
              </a:ext>
            </a:extLst>
          </p:cNvPr>
          <p:cNvSpPr txBox="1"/>
          <p:nvPr/>
        </p:nvSpPr>
        <p:spPr>
          <a:xfrm>
            <a:off x="1519286" y="1725107"/>
            <a:ext cx="9153427" cy="3139321"/>
          </a:xfrm>
          <a:prstGeom prst="rect">
            <a:avLst/>
          </a:prstGeom>
          <a:noFill/>
        </p:spPr>
        <p:txBody>
          <a:bodyPr wrap="square" rtlCol="0">
            <a:spAutoFit/>
          </a:bodyPr>
          <a:lstStyle/>
          <a:p>
            <a:r>
              <a:rPr lang="en-US" altLang="zh-CN" dirty="0"/>
              <a:t>       </a:t>
            </a:r>
            <a:r>
              <a:rPr lang="zh-CN" altLang="en-US" dirty="0"/>
              <a:t>所以，在此我们使用</a:t>
            </a:r>
            <a:r>
              <a:rPr lang="en-US" altLang="zh-CN" dirty="0"/>
              <a:t>NAML</a:t>
            </a:r>
            <a:r>
              <a:rPr lang="zh-CN" altLang="en-US" dirty="0"/>
              <a:t>（</a:t>
            </a:r>
            <a:r>
              <a:rPr lang="en-US" altLang="zh-CN" sz="1800" b="1" i="0" dirty="0">
                <a:solidFill>
                  <a:srgbClr val="000000"/>
                </a:solidFill>
                <a:effectLst/>
                <a:latin typeface="NimbusRomNo9L-Medi"/>
              </a:rPr>
              <a:t>Neural News Recommendation with Attentive Multi-View Learning</a:t>
            </a:r>
            <a:r>
              <a:rPr lang="zh-CN" altLang="en-US" dirty="0"/>
              <a:t>）。</a:t>
            </a:r>
            <a:r>
              <a:rPr lang="en-US" altLang="zh-CN" dirty="0"/>
              <a:t>NAML</a:t>
            </a:r>
            <a:r>
              <a:rPr lang="zh-CN" altLang="en-US" dirty="0"/>
              <a:t>由亚洲微软研究院发布，旨在为新闻领域的个性化推荐提供更好的解决方案。</a:t>
            </a:r>
            <a:endParaRPr lang="en-US" altLang="zh-CN" dirty="0"/>
          </a:p>
          <a:p>
            <a:r>
              <a:rPr lang="en-US" altLang="zh-CN" dirty="0"/>
              <a:t>       NAML</a:t>
            </a:r>
            <a:r>
              <a:rPr lang="zh-CN" altLang="en-US" dirty="0"/>
              <a:t>以</a:t>
            </a:r>
            <a:r>
              <a:rPr lang="en-US" altLang="zh-CN" dirty="0"/>
              <a:t>K+1</a:t>
            </a:r>
            <a:r>
              <a:rPr lang="zh-CN" altLang="en-US" dirty="0"/>
              <a:t>篇候选新闻和用户浏览过的新闻列表作为输入，输出为预测的用户对</a:t>
            </a:r>
            <a:r>
              <a:rPr lang="en-US" altLang="zh-CN" dirty="0"/>
              <a:t>K+1</a:t>
            </a:r>
            <a:r>
              <a:rPr lang="zh-CN" altLang="en-US" dirty="0"/>
              <a:t>篇候选新闻的点击概率。</a:t>
            </a:r>
            <a:endParaRPr lang="en-US" altLang="zh-CN" dirty="0"/>
          </a:p>
          <a:p>
            <a:r>
              <a:rPr lang="en-US" altLang="zh-CN" dirty="0"/>
              <a:t>       NAML</a:t>
            </a:r>
            <a:r>
              <a:rPr lang="zh-CN" altLang="en-US" dirty="0"/>
              <a:t>由以下三个部分组成：</a:t>
            </a:r>
            <a:r>
              <a:rPr lang="en-US" altLang="zh-CN" dirty="0"/>
              <a:t>News Encoder</a:t>
            </a:r>
            <a:r>
              <a:rPr lang="zh-CN" altLang="en-US" dirty="0"/>
              <a:t>、</a:t>
            </a:r>
            <a:r>
              <a:rPr lang="en-US" altLang="zh-CN" dirty="0"/>
              <a:t>User Encoder</a:t>
            </a:r>
            <a:r>
              <a:rPr lang="zh-CN" altLang="en-US" dirty="0"/>
              <a:t>和</a:t>
            </a:r>
            <a:r>
              <a:rPr lang="en-US" altLang="zh-CN" dirty="0"/>
              <a:t>Click Predictor</a:t>
            </a:r>
            <a:r>
              <a:rPr lang="zh-CN" altLang="en-US" dirty="0"/>
              <a:t>。</a:t>
            </a:r>
            <a:endParaRPr lang="en-US" altLang="zh-CN" dirty="0"/>
          </a:p>
          <a:p>
            <a:r>
              <a:rPr lang="en-US" altLang="zh-CN" dirty="0"/>
              <a:t>       News Encoder</a:t>
            </a:r>
            <a:r>
              <a:rPr lang="zh-CN" altLang="en-US" dirty="0"/>
              <a:t>将一篇的新闻的信息表示为向量。</a:t>
            </a:r>
            <a:endParaRPr lang="en-US" altLang="zh-CN" dirty="0"/>
          </a:p>
          <a:p>
            <a:r>
              <a:rPr lang="en-US" altLang="zh-CN" dirty="0"/>
              <a:t>       User Encoder</a:t>
            </a:r>
            <a:r>
              <a:rPr lang="zh-CN" altLang="en-US" dirty="0"/>
              <a:t>使用用户的浏览历史构建用户的特征向量。</a:t>
            </a:r>
            <a:endParaRPr lang="en-US" altLang="zh-CN" dirty="0"/>
          </a:p>
          <a:p>
            <a:r>
              <a:rPr lang="en-US" altLang="zh-CN" dirty="0"/>
              <a:t>       Click Predictor</a:t>
            </a:r>
            <a:r>
              <a:rPr lang="zh-CN" altLang="en-US" dirty="0"/>
              <a:t>预测用户对</a:t>
            </a:r>
            <a:r>
              <a:rPr lang="en-US" altLang="zh-CN" dirty="0"/>
              <a:t>K+1</a:t>
            </a:r>
            <a:r>
              <a:rPr lang="zh-CN" altLang="en-US" dirty="0"/>
              <a:t>篇候选新闻的点击概率。</a:t>
            </a:r>
            <a:endParaRPr lang="en-US" altLang="zh-CN" dirty="0"/>
          </a:p>
          <a:p>
            <a:r>
              <a:rPr lang="en-US" altLang="zh-CN" dirty="0"/>
              <a:t>       News Encoder</a:t>
            </a:r>
            <a:r>
              <a:rPr lang="zh-CN" altLang="en-US" dirty="0"/>
              <a:t>以词为最小单位计算新闻向量，能够理解新闻语义，能充分表示新闻的信息，解决了通用推荐模型无法充分表示</a:t>
            </a:r>
            <a:r>
              <a:rPr lang="en-US" altLang="zh-CN" dirty="0"/>
              <a:t>ITEM</a:t>
            </a:r>
            <a:r>
              <a:rPr lang="zh-CN" altLang="en-US" dirty="0"/>
              <a:t>特征的问题。</a:t>
            </a:r>
          </a:p>
        </p:txBody>
      </p:sp>
    </p:spTree>
    <p:extLst>
      <p:ext uri="{BB962C8B-B14F-4D97-AF65-F5344CB8AC3E}">
        <p14:creationId xmlns:p14="http://schemas.microsoft.com/office/powerpoint/2010/main" val="292357281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7F46B231-F60D-2548-CE72-B792F29FC04A}"/>
              </a:ext>
            </a:extLst>
          </p:cNvPr>
          <p:cNvPicPr>
            <a:picLocks noChangeAspect="1"/>
          </p:cNvPicPr>
          <p:nvPr/>
        </p:nvPicPr>
        <p:blipFill>
          <a:blip r:embed="rId3"/>
          <a:stretch>
            <a:fillRect/>
          </a:stretch>
        </p:blipFill>
        <p:spPr>
          <a:xfrm>
            <a:off x="4098859" y="1753468"/>
            <a:ext cx="8093141" cy="3520745"/>
          </a:xfrm>
          <a:prstGeom prst="rect">
            <a:avLst/>
          </a:prstGeom>
        </p:spPr>
      </p:pic>
      <p:sp>
        <p:nvSpPr>
          <p:cNvPr id="15" name="文本框 14">
            <a:extLst>
              <a:ext uri="{FF2B5EF4-FFF2-40B4-BE49-F238E27FC236}">
                <a16:creationId xmlns:a16="http://schemas.microsoft.com/office/drawing/2014/main" id="{39833D49-3AE6-421C-C4F8-FAAA964BB6C5}"/>
              </a:ext>
            </a:extLst>
          </p:cNvPr>
          <p:cNvSpPr txBox="1"/>
          <p:nvPr/>
        </p:nvSpPr>
        <p:spPr>
          <a:xfrm>
            <a:off x="485232" y="2136338"/>
            <a:ext cx="3365370" cy="2585323"/>
          </a:xfrm>
          <a:prstGeom prst="rect">
            <a:avLst/>
          </a:prstGeom>
          <a:noFill/>
        </p:spPr>
        <p:txBody>
          <a:bodyPr wrap="square" rtlCol="0">
            <a:spAutoFit/>
          </a:bodyPr>
          <a:lstStyle/>
          <a:p>
            <a:r>
              <a:rPr lang="zh-CN" altLang="en-US" dirty="0"/>
              <a:t>       亮点一：引入视角级别的注意力，</a:t>
            </a:r>
            <a:r>
              <a:rPr lang="en-US" altLang="zh-CN" dirty="0"/>
              <a:t>News Encoder</a:t>
            </a:r>
            <a:r>
              <a:rPr lang="zh-CN" altLang="en-US" dirty="0"/>
              <a:t>处理一篇新闻的类别、标题和正文等多个维度信息，能表达新闻的深层含义。</a:t>
            </a:r>
            <a:endParaRPr lang="en-US" altLang="zh-CN" dirty="0"/>
          </a:p>
          <a:p>
            <a:r>
              <a:rPr lang="zh-CN" altLang="en-US" dirty="0"/>
              <a:t>       亮点二：引入单词级别的注意力，认为不同用户对同一篇文章的关注词不同，体现个性化机制。</a:t>
            </a:r>
          </a:p>
        </p:txBody>
      </p:sp>
    </p:spTree>
    <p:extLst>
      <p:ext uri="{BB962C8B-B14F-4D97-AF65-F5344CB8AC3E}">
        <p14:creationId xmlns:p14="http://schemas.microsoft.com/office/powerpoint/2010/main" val="377094629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经验教训</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05</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12306865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经验教训</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a:extLst>
              <a:ext uri="{FF2B5EF4-FFF2-40B4-BE49-F238E27FC236}">
                <a16:creationId xmlns:a16="http://schemas.microsoft.com/office/drawing/2014/main" id="{0A6C1764-97B6-438A-B5E3-28477B351F4D}"/>
              </a:ext>
            </a:extLst>
          </p:cNvPr>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4</a:t>
            </a:r>
            <a:endParaRPr sz="2000">
              <a:cs typeface="+mn-ea"/>
              <a:sym typeface="+mn-lt"/>
            </a:endParaRPr>
          </a:p>
        </p:txBody>
      </p:sp>
      <p:sp>
        <p:nvSpPr>
          <p:cNvPr id="31" name="Google Shape;1369;p34">
            <a:extLst>
              <a:ext uri="{FF2B5EF4-FFF2-40B4-BE49-F238E27FC236}">
                <a16:creationId xmlns:a16="http://schemas.microsoft.com/office/drawing/2014/main" id="{9EC221DA-B9DA-4FAC-B293-EC9A54AF844B}"/>
              </a:ext>
            </a:extLst>
          </p:cNvPr>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3</a:t>
            </a:r>
            <a:endParaRPr sz="2000">
              <a:cs typeface="+mn-ea"/>
              <a:sym typeface="+mn-lt"/>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2</a:t>
            </a:r>
            <a:endParaRPr sz="2000">
              <a:cs typeface="+mn-ea"/>
              <a:sym typeface="+mn-lt"/>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grpSp>
        <p:nvGrpSpPr>
          <p:cNvPr id="12" name="组合 11">
            <a:extLst>
              <a:ext uri="{FF2B5EF4-FFF2-40B4-BE49-F238E27FC236}">
                <a16:creationId xmlns:a16="http://schemas.microsoft.com/office/drawing/2014/main" id="{AEE1F9F7-F1A3-466E-9C35-A55F956D4745}"/>
              </a:ext>
            </a:extLst>
          </p:cNvPr>
          <p:cNvGrpSpPr/>
          <p:nvPr/>
        </p:nvGrpSpPr>
        <p:grpSpPr>
          <a:xfrm>
            <a:off x="1589315" y="3167974"/>
            <a:ext cx="1727200" cy="3122888"/>
            <a:chOff x="1828800" y="3051859"/>
            <a:chExt cx="1727200" cy="3122888"/>
          </a:xfrm>
        </p:grpSpPr>
        <p:sp>
          <p:nvSpPr>
            <p:cNvPr id="35" name="矩形 34">
              <a:extLst>
                <a:ext uri="{FF2B5EF4-FFF2-40B4-BE49-F238E27FC236}">
                  <a16:creationId xmlns:a16="http://schemas.microsoft.com/office/drawing/2014/main" id="{23E2CC51-04B1-4A52-8B74-F5D5CC2658C9}"/>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37" name="矩形 36">
              <a:extLst>
                <a:ext uri="{FF2B5EF4-FFF2-40B4-BE49-F238E27FC236}">
                  <a16:creationId xmlns:a16="http://schemas.microsoft.com/office/drawing/2014/main" id="{80856054-6958-4E20-B4AD-C87F9C10FBC1}"/>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在项目前期，大家的需求或设计文档都不够详细，甚至还有没确定的部分，在后期开发中还要花很大精力去讨论。</a:t>
              </a:r>
            </a:p>
          </p:txBody>
        </p:sp>
      </p:grpSp>
      <p:grpSp>
        <p:nvGrpSpPr>
          <p:cNvPr id="38" name="组合 37">
            <a:extLst>
              <a:ext uri="{FF2B5EF4-FFF2-40B4-BE49-F238E27FC236}">
                <a16:creationId xmlns:a16="http://schemas.microsoft.com/office/drawing/2014/main" id="{9F894808-1BFD-4EE9-AE3B-739C3FD702AE}"/>
              </a:ext>
            </a:extLst>
          </p:cNvPr>
          <p:cNvGrpSpPr/>
          <p:nvPr/>
        </p:nvGrpSpPr>
        <p:grpSpPr>
          <a:xfrm>
            <a:off x="4018039" y="3167974"/>
            <a:ext cx="1727200" cy="3122888"/>
            <a:chOff x="1828800" y="3051859"/>
            <a:chExt cx="1727200" cy="3122888"/>
          </a:xfrm>
        </p:grpSpPr>
        <p:sp>
          <p:nvSpPr>
            <p:cNvPr id="39" name="矩形 38">
              <a:extLst>
                <a:ext uri="{FF2B5EF4-FFF2-40B4-BE49-F238E27FC236}">
                  <a16:creationId xmlns:a16="http://schemas.microsoft.com/office/drawing/2014/main" id="{B57378B5-EC80-45EC-A192-450D28104052}"/>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不要拖延</a:t>
              </a:r>
            </a:p>
          </p:txBody>
        </p:sp>
        <p:sp>
          <p:nvSpPr>
            <p:cNvPr id="40" name="矩形 39">
              <a:extLst>
                <a:ext uri="{FF2B5EF4-FFF2-40B4-BE49-F238E27FC236}">
                  <a16:creationId xmlns:a16="http://schemas.microsoft.com/office/drawing/2014/main" id="{7691478D-1A49-4E24-863D-35C23C332D06}"/>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大家在前期认为项目不算困难，压力不大，但是一些工作拖到后面真正去实现的时候，却发现需要花较长时间。</a:t>
              </a:r>
            </a:p>
          </p:txBody>
        </p:sp>
      </p:grpSp>
      <p:grpSp>
        <p:nvGrpSpPr>
          <p:cNvPr id="41" name="组合 40">
            <a:extLst>
              <a:ext uri="{FF2B5EF4-FFF2-40B4-BE49-F238E27FC236}">
                <a16:creationId xmlns:a16="http://schemas.microsoft.com/office/drawing/2014/main" id="{0418E8D2-25CC-42DA-A876-89F2B08FF93A}"/>
              </a:ext>
            </a:extLst>
          </p:cNvPr>
          <p:cNvGrpSpPr/>
          <p:nvPr/>
        </p:nvGrpSpPr>
        <p:grpSpPr>
          <a:xfrm>
            <a:off x="6446763" y="3177966"/>
            <a:ext cx="1727200" cy="2374232"/>
            <a:chOff x="1828800" y="3061851"/>
            <a:chExt cx="1727200" cy="2374232"/>
          </a:xfrm>
        </p:grpSpPr>
        <p:sp>
          <p:nvSpPr>
            <p:cNvPr id="42" name="矩形 41">
              <a:extLst>
                <a:ext uri="{FF2B5EF4-FFF2-40B4-BE49-F238E27FC236}">
                  <a16:creationId xmlns:a16="http://schemas.microsoft.com/office/drawing/2014/main" id="{E12625D9-4F0D-4ABC-8476-B04F571BC104}"/>
                </a:ext>
              </a:extLst>
            </p:cNvPr>
            <p:cNvSpPr/>
            <p:nvPr/>
          </p:nvSpPr>
          <p:spPr>
            <a:xfrm>
              <a:off x="1902238" y="3061851"/>
              <a:ext cx="159267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保持有效沟通</a:t>
              </a:r>
            </a:p>
          </p:txBody>
        </p:sp>
        <p:sp>
          <p:nvSpPr>
            <p:cNvPr id="43" name="矩形 42">
              <a:extLst>
                <a:ext uri="{FF2B5EF4-FFF2-40B4-BE49-F238E27FC236}">
                  <a16:creationId xmlns:a16="http://schemas.microsoft.com/office/drawing/2014/main" id="{062EA0D6-7F7B-486A-8169-63BED5AD9DC3}"/>
                </a:ext>
              </a:extLst>
            </p:cNvPr>
            <p:cNvSpPr/>
            <p:nvPr/>
          </p:nvSpPr>
          <p:spPr>
            <a:xfrm>
              <a:off x="1828800" y="3632897"/>
              <a:ext cx="1727200" cy="180318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小组成员间除了课上时间，其余时间交流比较少。有时候遇到问题才发现大家想法不统一。</a:t>
              </a:r>
            </a:p>
          </p:txBody>
        </p:sp>
      </p:grpSp>
      <p:grpSp>
        <p:nvGrpSpPr>
          <p:cNvPr id="44" name="组合 43">
            <a:extLst>
              <a:ext uri="{FF2B5EF4-FFF2-40B4-BE49-F238E27FC236}">
                <a16:creationId xmlns:a16="http://schemas.microsoft.com/office/drawing/2014/main" id="{A6B2FA76-AFF6-4CCB-A370-7510EC26063F}"/>
              </a:ext>
            </a:extLst>
          </p:cNvPr>
          <p:cNvGrpSpPr/>
          <p:nvPr/>
        </p:nvGrpSpPr>
        <p:grpSpPr>
          <a:xfrm>
            <a:off x="8875486" y="3167972"/>
            <a:ext cx="1727200" cy="3122890"/>
            <a:chOff x="1828800" y="3051857"/>
            <a:chExt cx="1727200" cy="3122890"/>
          </a:xfrm>
        </p:grpSpPr>
        <p:sp>
          <p:nvSpPr>
            <p:cNvPr id="45" name="矩形 44">
              <a:extLst>
                <a:ext uri="{FF2B5EF4-FFF2-40B4-BE49-F238E27FC236}">
                  <a16:creationId xmlns:a16="http://schemas.microsoft.com/office/drawing/2014/main" id="{407C81C3-45BE-42CD-BFA7-3470B0F3AB8B}"/>
                </a:ext>
              </a:extLst>
            </p:cNvPr>
            <p:cNvSpPr/>
            <p:nvPr/>
          </p:nvSpPr>
          <p:spPr>
            <a:xfrm>
              <a:off x="1894093" y="3051857"/>
              <a:ext cx="1569107"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请教指导老师</a:t>
              </a:r>
            </a:p>
          </p:txBody>
        </p:sp>
        <p:sp>
          <p:nvSpPr>
            <p:cNvPr id="46" name="矩形 45">
              <a:extLst>
                <a:ext uri="{FF2B5EF4-FFF2-40B4-BE49-F238E27FC236}">
                  <a16:creationId xmlns:a16="http://schemas.microsoft.com/office/drawing/2014/main" id="{94503B6A-2D6E-413F-9C94-E5B29106B8E2}"/>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因为这种比赛题目大家都没做过，有商用软件的倾向，而指导老师对中软杯比赛比较了解，向老师请教能为我们提供一定方向。</a:t>
              </a:r>
            </a:p>
          </p:txBody>
        </p:sp>
      </p:gr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775EC7DC-D506-45C7-AFE9-44C63F96C0FC}"/>
              </a:ext>
            </a:extLst>
          </p:cNvPr>
          <p:cNvCxnSpPr>
            <a:cxnSpLocks/>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47" name="矩形 46">
            <a:extLst>
              <a:ext uri="{FF2B5EF4-FFF2-40B4-BE49-F238E27FC236}">
                <a16:creationId xmlns:a16="http://schemas.microsoft.com/office/drawing/2014/main" id="{DCD57BDA-8E52-71CB-CF54-F79B5F3FCF4F}"/>
              </a:ext>
            </a:extLst>
          </p:cNvPr>
          <p:cNvSpPr/>
          <p:nvPr/>
        </p:nvSpPr>
        <p:spPr>
          <a:xfrm>
            <a:off x="1766284" y="3167973"/>
            <a:ext cx="162492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重视前期文档</a:t>
            </a:r>
          </a:p>
        </p:txBody>
      </p:sp>
    </p:spTree>
    <p:extLst>
      <p:ext uri="{BB962C8B-B14F-4D97-AF65-F5344CB8AC3E}">
        <p14:creationId xmlns:p14="http://schemas.microsoft.com/office/powerpoint/2010/main" val="3508877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childTnLst>
                          </p:cTn>
                        </p:par>
                        <p:par>
                          <p:cTn id="39" fill="hold">
                            <p:stCondLst>
                              <p:cond delay="2500"/>
                            </p:stCondLst>
                            <p:childTnLst>
                              <p:par>
                                <p:cTn id="40" presetID="2" presetClass="entr" presetSubtype="4"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fill="hold"/>
                                        <p:tgtEl>
                                          <p:spTgt spid="41"/>
                                        </p:tgtEl>
                                        <p:attrNameLst>
                                          <p:attrName>ppt_x</p:attrName>
                                        </p:attrNameLst>
                                      </p:cBhvr>
                                      <p:tavLst>
                                        <p:tav tm="0">
                                          <p:val>
                                            <p:strVal val="#ppt_x"/>
                                          </p:val>
                                        </p:tav>
                                        <p:tav tm="100000">
                                          <p:val>
                                            <p:strVal val="#ppt_x"/>
                                          </p:val>
                                        </p:tav>
                                      </p:tavLst>
                                    </p:anim>
                                    <p:anim calcmode="lin" valueType="num">
                                      <p:cBhvr additive="base">
                                        <p:cTn id="53" dur="500" fill="hold"/>
                                        <p:tgtEl>
                                          <p:spTgt spid="41"/>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2" presetClass="entr" presetSubtype="4" fill="hold" nodeType="after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ppt_x"/>
                                          </p:val>
                                        </p:tav>
                                        <p:tav tm="100000">
                                          <p:val>
                                            <p:strVal val="#ppt_x"/>
                                          </p:val>
                                        </p:tav>
                                      </p:tavLst>
                                    </p:anim>
                                    <p:anim calcmode="lin" valueType="num">
                                      <p:cBhvr additive="base">
                                        <p:cTn id="5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par>
                                <p:cTn id="64" presetID="22" presetClass="entr" presetSubtype="4"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down)">
                                      <p:cBhvr>
                                        <p:cTn id="66" dur="500"/>
                                        <p:tgtEl>
                                          <p:spTgt spid="51"/>
                                        </p:tgtEl>
                                      </p:cBhvr>
                                    </p:animEffect>
                                  </p:childTnLst>
                                </p:cTn>
                              </p:par>
                              <p:par>
                                <p:cTn id="67" presetID="22" presetClass="entr" presetSubtype="4"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wipe(down)">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0" grpId="0" animBg="1"/>
      <p:bldP spid="31"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项目展望</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06</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531784182"/>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DCBB99A-2CCD-4E40-AC07-EF99EDF62CB1}"/>
              </a:ext>
            </a:extLst>
          </p:cNvPr>
          <p:cNvGrpSpPr/>
          <p:nvPr/>
        </p:nvGrpSpPr>
        <p:grpSpPr>
          <a:xfrm>
            <a:off x="4533900" y="2095500"/>
            <a:ext cx="3124200" cy="3124200"/>
            <a:chOff x="901700" y="3111500"/>
            <a:chExt cx="2362200" cy="2362200"/>
          </a:xfrm>
        </p:grpSpPr>
        <p:sp>
          <p:nvSpPr>
            <p:cNvPr id="25" name="椭圆 24">
              <a:extLst>
                <a:ext uri="{FF2B5EF4-FFF2-40B4-BE49-F238E27FC236}">
                  <a16:creationId xmlns:a16="http://schemas.microsoft.com/office/drawing/2014/main" id="{CCA65C53-E926-472E-90C9-47F7807E1326}"/>
                </a:ext>
              </a:extLst>
            </p:cNvPr>
            <p:cNvSpPr/>
            <p:nvPr/>
          </p:nvSpPr>
          <p:spPr>
            <a:xfrm>
              <a:off x="901700" y="3111500"/>
              <a:ext cx="2362200" cy="2362200"/>
            </a:xfrm>
            <a:prstGeom prst="ellipse">
              <a:avLst/>
            </a:prstGeom>
            <a:gradFill flip="none" rotWithShape="1">
              <a:gsLst>
                <a:gs pos="0">
                  <a:srgbClr val="4C678E">
                    <a:alpha val="0"/>
                  </a:srgbClr>
                </a:gs>
                <a:gs pos="100000">
                  <a:srgbClr val="4C678E">
                    <a:alpha val="2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B9BAF275-7508-42C5-9E7F-3F79C499D711}"/>
                </a:ext>
              </a:extLst>
            </p:cNvPr>
            <p:cNvSpPr/>
            <p:nvPr/>
          </p:nvSpPr>
          <p:spPr>
            <a:xfrm>
              <a:off x="1308100" y="3517900"/>
              <a:ext cx="1549400" cy="1549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项目展望</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FB4C561B-C191-4825-9BED-106A14BA7ACF}"/>
              </a:ext>
            </a:extLst>
          </p:cNvPr>
          <p:cNvGrpSpPr/>
          <p:nvPr/>
        </p:nvGrpSpPr>
        <p:grpSpPr>
          <a:xfrm>
            <a:off x="3733801" y="1396937"/>
            <a:ext cx="4724400" cy="4597526"/>
            <a:chOff x="3733801" y="1422337"/>
            <a:chExt cx="4724400" cy="4597526"/>
          </a:xfrm>
        </p:grpSpPr>
        <p:sp>
          <p:nvSpPr>
            <p:cNvPr id="15" name="椭圆 14">
              <a:extLst>
                <a:ext uri="{FF2B5EF4-FFF2-40B4-BE49-F238E27FC236}">
                  <a16:creationId xmlns:a16="http://schemas.microsoft.com/office/drawing/2014/main" id="{57B377E9-B118-4E9E-AB38-261B280DD95E}"/>
                </a:ext>
              </a:extLst>
            </p:cNvPr>
            <p:cNvSpPr/>
            <p:nvPr/>
          </p:nvSpPr>
          <p:spPr>
            <a:xfrm>
              <a:off x="3852629" y="1422337"/>
              <a:ext cx="4597527" cy="4597526"/>
            </a:xfrm>
            <a:prstGeom prst="ellipse">
              <a:avLst/>
            </a:prstGeom>
            <a:noFill/>
            <a:ln>
              <a:gradFill>
                <a:gsLst>
                  <a:gs pos="77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8CBC7D2-7FA4-4AA3-B29A-15990F5B7FA6}"/>
                </a:ext>
              </a:extLst>
            </p:cNvPr>
            <p:cNvSpPr/>
            <p:nvPr/>
          </p:nvSpPr>
          <p:spPr>
            <a:xfrm flipH="1">
              <a:off x="3733801" y="1422337"/>
              <a:ext cx="4597527" cy="4597526"/>
            </a:xfrm>
            <a:prstGeom prst="ellipse">
              <a:avLst/>
            </a:prstGeom>
            <a:noFill/>
            <a:ln>
              <a:gradFill>
                <a:gsLst>
                  <a:gs pos="72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95ECB7E-9031-4441-975B-16BAC5BC1033}"/>
                </a:ext>
              </a:extLst>
            </p:cNvPr>
            <p:cNvSpPr/>
            <p:nvPr/>
          </p:nvSpPr>
          <p:spPr bwMode="auto">
            <a:xfrm>
              <a:off x="4180469"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5A4EA86A-4D6C-4BAC-AAF6-3965A0BBCDC1}"/>
                </a:ext>
              </a:extLst>
            </p:cNvPr>
            <p:cNvSpPr/>
            <p:nvPr/>
          </p:nvSpPr>
          <p:spPr bwMode="auto">
            <a:xfrm>
              <a:off x="7704855"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4E1F0DA2-A7B5-43DC-8971-1ABD788BC3E5}"/>
                </a:ext>
              </a:extLst>
            </p:cNvPr>
            <p:cNvSpPr/>
            <p:nvPr/>
          </p:nvSpPr>
          <p:spPr bwMode="auto">
            <a:xfrm>
              <a:off x="3781482" y="4414052"/>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9A2B24D5-96C5-41F9-BC25-BFB1736DAC7C}"/>
                </a:ext>
              </a:extLst>
            </p:cNvPr>
            <p:cNvSpPr/>
            <p:nvPr/>
          </p:nvSpPr>
          <p:spPr bwMode="auto">
            <a:xfrm>
              <a:off x="8169612" y="4265331"/>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2" name="文本框 21">
            <a:extLst>
              <a:ext uri="{FF2B5EF4-FFF2-40B4-BE49-F238E27FC236}">
                <a16:creationId xmlns:a16="http://schemas.microsoft.com/office/drawing/2014/main" id="{802473B9-B617-40E1-8BA4-7BAE9544B427}"/>
              </a:ext>
            </a:extLst>
          </p:cNvPr>
          <p:cNvSpPr txBox="1"/>
          <p:nvPr/>
        </p:nvSpPr>
        <p:spPr>
          <a:xfrm>
            <a:off x="5295900" y="3059381"/>
            <a:ext cx="1600200" cy="1323439"/>
          </a:xfrm>
          <a:prstGeom prst="rect">
            <a:avLst/>
          </a:prstGeom>
          <a:noFill/>
        </p:spPr>
        <p:txBody>
          <a:bodyPr wrap="square" rtlCol="0">
            <a:spAutoFit/>
          </a:bodyPr>
          <a:lstStyle/>
          <a:p>
            <a:pPr algn="ctr"/>
            <a:r>
              <a:rPr lang="zh-CN" altLang="en-US" sz="4000" spc="600" dirty="0">
                <a:solidFill>
                  <a:schemeClr val="bg1"/>
                </a:solidFill>
                <a:cs typeface="+mn-ea"/>
                <a:sym typeface="+mn-lt"/>
              </a:rPr>
              <a:t>项目展望</a:t>
            </a:r>
          </a:p>
        </p:txBody>
      </p:sp>
      <p:grpSp>
        <p:nvGrpSpPr>
          <p:cNvPr id="23" name="组合 22">
            <a:extLst>
              <a:ext uri="{FF2B5EF4-FFF2-40B4-BE49-F238E27FC236}">
                <a16:creationId xmlns:a16="http://schemas.microsoft.com/office/drawing/2014/main" id="{2EB48C97-8EDD-4ADC-A611-84BE44390A25}"/>
              </a:ext>
            </a:extLst>
          </p:cNvPr>
          <p:cNvGrpSpPr/>
          <p:nvPr/>
        </p:nvGrpSpPr>
        <p:grpSpPr>
          <a:xfrm>
            <a:off x="1055008" y="1678445"/>
            <a:ext cx="2652485" cy="1164896"/>
            <a:chOff x="1259115" y="2186445"/>
            <a:chExt cx="2652485" cy="1164896"/>
          </a:xfrm>
        </p:grpSpPr>
        <p:sp>
          <p:nvSpPr>
            <p:cNvPr id="27" name="矩形 26">
              <a:extLst>
                <a:ext uri="{FF2B5EF4-FFF2-40B4-BE49-F238E27FC236}">
                  <a16:creationId xmlns:a16="http://schemas.microsoft.com/office/drawing/2014/main" id="{77A0850C-5C3F-4D26-AD02-DDC88B869EB9}"/>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算法优化</a:t>
              </a:r>
            </a:p>
          </p:txBody>
        </p:sp>
        <p:sp>
          <p:nvSpPr>
            <p:cNvPr id="28" name="矩形 27">
              <a:extLst>
                <a:ext uri="{FF2B5EF4-FFF2-40B4-BE49-F238E27FC236}">
                  <a16:creationId xmlns:a16="http://schemas.microsoft.com/office/drawing/2014/main" id="{DCCFEA43-6B35-4671-8AC6-B653FAF4161D}"/>
                </a:ext>
              </a:extLst>
            </p:cNvPr>
            <p:cNvSpPr/>
            <p:nvPr/>
          </p:nvSpPr>
          <p:spPr>
            <a:xfrm>
              <a:off x="1259115" y="2656151"/>
              <a:ext cx="2652485"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提高推荐算法的准确性，给与用户更好的体验</a:t>
              </a:r>
            </a:p>
          </p:txBody>
        </p:sp>
      </p:grpSp>
      <p:grpSp>
        <p:nvGrpSpPr>
          <p:cNvPr id="30" name="组合 29">
            <a:extLst>
              <a:ext uri="{FF2B5EF4-FFF2-40B4-BE49-F238E27FC236}">
                <a16:creationId xmlns:a16="http://schemas.microsoft.com/office/drawing/2014/main" id="{BCCF9990-391D-496A-8603-0B04A412522F}"/>
              </a:ext>
            </a:extLst>
          </p:cNvPr>
          <p:cNvGrpSpPr/>
          <p:nvPr/>
        </p:nvGrpSpPr>
        <p:grpSpPr>
          <a:xfrm>
            <a:off x="1055007" y="3735845"/>
            <a:ext cx="2485572" cy="1164896"/>
            <a:chOff x="1259114" y="2186445"/>
            <a:chExt cx="2485572" cy="1164896"/>
          </a:xfrm>
        </p:grpSpPr>
        <p:sp>
          <p:nvSpPr>
            <p:cNvPr id="31" name="矩形 30">
              <a:extLst>
                <a:ext uri="{FF2B5EF4-FFF2-40B4-BE49-F238E27FC236}">
                  <a16:creationId xmlns:a16="http://schemas.microsoft.com/office/drawing/2014/main" id="{2EA76D96-41E8-48CB-B360-C1CC91A5FE5D}"/>
                </a:ext>
              </a:extLst>
            </p:cNvPr>
            <p:cNvSpPr/>
            <p:nvPr/>
          </p:nvSpPr>
          <p:spPr>
            <a:xfrm>
              <a:off x="1259114" y="2186445"/>
              <a:ext cx="142424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加入分布式</a:t>
              </a:r>
            </a:p>
          </p:txBody>
        </p:sp>
        <p:sp>
          <p:nvSpPr>
            <p:cNvPr id="32" name="矩形 31">
              <a:extLst>
                <a:ext uri="{FF2B5EF4-FFF2-40B4-BE49-F238E27FC236}">
                  <a16:creationId xmlns:a16="http://schemas.microsoft.com/office/drawing/2014/main" id="{0D217F40-3773-4338-B163-599E23CF6779}"/>
                </a:ext>
              </a:extLst>
            </p:cNvPr>
            <p:cNvSpPr/>
            <p:nvPr/>
          </p:nvSpPr>
          <p:spPr>
            <a:xfrm>
              <a:off x="1259115" y="2656151"/>
              <a:ext cx="2485571"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搭建分布式集群，提高系统对海量数据的处理能力。</a:t>
              </a:r>
            </a:p>
          </p:txBody>
        </p:sp>
      </p:grpSp>
      <p:grpSp>
        <p:nvGrpSpPr>
          <p:cNvPr id="34" name="组合 33">
            <a:extLst>
              <a:ext uri="{FF2B5EF4-FFF2-40B4-BE49-F238E27FC236}">
                <a16:creationId xmlns:a16="http://schemas.microsoft.com/office/drawing/2014/main" id="{E144B31C-613D-4B8F-9106-E9F580BEAB96}"/>
              </a:ext>
            </a:extLst>
          </p:cNvPr>
          <p:cNvGrpSpPr/>
          <p:nvPr/>
        </p:nvGrpSpPr>
        <p:grpSpPr>
          <a:xfrm>
            <a:off x="8738508" y="1678445"/>
            <a:ext cx="2652485" cy="1164896"/>
            <a:chOff x="1259115" y="2186445"/>
            <a:chExt cx="2652485" cy="1164896"/>
          </a:xfrm>
        </p:grpSpPr>
        <p:sp>
          <p:nvSpPr>
            <p:cNvPr id="35" name="矩形 34">
              <a:extLst>
                <a:ext uri="{FF2B5EF4-FFF2-40B4-BE49-F238E27FC236}">
                  <a16:creationId xmlns:a16="http://schemas.microsoft.com/office/drawing/2014/main" id="{9FC44A4B-B775-4A28-8898-237F2F12765B}"/>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更多功能</a:t>
              </a:r>
            </a:p>
          </p:txBody>
        </p:sp>
        <p:sp>
          <p:nvSpPr>
            <p:cNvPr id="37" name="矩形 36">
              <a:extLst>
                <a:ext uri="{FF2B5EF4-FFF2-40B4-BE49-F238E27FC236}">
                  <a16:creationId xmlns:a16="http://schemas.microsoft.com/office/drawing/2014/main" id="{C0797364-468D-4F5A-B26E-C09588736C4C}"/>
                </a:ext>
              </a:extLst>
            </p:cNvPr>
            <p:cNvSpPr/>
            <p:nvPr/>
          </p:nvSpPr>
          <p:spPr>
            <a:xfrm>
              <a:off x="1259115" y="2656151"/>
              <a:ext cx="2652485" cy="695190"/>
            </a:xfrm>
            <a:prstGeom prst="rect">
              <a:avLst/>
            </a:prstGeom>
            <a:noFill/>
          </p:spPr>
          <p:txBody>
            <a:bodyPr wrap="square" lIns="0" tIns="0" rIns="0" bIns="0" rtlCol="0">
              <a:spAutoFit/>
            </a:bodyPr>
            <a:lstStyle/>
            <a:p>
              <a:pPr algn="just" hangingPunct="0">
                <a:lnSpc>
                  <a:spcPct val="150000"/>
                </a:lnSpc>
              </a:pPr>
              <a:r>
                <a:rPr lang="zh-CN" altLang="en-US" sz="1600" dirty="0"/>
                <a:t>加入纸币识别和步行导航功能提高软件功能多样性</a:t>
              </a:r>
              <a:endParaRPr lang="zh-CN" altLang="en-US" sz="1600" dirty="0">
                <a:solidFill>
                  <a:schemeClr val="tx1">
                    <a:lumMod val="75000"/>
                    <a:lumOff val="25000"/>
                  </a:schemeClr>
                </a:solidFill>
                <a:cs typeface="+mn-ea"/>
                <a:sym typeface="+mn-lt"/>
              </a:endParaRPr>
            </a:p>
          </p:txBody>
        </p:sp>
      </p:grpSp>
      <p:grpSp>
        <p:nvGrpSpPr>
          <p:cNvPr id="38" name="组合 37">
            <a:extLst>
              <a:ext uri="{FF2B5EF4-FFF2-40B4-BE49-F238E27FC236}">
                <a16:creationId xmlns:a16="http://schemas.microsoft.com/office/drawing/2014/main" id="{5943C049-C8E1-40A4-B5EB-F1F192D3F46D}"/>
              </a:ext>
            </a:extLst>
          </p:cNvPr>
          <p:cNvGrpSpPr/>
          <p:nvPr/>
        </p:nvGrpSpPr>
        <p:grpSpPr>
          <a:xfrm>
            <a:off x="8738508" y="3735845"/>
            <a:ext cx="2485571" cy="1164896"/>
            <a:chOff x="1259115" y="2186445"/>
            <a:chExt cx="2485571" cy="1164896"/>
          </a:xfrm>
        </p:grpSpPr>
        <p:sp>
          <p:nvSpPr>
            <p:cNvPr id="39" name="矩形 38">
              <a:extLst>
                <a:ext uri="{FF2B5EF4-FFF2-40B4-BE49-F238E27FC236}">
                  <a16:creationId xmlns:a16="http://schemas.microsoft.com/office/drawing/2014/main" id="{4CE91627-42AD-4E00-9AAA-2A34DF384282}"/>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服务性能</a:t>
              </a:r>
            </a:p>
          </p:txBody>
        </p:sp>
        <p:sp>
          <p:nvSpPr>
            <p:cNvPr id="40" name="矩形 39">
              <a:extLst>
                <a:ext uri="{FF2B5EF4-FFF2-40B4-BE49-F238E27FC236}">
                  <a16:creationId xmlns:a16="http://schemas.microsoft.com/office/drawing/2014/main" id="{16E5A7DB-5D58-4CB3-A374-25FA50B16D8B}"/>
                </a:ext>
              </a:extLst>
            </p:cNvPr>
            <p:cNvSpPr/>
            <p:nvPr/>
          </p:nvSpPr>
          <p:spPr>
            <a:xfrm>
              <a:off x="1259115" y="2656151"/>
              <a:ext cx="2485571"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搭建服务器集群，支持高并发和高可用</a:t>
              </a:r>
            </a:p>
          </p:txBody>
        </p:sp>
      </p:grpSp>
    </p:spTree>
    <p:extLst>
      <p:ext uri="{BB962C8B-B14F-4D97-AF65-F5344CB8AC3E}">
        <p14:creationId xmlns:p14="http://schemas.microsoft.com/office/powerpoint/2010/main" val="123531383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3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cs typeface="+mn-ea"/>
                <a:sym typeface="+mn-lt"/>
              </a:rPr>
              <a:t>感谢您的观看</a:t>
            </a:r>
          </a:p>
        </p:txBody>
      </p:sp>
      <p:sp>
        <p:nvSpPr>
          <p:cNvPr id="16" name="文本框 15">
            <a:extLst>
              <a:ext uri="{FF2B5EF4-FFF2-40B4-BE49-F238E27FC236}">
                <a16:creationId xmlns:a16="http://schemas.microsoft.com/office/drawing/2014/main" id="{BE5922B7-7ADD-41AD-A849-D125F1DF6AAF}"/>
              </a:ext>
            </a:extLst>
          </p:cNvPr>
          <p:cNvSpPr txBox="1"/>
          <p:nvPr/>
        </p:nvSpPr>
        <p:spPr>
          <a:xfrm>
            <a:off x="1011068" y="621518"/>
            <a:ext cx="4301551"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grpSp>
        <p:nvGrpSpPr>
          <p:cNvPr id="18" name="ísļîḓé">
            <a:extLst>
              <a:ext uri="{FF2B5EF4-FFF2-40B4-BE49-F238E27FC236}">
                <a16:creationId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30" name="矩形: 圆角 29">
            <a:extLst>
              <a:ext uri="{FF2B5EF4-FFF2-40B4-BE49-F238E27FC236}">
                <a16:creationId xmlns:a16="http://schemas.microsoft.com/office/drawing/2014/main" id="{7AF14897-0B6A-41DB-914E-8045AF4A8C80}"/>
              </a:ext>
            </a:extLst>
          </p:cNvPr>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3" y="4263065"/>
            <a:ext cx="2068653" cy="369332"/>
          </a:xfrm>
          <a:prstGeom prst="rect">
            <a:avLst/>
          </a:prstGeom>
          <a:noFill/>
        </p:spPr>
        <p:txBody>
          <a:bodyPr wrap="square" rtlCol="0">
            <a:spAutoFit/>
          </a:bodyPr>
          <a:lstStyle/>
          <a:p>
            <a:pPr algn="ctr"/>
            <a:r>
              <a:rPr lang="zh-CN" altLang="en-US" spc="600" dirty="0">
                <a:solidFill>
                  <a:srgbClr val="4C678E"/>
                </a:solidFill>
                <a:cs typeface="+mn-ea"/>
                <a:sym typeface="+mn-lt"/>
              </a:rPr>
              <a:t>第一组</a:t>
            </a:r>
          </a:p>
        </p:txBody>
      </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9000">
        <p14:prism isInverted="1"/>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arn(inVertical)">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项目概述</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01</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285148"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E49AF88B-4F9D-4D72-B33C-0FF419BE9528}"/>
              </a:ext>
            </a:extLst>
          </p:cNvPr>
          <p:cNvSpPr/>
          <p:nvPr/>
        </p:nvSpPr>
        <p:spPr>
          <a:xfrm>
            <a:off x="7772400" y="1689100"/>
            <a:ext cx="3302000" cy="2971800"/>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B90CFF88-FE09-4374-A3B7-930F52253BF3}"/>
              </a:ext>
            </a:extLst>
          </p:cNvPr>
          <p:cNvSpPr/>
          <p:nvPr/>
        </p:nvSpPr>
        <p:spPr>
          <a:xfrm>
            <a:off x="977900" y="20104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项目背景</a:t>
            </a:r>
          </a:p>
        </p:txBody>
      </p:sp>
      <p:sp>
        <p:nvSpPr>
          <p:cNvPr id="53" name="矩形 52">
            <a:extLst>
              <a:ext uri="{FF2B5EF4-FFF2-40B4-BE49-F238E27FC236}">
                <a16:creationId xmlns:a16="http://schemas.microsoft.com/office/drawing/2014/main" id="{752E8087-A165-4365-AC5D-3560AEF00923}"/>
              </a:ext>
            </a:extLst>
          </p:cNvPr>
          <p:cNvSpPr/>
          <p:nvPr/>
        </p:nvSpPr>
        <p:spPr>
          <a:xfrm>
            <a:off x="977900" y="2668851"/>
            <a:ext cx="5461000" cy="1231106"/>
          </a:xfrm>
          <a:prstGeom prst="rect">
            <a:avLst/>
          </a:prstGeom>
          <a:noFill/>
        </p:spPr>
        <p:txBody>
          <a:bodyPr wrap="square" lIns="0" tIns="0" rIns="0" bIns="0" rtlCol="0">
            <a:spAutoFit/>
          </a:bodyPr>
          <a:lstStyle/>
          <a:p>
            <a:r>
              <a:rPr lang="en-US" altLang="zh-CN" sz="1600" dirty="0"/>
              <a:t>       </a:t>
            </a:r>
            <a:r>
              <a:rPr lang="zh-CN" altLang="zh-CN" sz="1600" dirty="0"/>
              <a:t>目前移动云上有着大量的运算模型接口及算力资源，但是单纯的模型接口无法直接供一般的用户使用，必须创新方法将这些功能结合起来，形成应用场景。以“视障人士友好的咨询辅助软件”为主要方向，开发具有创新性并符合行业发展趋势，商业应用，创意设计方面的优秀项目。</a:t>
            </a:r>
          </a:p>
        </p:txBody>
      </p:sp>
      <p:grpSp>
        <p:nvGrpSpPr>
          <p:cNvPr id="16" name="组合 15">
            <a:extLst>
              <a:ext uri="{FF2B5EF4-FFF2-40B4-BE49-F238E27FC236}">
                <a16:creationId xmlns:a16="http://schemas.microsoft.com/office/drawing/2014/main" id="{1054C789-5368-475B-8317-953C961A0D50}"/>
              </a:ext>
            </a:extLst>
          </p:cNvPr>
          <p:cNvGrpSpPr/>
          <p:nvPr/>
        </p:nvGrpSpPr>
        <p:grpSpPr>
          <a:xfrm>
            <a:off x="895350" y="4489834"/>
            <a:ext cx="834390" cy="804412"/>
            <a:chOff x="989965" y="4406900"/>
            <a:chExt cx="848360" cy="817880"/>
          </a:xfrm>
        </p:grpSpPr>
        <p:sp>
          <p:nvSpPr>
            <p:cNvPr id="54" name="圆角矩形 17">
              <a:extLst>
                <a:ext uri="{FF2B5EF4-FFF2-40B4-BE49-F238E27FC236}">
                  <a16:creationId xmlns:a16="http://schemas.microsoft.com/office/drawing/2014/main" id="{FC79A703-0B86-4EDD-BEF3-735E0E0A4189}"/>
                </a:ext>
              </a:extLst>
            </p:cNvPr>
            <p:cNvSpPr/>
            <p:nvPr/>
          </p:nvSpPr>
          <p:spPr>
            <a:xfrm>
              <a:off x="98996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1AB3B0B9-5583-4A5E-8162-3086033EC2E7}"/>
                </a:ext>
              </a:extLst>
            </p:cNvPr>
            <p:cNvGrpSpPr/>
            <p:nvPr/>
          </p:nvGrpSpPr>
          <p:grpSpPr>
            <a:xfrm>
              <a:off x="1238870" y="4665096"/>
              <a:ext cx="315240" cy="301489"/>
              <a:chOff x="1004888" y="993775"/>
              <a:chExt cx="2438400" cy="2332038"/>
            </a:xfrm>
            <a:solidFill>
              <a:srgbClr val="FEFEFE"/>
            </a:solidFill>
          </p:grpSpPr>
          <p:sp>
            <p:nvSpPr>
              <p:cNvPr id="64" name="Freeform 25">
                <a:extLst>
                  <a:ext uri="{FF2B5EF4-FFF2-40B4-BE49-F238E27FC236}">
                    <a16:creationId xmlns:a16="http://schemas.microsoft.com/office/drawing/2014/main" id="{E3E9EE9B-6D4B-4F11-88D2-468C7C84B861}"/>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5" name="任意多边形 27">
                <a:extLst>
                  <a:ext uri="{FF2B5EF4-FFF2-40B4-BE49-F238E27FC236}">
                    <a16:creationId xmlns:a16="http://schemas.microsoft.com/office/drawing/2014/main" id="{DF3F68BF-4F56-48C3-9C4A-E4BB8667E477}"/>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a:solidFill>
                    <a:prstClr val="black"/>
                  </a:solidFill>
                  <a:cs typeface="+mn-ea"/>
                  <a:sym typeface="+mn-lt"/>
                </a:endParaRPr>
              </a:p>
            </p:txBody>
          </p:sp>
        </p:grpSp>
      </p:grpSp>
      <p:grpSp>
        <p:nvGrpSpPr>
          <p:cNvPr id="15" name="组合 14">
            <a:extLst>
              <a:ext uri="{FF2B5EF4-FFF2-40B4-BE49-F238E27FC236}">
                <a16:creationId xmlns:a16="http://schemas.microsoft.com/office/drawing/2014/main" id="{23C32929-AFD0-456D-AA97-6B2FC6013BDA}"/>
              </a:ext>
            </a:extLst>
          </p:cNvPr>
          <p:cNvGrpSpPr/>
          <p:nvPr/>
        </p:nvGrpSpPr>
        <p:grpSpPr>
          <a:xfrm>
            <a:off x="2257425" y="4489834"/>
            <a:ext cx="834390" cy="804412"/>
            <a:chOff x="2352040" y="4406900"/>
            <a:chExt cx="848360" cy="817880"/>
          </a:xfrm>
        </p:grpSpPr>
        <p:sp>
          <p:nvSpPr>
            <p:cNvPr id="56" name="圆角矩形 22">
              <a:extLst>
                <a:ext uri="{FF2B5EF4-FFF2-40B4-BE49-F238E27FC236}">
                  <a16:creationId xmlns:a16="http://schemas.microsoft.com/office/drawing/2014/main" id="{D54A6F04-95A1-463A-B6E0-F9F9304BF558}"/>
                </a:ext>
              </a:extLst>
            </p:cNvPr>
            <p:cNvSpPr/>
            <p:nvPr/>
          </p:nvSpPr>
          <p:spPr>
            <a:xfrm>
              <a:off x="235204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6" name="组合 65">
              <a:extLst>
                <a:ext uri="{FF2B5EF4-FFF2-40B4-BE49-F238E27FC236}">
                  <a16:creationId xmlns:a16="http://schemas.microsoft.com/office/drawing/2014/main" id="{F4D4C90F-1DCF-4352-B6C0-7A00A115E888}"/>
                </a:ext>
              </a:extLst>
            </p:cNvPr>
            <p:cNvGrpSpPr>
              <a:grpSpLocks noChangeAspect="1"/>
            </p:cNvGrpSpPr>
            <p:nvPr/>
          </p:nvGrpSpPr>
          <p:grpSpPr>
            <a:xfrm>
              <a:off x="2553905" y="4656337"/>
              <a:ext cx="419852" cy="319007"/>
              <a:chOff x="4268086" y="4221191"/>
              <a:chExt cx="509646" cy="387231"/>
            </a:xfrm>
            <a:solidFill>
              <a:schemeClr val="bg1"/>
            </a:solidFill>
          </p:grpSpPr>
          <p:sp>
            <p:nvSpPr>
              <p:cNvPr id="67" name="Freeform 20">
                <a:extLst>
                  <a:ext uri="{FF2B5EF4-FFF2-40B4-BE49-F238E27FC236}">
                    <a16:creationId xmlns:a16="http://schemas.microsoft.com/office/drawing/2014/main" id="{F33809A7-ACAE-4974-8D8D-709B4A9801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8" name="Freeform 21">
                <a:extLst>
                  <a:ext uri="{FF2B5EF4-FFF2-40B4-BE49-F238E27FC236}">
                    <a16:creationId xmlns:a16="http://schemas.microsoft.com/office/drawing/2014/main" id="{56516456-53A0-4796-B0C9-27A666F0ACB6}"/>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grpSp>
      <p:grpSp>
        <p:nvGrpSpPr>
          <p:cNvPr id="13" name="组合 12">
            <a:extLst>
              <a:ext uri="{FF2B5EF4-FFF2-40B4-BE49-F238E27FC236}">
                <a16:creationId xmlns:a16="http://schemas.microsoft.com/office/drawing/2014/main" id="{CFD804D0-B9D0-4BB0-9993-6BE4F6078F0E}"/>
              </a:ext>
            </a:extLst>
          </p:cNvPr>
          <p:cNvGrpSpPr/>
          <p:nvPr/>
        </p:nvGrpSpPr>
        <p:grpSpPr>
          <a:xfrm>
            <a:off x="4982210" y="4489834"/>
            <a:ext cx="834390" cy="804412"/>
            <a:chOff x="5076825" y="4406900"/>
            <a:chExt cx="848360" cy="817880"/>
          </a:xfrm>
        </p:grpSpPr>
        <p:sp>
          <p:nvSpPr>
            <p:cNvPr id="58" name="圆角矩形 24">
              <a:extLst>
                <a:ext uri="{FF2B5EF4-FFF2-40B4-BE49-F238E27FC236}">
                  <a16:creationId xmlns:a16="http://schemas.microsoft.com/office/drawing/2014/main" id="{F00BFF14-C159-44F3-A792-9AC3767D89FC}"/>
                </a:ext>
              </a:extLst>
            </p:cNvPr>
            <p:cNvSpPr/>
            <p:nvPr/>
          </p:nvSpPr>
          <p:spPr>
            <a:xfrm>
              <a:off x="507682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9" name="组合 68">
              <a:extLst>
                <a:ext uri="{FF2B5EF4-FFF2-40B4-BE49-F238E27FC236}">
                  <a16:creationId xmlns:a16="http://schemas.microsoft.com/office/drawing/2014/main" id="{21730D54-96F7-4C70-8315-3BE5E2EC178E}"/>
                </a:ext>
              </a:extLst>
            </p:cNvPr>
            <p:cNvGrpSpPr/>
            <p:nvPr/>
          </p:nvGrpSpPr>
          <p:grpSpPr>
            <a:xfrm>
              <a:off x="5357784" y="4635047"/>
              <a:ext cx="282736" cy="361586"/>
              <a:chOff x="1605186" y="572440"/>
              <a:chExt cx="563562" cy="720725"/>
            </a:xfrm>
            <a:solidFill>
              <a:schemeClr val="bg1"/>
            </a:solidFill>
          </p:grpSpPr>
          <p:sp>
            <p:nvSpPr>
              <p:cNvPr id="70" name="Freeform 32">
                <a:extLst>
                  <a:ext uri="{FF2B5EF4-FFF2-40B4-BE49-F238E27FC236}">
                    <a16:creationId xmlns:a16="http://schemas.microsoft.com/office/drawing/2014/main" id="{D63EC5F3-D403-4C9C-BE9B-FA69C5E93AD8}"/>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1" name="Freeform 33">
                <a:extLst>
                  <a:ext uri="{FF2B5EF4-FFF2-40B4-BE49-F238E27FC236}">
                    <a16:creationId xmlns:a16="http://schemas.microsoft.com/office/drawing/2014/main" id="{9FD98AF8-34AA-44BD-B811-EAF3CEBE5DE1}"/>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2" name="Freeform 34">
                <a:extLst>
                  <a:ext uri="{FF2B5EF4-FFF2-40B4-BE49-F238E27FC236}">
                    <a16:creationId xmlns:a16="http://schemas.microsoft.com/office/drawing/2014/main" id="{70ECEC9E-5605-431F-B998-57FEB401C759}"/>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grpSp>
        <p:nvGrpSpPr>
          <p:cNvPr id="14" name="组合 13">
            <a:extLst>
              <a:ext uri="{FF2B5EF4-FFF2-40B4-BE49-F238E27FC236}">
                <a16:creationId xmlns:a16="http://schemas.microsoft.com/office/drawing/2014/main" id="{009D3B95-002E-4B39-982F-51A351F9D612}"/>
              </a:ext>
            </a:extLst>
          </p:cNvPr>
          <p:cNvGrpSpPr/>
          <p:nvPr/>
        </p:nvGrpSpPr>
        <p:grpSpPr>
          <a:xfrm>
            <a:off x="3620135" y="4489834"/>
            <a:ext cx="834390" cy="804412"/>
            <a:chOff x="3714750" y="4406900"/>
            <a:chExt cx="848360" cy="817880"/>
          </a:xfrm>
        </p:grpSpPr>
        <p:sp>
          <p:nvSpPr>
            <p:cNvPr id="57" name="圆角矩形 23">
              <a:extLst>
                <a:ext uri="{FF2B5EF4-FFF2-40B4-BE49-F238E27FC236}">
                  <a16:creationId xmlns:a16="http://schemas.microsoft.com/office/drawing/2014/main" id="{F11EA31E-3F44-4177-A16B-54D5DF7AEF9C}"/>
                </a:ext>
              </a:extLst>
            </p:cNvPr>
            <p:cNvSpPr/>
            <p:nvPr/>
          </p:nvSpPr>
          <p:spPr>
            <a:xfrm>
              <a:off x="371475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3" name="组合 72">
              <a:extLst>
                <a:ext uri="{FF2B5EF4-FFF2-40B4-BE49-F238E27FC236}">
                  <a16:creationId xmlns:a16="http://schemas.microsoft.com/office/drawing/2014/main" id="{E2B55143-1E83-476D-B315-56EC9EE33EE9}"/>
                </a:ext>
              </a:extLst>
            </p:cNvPr>
            <p:cNvGrpSpPr>
              <a:grpSpLocks noChangeAspect="1"/>
            </p:cNvGrpSpPr>
            <p:nvPr/>
          </p:nvGrpSpPr>
          <p:grpSpPr>
            <a:xfrm>
              <a:off x="3981499" y="4624125"/>
              <a:ext cx="342861" cy="383431"/>
              <a:chOff x="5999255" y="3275006"/>
              <a:chExt cx="402656" cy="450303"/>
            </a:xfrm>
            <a:solidFill>
              <a:srgbClr val="FEFEFE"/>
            </a:solidFill>
            <a:effectLst/>
          </p:grpSpPr>
          <p:sp>
            <p:nvSpPr>
              <p:cNvPr id="74" name="Freeform 108">
                <a:extLst>
                  <a:ext uri="{FF2B5EF4-FFF2-40B4-BE49-F238E27FC236}">
                    <a16:creationId xmlns:a16="http://schemas.microsoft.com/office/drawing/2014/main" id="{C59BFAF7-8A2D-4746-A450-690245B4A076}"/>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5" name="Freeform 109">
                <a:extLst>
                  <a:ext uri="{FF2B5EF4-FFF2-40B4-BE49-F238E27FC236}">
                    <a16:creationId xmlns:a16="http://schemas.microsoft.com/office/drawing/2014/main" id="{C8702634-9103-43BF-8213-450AA9138FA3}"/>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6" name="Freeform 110">
                <a:extLst>
                  <a:ext uri="{FF2B5EF4-FFF2-40B4-BE49-F238E27FC236}">
                    <a16:creationId xmlns:a16="http://schemas.microsoft.com/office/drawing/2014/main" id="{802D575F-ED84-4912-B6DA-99D12A7990E5}"/>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7" name="Freeform 111">
                <a:extLst>
                  <a:ext uri="{FF2B5EF4-FFF2-40B4-BE49-F238E27FC236}">
                    <a16:creationId xmlns:a16="http://schemas.microsoft.com/office/drawing/2014/main" id="{C486DD42-46FE-46DF-BF51-BF650D53E50C}"/>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8" name="Freeform 112">
                <a:extLst>
                  <a:ext uri="{FF2B5EF4-FFF2-40B4-BE49-F238E27FC236}">
                    <a16:creationId xmlns:a16="http://schemas.microsoft.com/office/drawing/2014/main" id="{C66C328E-7A1C-498C-AB8A-15480EF2C763}"/>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1000"/>
                                        <p:tgtEl>
                                          <p:spTgt spid="53"/>
                                        </p:tgtEl>
                                      </p:cBhvr>
                                    </p:animEffect>
                                    <p:anim calcmode="lin" valueType="num">
                                      <p:cBhvr>
                                        <p:cTn id="28" dur="1000" fill="hold"/>
                                        <p:tgtEl>
                                          <p:spTgt spid="53"/>
                                        </p:tgtEl>
                                        <p:attrNameLst>
                                          <p:attrName>ppt_x</p:attrName>
                                        </p:attrNameLst>
                                      </p:cBhvr>
                                      <p:tavLst>
                                        <p:tav tm="0">
                                          <p:val>
                                            <p:strVal val="#ppt_x"/>
                                          </p:val>
                                        </p:tav>
                                        <p:tav tm="100000">
                                          <p:val>
                                            <p:strVal val="#ppt_x"/>
                                          </p:val>
                                        </p:tav>
                                      </p:tavLst>
                                    </p:anim>
                                    <p:anim calcmode="lin" valueType="num">
                                      <p:cBhvr>
                                        <p:cTn id="29" dur="1000" fill="hold"/>
                                        <p:tgtEl>
                                          <p:spTgt spid="5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3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style.rotation</p:attrName>
                                        </p:attrNameLst>
                                      </p:cBhvr>
                                      <p:tavLst>
                                        <p:tav tm="0">
                                          <p:val>
                                            <p:fltVal val="90"/>
                                          </p:val>
                                        </p:tav>
                                        <p:tav tm="100000">
                                          <p:val>
                                            <p:fltVal val="0"/>
                                          </p:val>
                                        </p:tav>
                                      </p:tavLst>
                                    </p:anim>
                                    <p:animEffect transition="in" filter="fade">
                                      <p:cBhvr>
                                        <p:cTn id="36" dur="1000"/>
                                        <p:tgtEl>
                                          <p:spTgt spid="16"/>
                                        </p:tgtEl>
                                      </p:cBhvr>
                                    </p:animEffect>
                                  </p:childTnLst>
                                </p:cTn>
                              </p:par>
                            </p:childTnLst>
                          </p:cTn>
                        </p:par>
                        <p:par>
                          <p:cTn id="37" fill="hold">
                            <p:stCondLst>
                              <p:cond delay="3500"/>
                            </p:stCondLst>
                            <p:childTnLst>
                              <p:par>
                                <p:cTn id="38" presetID="3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fltVal val="0"/>
                                          </p:val>
                                        </p:tav>
                                        <p:tav tm="100000">
                                          <p:val>
                                            <p:strVal val="#ppt_w"/>
                                          </p:val>
                                        </p:tav>
                                      </p:tavLst>
                                    </p:anim>
                                    <p:anim calcmode="lin" valueType="num">
                                      <p:cBhvr>
                                        <p:cTn id="41" dur="1000" fill="hold"/>
                                        <p:tgtEl>
                                          <p:spTgt spid="15"/>
                                        </p:tgtEl>
                                        <p:attrNameLst>
                                          <p:attrName>ppt_h</p:attrName>
                                        </p:attrNameLst>
                                      </p:cBhvr>
                                      <p:tavLst>
                                        <p:tav tm="0">
                                          <p:val>
                                            <p:fltVal val="0"/>
                                          </p:val>
                                        </p:tav>
                                        <p:tav tm="100000">
                                          <p:val>
                                            <p:strVal val="#ppt_h"/>
                                          </p:val>
                                        </p:tav>
                                      </p:tavLst>
                                    </p:anim>
                                    <p:anim calcmode="lin" valueType="num">
                                      <p:cBhvr>
                                        <p:cTn id="42" dur="1000" fill="hold"/>
                                        <p:tgtEl>
                                          <p:spTgt spid="15"/>
                                        </p:tgtEl>
                                        <p:attrNameLst>
                                          <p:attrName>style.rotation</p:attrName>
                                        </p:attrNameLst>
                                      </p:cBhvr>
                                      <p:tavLst>
                                        <p:tav tm="0">
                                          <p:val>
                                            <p:fltVal val="90"/>
                                          </p:val>
                                        </p:tav>
                                        <p:tav tm="100000">
                                          <p:val>
                                            <p:fltVal val="0"/>
                                          </p:val>
                                        </p:tav>
                                      </p:tavLst>
                                    </p:anim>
                                    <p:animEffect transition="in" filter="fade">
                                      <p:cBhvr>
                                        <p:cTn id="43" dur="1000"/>
                                        <p:tgtEl>
                                          <p:spTgt spid="15"/>
                                        </p:tgtEl>
                                      </p:cBhvr>
                                    </p:animEffect>
                                  </p:childTnLst>
                                </p:cTn>
                              </p:par>
                            </p:childTnLst>
                          </p:cTn>
                        </p:par>
                        <p:par>
                          <p:cTn id="44" fill="hold">
                            <p:stCondLst>
                              <p:cond delay="4500"/>
                            </p:stCondLst>
                            <p:childTnLst>
                              <p:par>
                                <p:cTn id="45" presetID="3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style.rotation</p:attrName>
                                        </p:attrNameLst>
                                      </p:cBhvr>
                                      <p:tavLst>
                                        <p:tav tm="0">
                                          <p:val>
                                            <p:fltVal val="90"/>
                                          </p:val>
                                        </p:tav>
                                        <p:tav tm="100000">
                                          <p:val>
                                            <p:fltVal val="0"/>
                                          </p:val>
                                        </p:tav>
                                      </p:tavLst>
                                    </p:anim>
                                    <p:animEffect transition="in" filter="fade">
                                      <p:cBhvr>
                                        <p:cTn id="50" dur="1000"/>
                                        <p:tgtEl>
                                          <p:spTgt spid="13"/>
                                        </p:tgtEl>
                                      </p:cBhvr>
                                    </p:animEffect>
                                  </p:childTnLst>
                                </p:cTn>
                              </p:par>
                            </p:childTnLst>
                          </p:cTn>
                        </p:par>
                        <p:par>
                          <p:cTn id="51" fill="hold">
                            <p:stCondLst>
                              <p:cond delay="5500"/>
                            </p:stCondLst>
                            <p:childTnLst>
                              <p:par>
                                <p:cTn id="52" presetID="31" presetClass="entr" presetSubtype="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35EBEA71-D9BD-46FE-A2D3-0017587DEC83}"/>
              </a:ext>
            </a:extLst>
          </p:cNvPr>
          <p:cNvSpPr/>
          <p:nvPr/>
        </p:nvSpPr>
        <p:spPr>
          <a:xfrm>
            <a:off x="6731000" y="42075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实物识别</a:t>
            </a:r>
          </a:p>
        </p:txBody>
      </p:sp>
      <p:sp>
        <p:nvSpPr>
          <p:cNvPr id="28" name="矩形 27">
            <a:extLst>
              <a:ext uri="{FF2B5EF4-FFF2-40B4-BE49-F238E27FC236}">
                <a16:creationId xmlns:a16="http://schemas.microsoft.com/office/drawing/2014/main" id="{457B9EB9-0359-47F2-9D58-7254AA114CE9}"/>
              </a:ext>
            </a:extLst>
          </p:cNvPr>
          <p:cNvSpPr/>
          <p:nvPr/>
        </p:nvSpPr>
        <p:spPr>
          <a:xfrm>
            <a:off x="6731000" y="46869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识别用户上传图片中的各种实际物体，并进行标注</a:t>
            </a:r>
          </a:p>
        </p:txBody>
      </p:sp>
      <p:sp>
        <p:nvSpPr>
          <p:cNvPr id="29" name="矩形 28">
            <a:extLst>
              <a:ext uri="{FF2B5EF4-FFF2-40B4-BE49-F238E27FC236}">
                <a16:creationId xmlns:a16="http://schemas.microsoft.com/office/drawing/2014/main" id="{D97BBBA8-376E-45A6-B400-0EA1E2826B2F}"/>
              </a:ext>
            </a:extLst>
          </p:cNvPr>
          <p:cNvSpPr/>
          <p:nvPr/>
        </p:nvSpPr>
        <p:spPr>
          <a:xfrm>
            <a:off x="17145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新闻推荐</a:t>
            </a:r>
          </a:p>
        </p:txBody>
      </p:sp>
      <p:sp>
        <p:nvSpPr>
          <p:cNvPr id="30" name="矩形 29">
            <a:extLst>
              <a:ext uri="{FF2B5EF4-FFF2-40B4-BE49-F238E27FC236}">
                <a16:creationId xmlns:a16="http://schemas.microsoft.com/office/drawing/2014/main" id="{E2A6693C-F035-4A19-A76D-7A3825ADA2BD}"/>
              </a:ext>
            </a:extLst>
          </p:cNvPr>
          <p:cNvSpPr/>
          <p:nvPr/>
        </p:nvSpPr>
        <p:spPr>
          <a:xfrm>
            <a:off x="17145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根据用户要求以及用户行为数据从新闻数据库中筛选出若干条个性化新闻</a:t>
            </a:r>
          </a:p>
        </p:txBody>
      </p:sp>
      <p:sp>
        <p:nvSpPr>
          <p:cNvPr id="11" name="文本框 10">
            <a:extLst>
              <a:ext uri="{FF2B5EF4-FFF2-40B4-BE49-F238E27FC236}">
                <a16:creationId xmlns:a16="http://schemas.microsoft.com/office/drawing/2014/main" id="{661439DB-2106-0F73-FB8D-4DEDF9F71DA9}"/>
              </a:ext>
            </a:extLst>
          </p:cNvPr>
          <p:cNvSpPr txBox="1"/>
          <p:nvPr/>
        </p:nvSpPr>
        <p:spPr>
          <a:xfrm>
            <a:off x="1234911" y="2024710"/>
            <a:ext cx="9722178" cy="3139321"/>
          </a:xfrm>
          <a:prstGeom prst="rect">
            <a:avLst/>
          </a:prstGeom>
          <a:noFill/>
        </p:spPr>
        <p:txBody>
          <a:bodyPr wrap="square" rtlCol="0">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       </a:t>
            </a:r>
            <a:r>
              <a:rPr lang="zh-CN" altLang="en-US" b="0" i="0" dirty="0">
                <a:solidFill>
                  <a:srgbClr val="333333"/>
                </a:solidFill>
                <a:effectLst/>
                <a:latin typeface="微软雅黑" panose="020B0503020204020204" pitchFamily="34" charset="-122"/>
                <a:ea typeface="微软雅黑" panose="020B0503020204020204" pitchFamily="34" charset="-122"/>
              </a:rPr>
              <a:t>视障人士包含了盲人以及弱视人士，视障人士并非单独指的是盲人，也可以是能感光，但是通过眼镜等方式进行矫正的人士。软件的用户主要指有一定感光能力，但是无法看清内容的人士。</a:t>
            </a:r>
            <a:r>
              <a:rPr lang="zh-CN" altLang="en-US" dirty="0"/>
              <a:t>软件客户端以</a:t>
            </a:r>
            <a:r>
              <a:rPr lang="en-US" altLang="zh-CN" dirty="0"/>
              <a:t>APP</a:t>
            </a:r>
            <a:r>
              <a:rPr lang="zh-CN" altLang="en-US" dirty="0"/>
              <a:t>为载体，利用</a:t>
            </a:r>
            <a:r>
              <a:rPr lang="en-US" altLang="zh-CN" dirty="0"/>
              <a:t>AI</a:t>
            </a:r>
            <a:r>
              <a:rPr lang="zh-CN" altLang="en-US" dirty="0"/>
              <a:t>资源辅助视障人士完成日常生活中的一些活动，其中包括资讯获取、材料阅读、拍照实物等。其中</a:t>
            </a:r>
            <a:r>
              <a:rPr lang="en-US" altLang="zh-CN" dirty="0"/>
              <a:t>AI</a:t>
            </a:r>
            <a:r>
              <a:rPr lang="zh-CN" altLang="en-US" dirty="0"/>
              <a:t>资源包括云上</a:t>
            </a:r>
            <a:r>
              <a:rPr lang="en-US" altLang="zh-CN" dirty="0"/>
              <a:t>AI</a:t>
            </a:r>
            <a:r>
              <a:rPr lang="zh-CN" altLang="en-US" dirty="0"/>
              <a:t>模型以及我们自己建立的</a:t>
            </a:r>
            <a:r>
              <a:rPr lang="en-US" altLang="zh-CN" dirty="0"/>
              <a:t>AI</a:t>
            </a:r>
            <a:r>
              <a:rPr lang="zh-CN" altLang="en-US" dirty="0"/>
              <a:t>模型。</a:t>
            </a:r>
            <a:endParaRPr lang="en-US" altLang="zh-CN" dirty="0"/>
          </a:p>
          <a:p>
            <a:r>
              <a:rPr lang="en-US" altLang="zh-CN" dirty="0">
                <a:solidFill>
                  <a:srgbClr val="333333"/>
                </a:solidFill>
                <a:latin typeface="微软雅黑" panose="020B0503020204020204" pitchFamily="34" charset="-122"/>
                <a:ea typeface="微软雅黑" panose="020B0503020204020204" pitchFamily="34" charset="-122"/>
              </a:rPr>
              <a:t>       </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视障人士友好的资讯辅助软件旨在集成各种面向视障人士的生活服务，形成一个专门针对视障人士的友好辅助系统，解决现代社会视障人士面临的一系列生活难题，通过科技让他们的生活更加便捷。</a:t>
            </a:r>
            <a:endParaRPr lang="en-US" altLang="zh-CN" b="0" i="0" u="none" strike="noStrike" dirty="0">
              <a:solidFill>
                <a:srgbClr val="333333"/>
              </a:solidFill>
              <a:effectLst/>
              <a:latin typeface="微软雅黑" panose="020B0503020204020204" pitchFamily="34" charset="-122"/>
              <a:ea typeface="微软雅黑" panose="020B0503020204020204" pitchFamily="34" charset="-122"/>
            </a:endParaRPr>
          </a:p>
          <a:p>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另外，软件还有以</a:t>
            </a:r>
            <a:r>
              <a:rPr lang="en-US" altLang="zh-CN" dirty="0">
                <a:solidFill>
                  <a:srgbClr val="333333"/>
                </a:solidFill>
                <a:latin typeface="微软雅黑" panose="020B0503020204020204" pitchFamily="34" charset="-122"/>
                <a:ea typeface="微软雅黑" panose="020B0503020204020204" pitchFamily="34" charset="-122"/>
              </a:rPr>
              <a:t>WEB</a:t>
            </a:r>
            <a:r>
              <a:rPr lang="zh-CN" altLang="en-US" dirty="0">
                <a:solidFill>
                  <a:srgbClr val="333333"/>
                </a:solidFill>
                <a:latin typeface="微软雅黑" panose="020B0503020204020204" pitchFamily="34" charset="-122"/>
                <a:ea typeface="微软雅黑" panose="020B0503020204020204" pitchFamily="34" charset="-122"/>
              </a:rPr>
              <a:t>页面为基础的服务端，服务端能统计用户行为信息数据，分析用户的喜好，还能管理新闻数据，并支持新闻的实时输入。</a:t>
            </a:r>
            <a:endParaRPr lang="zh-CN" altLang="en-US" b="0" i="0" u="none" strike="noStrike" dirty="0">
              <a:solidFill>
                <a:srgbClr val="333333"/>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0166184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a16="http://schemas.microsoft.com/office/drawing/2014/main" id="{89F5FEF8-07C9-4EE4-BD63-08D86687ECBB}"/>
              </a:ext>
            </a:extLst>
          </p:cNvPr>
          <p:cNvSpPr>
            <a:spLocks noChangeArrowheads="1"/>
          </p:cNvSpPr>
          <p:nvPr/>
        </p:nvSpPr>
        <p:spPr bwMode="auto">
          <a:xfrm>
            <a:off x="1168401"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Freeform 6">
            <a:extLst>
              <a:ext uri="{FF2B5EF4-FFF2-40B4-BE49-F238E27FC236}">
                <a16:creationId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Freeform 6">
            <a:extLst>
              <a:ext uri="{FF2B5EF4-FFF2-40B4-BE49-F238E27FC236}">
                <a16:creationId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Freeform 6">
            <a:extLst>
              <a:ext uri="{FF2B5EF4-FFF2-40B4-BE49-F238E27FC236}">
                <a16:creationId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矩形 22">
            <a:extLst>
              <a:ext uri="{FF2B5EF4-FFF2-40B4-BE49-F238E27FC236}">
                <a16:creationId xmlns:a16="http://schemas.microsoft.com/office/drawing/2014/main" id="{F89F67F6-3909-47D6-B58F-C547E4999EA0}"/>
              </a:ext>
            </a:extLst>
          </p:cNvPr>
          <p:cNvSpPr/>
          <p:nvPr/>
        </p:nvSpPr>
        <p:spPr>
          <a:xfrm>
            <a:off x="1714500" y="40932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文本阅读</a:t>
            </a:r>
          </a:p>
        </p:txBody>
      </p:sp>
      <p:sp>
        <p:nvSpPr>
          <p:cNvPr id="24" name="矩形 23">
            <a:extLst>
              <a:ext uri="{FF2B5EF4-FFF2-40B4-BE49-F238E27FC236}">
                <a16:creationId xmlns:a16="http://schemas.microsoft.com/office/drawing/2014/main" id="{577E20AA-79A2-4A47-B124-F48ABE2F5F7C}"/>
              </a:ext>
            </a:extLst>
          </p:cNvPr>
          <p:cNvSpPr/>
          <p:nvPr/>
        </p:nvSpPr>
        <p:spPr>
          <a:xfrm>
            <a:off x="1714500" y="45726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识别用户拍照上传的书籍或报纸等文字材料，并提供语音自动阅读</a:t>
            </a:r>
          </a:p>
        </p:txBody>
      </p:sp>
      <p:sp>
        <p:nvSpPr>
          <p:cNvPr id="25" name="矩形 24">
            <a:extLst>
              <a:ext uri="{FF2B5EF4-FFF2-40B4-BE49-F238E27FC236}">
                <a16:creationId xmlns:a16="http://schemas.microsoft.com/office/drawing/2014/main" id="{B2D4FADC-93FD-456F-A4E4-DDC5F14DD43A}"/>
              </a:ext>
            </a:extLst>
          </p:cNvPr>
          <p:cNvSpPr/>
          <p:nvPr/>
        </p:nvSpPr>
        <p:spPr>
          <a:xfrm>
            <a:off x="6731000" y="2043267"/>
            <a:ext cx="313886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语音交互以及手势操作</a:t>
            </a:r>
          </a:p>
        </p:txBody>
      </p:sp>
      <p:sp>
        <p:nvSpPr>
          <p:cNvPr id="26" name="矩形 25">
            <a:extLst>
              <a:ext uri="{FF2B5EF4-FFF2-40B4-BE49-F238E27FC236}">
                <a16:creationId xmlns:a16="http://schemas.microsoft.com/office/drawing/2014/main" id="{9E848773-AFAD-4D0D-B6E7-255C3ACD8FCC}"/>
              </a:ext>
            </a:extLst>
          </p:cNvPr>
          <p:cNvSpPr/>
          <p:nvPr/>
        </p:nvSpPr>
        <p:spPr>
          <a:xfrm>
            <a:off x="67310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根据用户的语音要求或者手势操作为其提供相应的服务</a:t>
            </a:r>
          </a:p>
        </p:txBody>
      </p:sp>
      <p:sp>
        <p:nvSpPr>
          <p:cNvPr id="27" name="矩形 26">
            <a:extLst>
              <a:ext uri="{FF2B5EF4-FFF2-40B4-BE49-F238E27FC236}">
                <a16:creationId xmlns:a16="http://schemas.microsoft.com/office/drawing/2014/main" id="{35EBEA71-D9BD-46FE-A2D3-0017587DEC83}"/>
              </a:ext>
            </a:extLst>
          </p:cNvPr>
          <p:cNvSpPr/>
          <p:nvPr/>
        </p:nvSpPr>
        <p:spPr>
          <a:xfrm>
            <a:off x="6731000" y="42075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实物识别</a:t>
            </a:r>
          </a:p>
        </p:txBody>
      </p:sp>
      <p:sp>
        <p:nvSpPr>
          <p:cNvPr id="28" name="矩形 27">
            <a:extLst>
              <a:ext uri="{FF2B5EF4-FFF2-40B4-BE49-F238E27FC236}">
                <a16:creationId xmlns:a16="http://schemas.microsoft.com/office/drawing/2014/main" id="{457B9EB9-0359-47F2-9D58-7254AA114CE9}"/>
              </a:ext>
            </a:extLst>
          </p:cNvPr>
          <p:cNvSpPr/>
          <p:nvPr/>
        </p:nvSpPr>
        <p:spPr>
          <a:xfrm>
            <a:off x="6731000" y="46869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识别用户上传图片中的各种实际物体，并进行标注</a:t>
            </a:r>
          </a:p>
        </p:txBody>
      </p:sp>
      <p:sp>
        <p:nvSpPr>
          <p:cNvPr id="29" name="矩形 28">
            <a:extLst>
              <a:ext uri="{FF2B5EF4-FFF2-40B4-BE49-F238E27FC236}">
                <a16:creationId xmlns:a16="http://schemas.microsoft.com/office/drawing/2014/main" id="{D97BBBA8-376E-45A6-B400-0EA1E2826B2F}"/>
              </a:ext>
            </a:extLst>
          </p:cNvPr>
          <p:cNvSpPr/>
          <p:nvPr/>
        </p:nvSpPr>
        <p:spPr>
          <a:xfrm>
            <a:off x="17145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新闻推荐</a:t>
            </a:r>
          </a:p>
        </p:txBody>
      </p:sp>
      <p:sp>
        <p:nvSpPr>
          <p:cNvPr id="30" name="矩形 29">
            <a:extLst>
              <a:ext uri="{FF2B5EF4-FFF2-40B4-BE49-F238E27FC236}">
                <a16:creationId xmlns:a16="http://schemas.microsoft.com/office/drawing/2014/main" id="{E2A6693C-F035-4A19-A76D-7A3825ADA2BD}"/>
              </a:ext>
            </a:extLst>
          </p:cNvPr>
          <p:cNvSpPr/>
          <p:nvPr/>
        </p:nvSpPr>
        <p:spPr>
          <a:xfrm>
            <a:off x="17145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根据用户要求以及用户行为数据从新闻数据库中筛选出若干条个性化新闻</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animBg="1"/>
      <p:bldP spid="15" grpId="0" animBg="1"/>
      <p:bldP spid="22" grpId="0" animBg="1"/>
      <p:bldP spid="23"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成员分工</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02</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成员分工</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4" name="Google Shape;1376;p34">
            <a:extLst>
              <a:ext uri="{FF2B5EF4-FFF2-40B4-BE49-F238E27FC236}">
                <a16:creationId xmlns:a16="http://schemas.microsoft.com/office/drawing/2014/main" id="{ED610C98-4E9C-4196-857B-753A530D32DC}"/>
              </a:ext>
            </a:extLst>
          </p:cNvPr>
          <p:cNvSpPr/>
          <p:nvPr/>
        </p:nvSpPr>
        <p:spPr>
          <a:xfrm>
            <a:off x="787336" y="219227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787336" y="351307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2</a:t>
            </a:r>
            <a:endParaRPr sz="2000" dirty="0">
              <a:cs typeface="+mn-ea"/>
              <a:sym typeface="+mn-lt"/>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787336" y="4833874"/>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3</a:t>
            </a:r>
            <a:endParaRPr sz="2000" dirty="0">
              <a:cs typeface="+mn-ea"/>
              <a:sym typeface="+mn-lt"/>
            </a:endParaRPr>
          </a:p>
        </p:txBody>
      </p:sp>
      <p:sp>
        <p:nvSpPr>
          <p:cNvPr id="29" name="矩形 28">
            <a:extLst>
              <a:ext uri="{FF2B5EF4-FFF2-40B4-BE49-F238E27FC236}">
                <a16:creationId xmlns:a16="http://schemas.microsoft.com/office/drawing/2014/main" id="{A7D2AF5B-C3A4-4D91-854F-66F43DAE5751}"/>
              </a:ext>
            </a:extLst>
          </p:cNvPr>
          <p:cNvSpPr/>
          <p:nvPr/>
        </p:nvSpPr>
        <p:spPr>
          <a:xfrm>
            <a:off x="1678934" y="1651447"/>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曾平</a:t>
            </a:r>
          </a:p>
        </p:txBody>
      </p:sp>
      <p:sp>
        <p:nvSpPr>
          <p:cNvPr id="30" name="矩形 29">
            <a:extLst>
              <a:ext uri="{FF2B5EF4-FFF2-40B4-BE49-F238E27FC236}">
                <a16:creationId xmlns:a16="http://schemas.microsoft.com/office/drawing/2014/main" id="{62CA3B96-91FC-4644-B0E4-0DB308B1945C}"/>
              </a:ext>
            </a:extLst>
          </p:cNvPr>
          <p:cNvSpPr/>
          <p:nvPr/>
        </p:nvSpPr>
        <p:spPr>
          <a:xfrm>
            <a:off x="1678934" y="2253617"/>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统筹规划项目进度、人员分工、辅助前后端代码的编写和测试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32" name="矩形 31">
            <a:extLst>
              <a:ext uri="{FF2B5EF4-FFF2-40B4-BE49-F238E27FC236}">
                <a16:creationId xmlns:a16="http://schemas.microsoft.com/office/drawing/2014/main" id="{5C81C50C-13EF-408E-B00D-DA0FE39FA7E3}"/>
              </a:ext>
            </a:extLst>
          </p:cNvPr>
          <p:cNvSpPr/>
          <p:nvPr/>
        </p:nvSpPr>
        <p:spPr>
          <a:xfrm>
            <a:off x="1678934" y="31431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刘一璇</a:t>
            </a:r>
          </a:p>
        </p:txBody>
      </p:sp>
      <p:sp>
        <p:nvSpPr>
          <p:cNvPr id="34" name="矩形 33">
            <a:extLst>
              <a:ext uri="{FF2B5EF4-FFF2-40B4-BE49-F238E27FC236}">
                <a16:creationId xmlns:a16="http://schemas.microsoft.com/office/drawing/2014/main" id="{A2074360-2C7F-4C37-A780-E14C335B668E}"/>
              </a:ext>
            </a:extLst>
          </p:cNvPr>
          <p:cNvSpPr/>
          <p:nvPr/>
        </p:nvSpPr>
        <p:spPr>
          <a:xfrm>
            <a:off x="1678934" y="374528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后端框架和平台的搭建、云数据库的搭建、后端代码的编写和测试、前后端的对接测试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35" name="矩形 34">
            <a:extLst>
              <a:ext uri="{FF2B5EF4-FFF2-40B4-BE49-F238E27FC236}">
                <a16:creationId xmlns:a16="http://schemas.microsoft.com/office/drawing/2014/main" id="{4EFC0EA0-4C1E-4695-AF2A-178D927C72B0}"/>
              </a:ext>
            </a:extLst>
          </p:cNvPr>
          <p:cNvSpPr/>
          <p:nvPr/>
        </p:nvSpPr>
        <p:spPr>
          <a:xfrm>
            <a:off x="1678934" y="4634773"/>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彭瑞杰</a:t>
            </a:r>
          </a:p>
        </p:txBody>
      </p:sp>
      <p:sp>
        <p:nvSpPr>
          <p:cNvPr id="37" name="矩形 36">
            <a:extLst>
              <a:ext uri="{FF2B5EF4-FFF2-40B4-BE49-F238E27FC236}">
                <a16:creationId xmlns:a16="http://schemas.microsoft.com/office/drawing/2014/main" id="{552A4164-F5F4-4F87-9A35-F106EBDD7B1B}"/>
              </a:ext>
            </a:extLst>
          </p:cNvPr>
          <p:cNvSpPr/>
          <p:nvPr/>
        </p:nvSpPr>
        <p:spPr>
          <a:xfrm>
            <a:off x="1678934" y="5236942"/>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新闻推荐算法的研究、目标识别和检测算法的研究、深度学习模型的选用</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42" name="Google Shape;1376;p34">
            <a:extLst>
              <a:ext uri="{FF2B5EF4-FFF2-40B4-BE49-F238E27FC236}">
                <a16:creationId xmlns:a16="http://schemas.microsoft.com/office/drawing/2014/main" id="{6F053267-9FAC-07BA-E8A8-DAF51224D056}"/>
              </a:ext>
            </a:extLst>
          </p:cNvPr>
          <p:cNvSpPr/>
          <p:nvPr/>
        </p:nvSpPr>
        <p:spPr>
          <a:xfrm>
            <a:off x="6397982" y="219485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4</a:t>
            </a:r>
            <a:endParaRPr sz="2000" dirty="0">
              <a:cs typeface="+mn-ea"/>
              <a:sym typeface="+mn-lt"/>
            </a:endParaRPr>
          </a:p>
        </p:txBody>
      </p:sp>
      <p:sp>
        <p:nvSpPr>
          <p:cNvPr id="43" name="矩形 42">
            <a:extLst>
              <a:ext uri="{FF2B5EF4-FFF2-40B4-BE49-F238E27FC236}">
                <a16:creationId xmlns:a16="http://schemas.microsoft.com/office/drawing/2014/main" id="{6D7BE21A-110C-67DE-7DC6-1839240EBD5D}"/>
              </a:ext>
            </a:extLst>
          </p:cNvPr>
          <p:cNvSpPr/>
          <p:nvPr/>
        </p:nvSpPr>
        <p:spPr>
          <a:xfrm>
            <a:off x="7289580" y="165403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陈雨延</a:t>
            </a:r>
          </a:p>
        </p:txBody>
      </p:sp>
      <p:sp>
        <p:nvSpPr>
          <p:cNvPr id="44" name="矩形 43">
            <a:extLst>
              <a:ext uri="{FF2B5EF4-FFF2-40B4-BE49-F238E27FC236}">
                <a16:creationId xmlns:a16="http://schemas.microsoft.com/office/drawing/2014/main" id="{C2732877-3585-FCC0-3482-5A4722FBF6FC}"/>
              </a:ext>
            </a:extLst>
          </p:cNvPr>
          <p:cNvSpPr/>
          <p:nvPr/>
        </p:nvSpPr>
        <p:spPr>
          <a:xfrm>
            <a:off x="7289580" y="225620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前端</a:t>
            </a:r>
            <a:r>
              <a:rPr lang="en-US" altLang="zh-CN" sz="1600" dirty="0">
                <a:solidFill>
                  <a:schemeClr val="tx1">
                    <a:lumMod val="75000"/>
                    <a:lumOff val="25000"/>
                  </a:schemeClr>
                </a:solidFill>
              </a:rPr>
              <a:t>app</a:t>
            </a:r>
            <a:r>
              <a:rPr lang="zh-CN" altLang="zh-CN" sz="1600" dirty="0">
                <a:solidFill>
                  <a:schemeClr val="tx1">
                    <a:lumMod val="75000"/>
                    <a:lumOff val="25000"/>
                  </a:schemeClr>
                </a:solidFill>
              </a:rPr>
              <a:t>和</a:t>
            </a:r>
            <a:r>
              <a:rPr lang="en-US" altLang="zh-CN" sz="1600" dirty="0">
                <a:solidFill>
                  <a:schemeClr val="tx1">
                    <a:lumMod val="75000"/>
                    <a:lumOff val="25000"/>
                  </a:schemeClr>
                </a:solidFill>
              </a:rPr>
              <a:t>web</a:t>
            </a:r>
            <a:r>
              <a:rPr lang="zh-CN" altLang="zh-CN" sz="1600" dirty="0">
                <a:solidFill>
                  <a:schemeClr val="tx1">
                    <a:lumMod val="75000"/>
                    <a:lumOff val="25000"/>
                  </a:schemeClr>
                </a:solidFill>
              </a:rPr>
              <a:t>框架平台的搭建、</a:t>
            </a:r>
            <a:r>
              <a:rPr lang="en-US" altLang="zh-CN" sz="1600" dirty="0" err="1">
                <a:solidFill>
                  <a:schemeClr val="tx1">
                    <a:lumMod val="75000"/>
                    <a:lumOff val="25000"/>
                  </a:schemeClr>
                </a:solidFill>
              </a:rPr>
              <a:t>ui</a:t>
            </a:r>
            <a:r>
              <a:rPr lang="zh-CN" altLang="zh-CN" sz="1600" dirty="0">
                <a:solidFill>
                  <a:schemeClr val="tx1">
                    <a:lumMod val="75000"/>
                    <a:lumOff val="25000"/>
                  </a:schemeClr>
                </a:solidFill>
              </a:rPr>
              <a:t>的构建、</a:t>
            </a:r>
            <a:r>
              <a:rPr lang="en-US" altLang="zh-CN" sz="1600" dirty="0">
                <a:solidFill>
                  <a:schemeClr val="tx1">
                    <a:lumMod val="75000"/>
                    <a:lumOff val="25000"/>
                  </a:schemeClr>
                </a:solidFill>
              </a:rPr>
              <a:t>OCR</a:t>
            </a:r>
            <a:r>
              <a:rPr lang="zh-CN" altLang="zh-CN" sz="1600" dirty="0">
                <a:solidFill>
                  <a:schemeClr val="tx1">
                    <a:lumMod val="75000"/>
                    <a:lumOff val="25000"/>
                  </a:schemeClr>
                </a:solidFill>
              </a:rPr>
              <a:t>接口的调用、代码的编写和测试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45" name="Google Shape;1376;p34">
            <a:extLst>
              <a:ext uri="{FF2B5EF4-FFF2-40B4-BE49-F238E27FC236}">
                <a16:creationId xmlns:a16="http://schemas.microsoft.com/office/drawing/2014/main" id="{373C9855-2724-AD8F-7F34-0602E476AD2D}"/>
              </a:ext>
            </a:extLst>
          </p:cNvPr>
          <p:cNvSpPr/>
          <p:nvPr/>
        </p:nvSpPr>
        <p:spPr>
          <a:xfrm>
            <a:off x="6404622" y="36839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5</a:t>
            </a:r>
            <a:endParaRPr sz="2000" dirty="0">
              <a:cs typeface="+mn-ea"/>
              <a:sym typeface="+mn-lt"/>
            </a:endParaRPr>
          </a:p>
        </p:txBody>
      </p:sp>
      <p:sp>
        <p:nvSpPr>
          <p:cNvPr id="46" name="矩形 45">
            <a:extLst>
              <a:ext uri="{FF2B5EF4-FFF2-40B4-BE49-F238E27FC236}">
                <a16:creationId xmlns:a16="http://schemas.microsoft.com/office/drawing/2014/main" id="{4904B914-0D9F-6B6F-69F4-6938F6F8523D}"/>
              </a:ext>
            </a:extLst>
          </p:cNvPr>
          <p:cNvSpPr/>
          <p:nvPr/>
        </p:nvSpPr>
        <p:spPr>
          <a:xfrm>
            <a:off x="7296220" y="31431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汤耀轮</a:t>
            </a:r>
          </a:p>
        </p:txBody>
      </p:sp>
      <p:sp>
        <p:nvSpPr>
          <p:cNvPr id="47" name="矩形 46">
            <a:extLst>
              <a:ext uri="{FF2B5EF4-FFF2-40B4-BE49-F238E27FC236}">
                <a16:creationId xmlns:a16="http://schemas.microsoft.com/office/drawing/2014/main" id="{9423E7A3-65FB-6DD9-BECB-DE654A425DFA}"/>
              </a:ext>
            </a:extLst>
          </p:cNvPr>
          <p:cNvSpPr/>
          <p:nvPr/>
        </p:nvSpPr>
        <p:spPr>
          <a:xfrm>
            <a:off x="7296220" y="374528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新闻推荐算法的研究（包括用户画像、特征工程、召回算法、排序算法）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7728041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anim calcmode="lin" valueType="num">
                                      <p:cBhvr>
                                        <p:cTn id="49" dur="1000" fill="hold"/>
                                        <p:tgtEl>
                                          <p:spTgt spid="32"/>
                                        </p:tgtEl>
                                        <p:attrNameLst>
                                          <p:attrName>ppt_x</p:attrName>
                                        </p:attrNameLst>
                                      </p:cBhvr>
                                      <p:tavLst>
                                        <p:tav tm="0">
                                          <p:val>
                                            <p:strVal val="#ppt_x"/>
                                          </p:val>
                                        </p:tav>
                                        <p:tav tm="100000">
                                          <p:val>
                                            <p:strVal val="#ppt_x"/>
                                          </p:val>
                                        </p:tav>
                                      </p:tavLst>
                                    </p:anim>
                                    <p:anim calcmode="lin" valueType="num">
                                      <p:cBhvr>
                                        <p:cTn id="50" dur="1000" fill="hold"/>
                                        <p:tgtEl>
                                          <p:spTgt spid="32"/>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42" presetClass="entr" presetSubtype="0"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42"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anim calcmode="lin" valueType="num">
                                      <p:cBhvr>
                                        <p:cTn id="67" dur="1000" fill="hold"/>
                                        <p:tgtEl>
                                          <p:spTgt spid="37"/>
                                        </p:tgtEl>
                                        <p:attrNameLst>
                                          <p:attrName>ppt_x</p:attrName>
                                        </p:attrNameLst>
                                      </p:cBhvr>
                                      <p:tavLst>
                                        <p:tav tm="0">
                                          <p:val>
                                            <p:strVal val="#ppt_x"/>
                                          </p:val>
                                        </p:tav>
                                        <p:tav tm="100000">
                                          <p:val>
                                            <p:strVal val="#ppt_x"/>
                                          </p:val>
                                        </p:tav>
                                      </p:tavLst>
                                    </p:anim>
                                    <p:anim calcmode="lin" valueType="num">
                                      <p:cBhvr>
                                        <p:cTn id="68" dur="1000" fill="hold"/>
                                        <p:tgtEl>
                                          <p:spTgt spid="37"/>
                                        </p:tgtEl>
                                        <p:attrNameLst>
                                          <p:attrName>ppt_y</p:attrName>
                                        </p:attrNameLst>
                                      </p:cBhvr>
                                      <p:tavLst>
                                        <p:tav tm="0">
                                          <p:val>
                                            <p:strVal val="#ppt_y+.1"/>
                                          </p:val>
                                        </p:tav>
                                        <p:tav tm="100000">
                                          <p:val>
                                            <p:strVal val="#ppt_y"/>
                                          </p:val>
                                        </p:tav>
                                      </p:tavLst>
                                    </p:anim>
                                  </p:childTnLst>
                                </p:cTn>
                              </p:par>
                            </p:childTnLst>
                          </p:cTn>
                        </p:par>
                        <p:par>
                          <p:cTn id="69" fill="hold">
                            <p:stCondLst>
                              <p:cond delay="8000"/>
                            </p:stCondLst>
                            <p:childTnLst>
                              <p:par>
                                <p:cTn id="70" presetID="53" presetClass="entr" presetSubtype="16"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par>
                          <p:cTn id="75" fill="hold">
                            <p:stCondLst>
                              <p:cond delay="8500"/>
                            </p:stCondLst>
                            <p:childTnLst>
                              <p:par>
                                <p:cTn id="76" presetID="42" presetClass="entr" presetSubtype="0"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par>
                          <p:cTn id="81" fill="hold">
                            <p:stCondLst>
                              <p:cond delay="9500"/>
                            </p:stCondLst>
                            <p:childTnLst>
                              <p:par>
                                <p:cTn id="82" presetID="42"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1000"/>
                                        <p:tgtEl>
                                          <p:spTgt spid="44"/>
                                        </p:tgtEl>
                                      </p:cBhvr>
                                    </p:animEffect>
                                    <p:anim calcmode="lin" valueType="num">
                                      <p:cBhvr>
                                        <p:cTn id="85" dur="1000" fill="hold"/>
                                        <p:tgtEl>
                                          <p:spTgt spid="44"/>
                                        </p:tgtEl>
                                        <p:attrNameLst>
                                          <p:attrName>ppt_x</p:attrName>
                                        </p:attrNameLst>
                                      </p:cBhvr>
                                      <p:tavLst>
                                        <p:tav tm="0">
                                          <p:val>
                                            <p:strVal val="#ppt_x"/>
                                          </p:val>
                                        </p:tav>
                                        <p:tav tm="100000">
                                          <p:val>
                                            <p:strVal val="#ppt_x"/>
                                          </p:val>
                                        </p:tav>
                                      </p:tavLst>
                                    </p:anim>
                                    <p:anim calcmode="lin" valueType="num">
                                      <p:cBhvr>
                                        <p:cTn id="86" dur="1000" fill="hold"/>
                                        <p:tgtEl>
                                          <p:spTgt spid="44"/>
                                        </p:tgtEl>
                                        <p:attrNameLst>
                                          <p:attrName>ppt_y</p:attrName>
                                        </p:attrNameLst>
                                      </p:cBhvr>
                                      <p:tavLst>
                                        <p:tav tm="0">
                                          <p:val>
                                            <p:strVal val="#ppt_y+.1"/>
                                          </p:val>
                                        </p:tav>
                                        <p:tav tm="100000">
                                          <p:val>
                                            <p:strVal val="#ppt_y"/>
                                          </p:val>
                                        </p:tav>
                                      </p:tavLst>
                                    </p:anim>
                                  </p:childTnLst>
                                </p:cTn>
                              </p:par>
                            </p:childTnLst>
                          </p:cTn>
                        </p:par>
                        <p:par>
                          <p:cTn id="87" fill="hold">
                            <p:stCondLst>
                              <p:cond delay="10500"/>
                            </p:stCondLst>
                            <p:childTnLst>
                              <p:par>
                                <p:cTn id="88" presetID="53" presetClass="entr" presetSubtype="16" fill="hold" grpId="0" nodeType="after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ppt_w</p:attrName>
                                        </p:attrNameLst>
                                      </p:cBhvr>
                                      <p:tavLst>
                                        <p:tav tm="0">
                                          <p:val>
                                            <p:fltVal val="0"/>
                                          </p:val>
                                        </p:tav>
                                        <p:tav tm="100000">
                                          <p:val>
                                            <p:strVal val="#ppt_w"/>
                                          </p:val>
                                        </p:tav>
                                      </p:tavLst>
                                    </p:anim>
                                    <p:anim calcmode="lin" valueType="num">
                                      <p:cBhvr>
                                        <p:cTn id="91" dur="500" fill="hold"/>
                                        <p:tgtEl>
                                          <p:spTgt spid="45"/>
                                        </p:tgtEl>
                                        <p:attrNameLst>
                                          <p:attrName>ppt_h</p:attrName>
                                        </p:attrNameLst>
                                      </p:cBhvr>
                                      <p:tavLst>
                                        <p:tav tm="0">
                                          <p:val>
                                            <p:fltVal val="0"/>
                                          </p:val>
                                        </p:tav>
                                        <p:tav tm="100000">
                                          <p:val>
                                            <p:strVal val="#ppt_h"/>
                                          </p:val>
                                        </p:tav>
                                      </p:tavLst>
                                    </p:anim>
                                    <p:animEffect transition="in" filter="fade">
                                      <p:cBhvr>
                                        <p:cTn id="92" dur="500"/>
                                        <p:tgtEl>
                                          <p:spTgt spid="45"/>
                                        </p:tgtEl>
                                      </p:cBhvr>
                                    </p:animEffect>
                                  </p:childTnLst>
                                </p:cTn>
                              </p:par>
                            </p:childTnLst>
                          </p:cTn>
                        </p:par>
                        <p:par>
                          <p:cTn id="93" fill="hold">
                            <p:stCondLst>
                              <p:cond delay="11000"/>
                            </p:stCondLst>
                            <p:childTnLst>
                              <p:par>
                                <p:cTn id="94" presetID="42" presetClass="entr" presetSubtype="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fade">
                                      <p:cBhvr>
                                        <p:cTn id="96" dur="1000"/>
                                        <p:tgtEl>
                                          <p:spTgt spid="46"/>
                                        </p:tgtEl>
                                      </p:cBhvr>
                                    </p:animEffect>
                                    <p:anim calcmode="lin" valueType="num">
                                      <p:cBhvr>
                                        <p:cTn id="97" dur="1000" fill="hold"/>
                                        <p:tgtEl>
                                          <p:spTgt spid="46"/>
                                        </p:tgtEl>
                                        <p:attrNameLst>
                                          <p:attrName>ppt_x</p:attrName>
                                        </p:attrNameLst>
                                      </p:cBhvr>
                                      <p:tavLst>
                                        <p:tav tm="0">
                                          <p:val>
                                            <p:strVal val="#ppt_x"/>
                                          </p:val>
                                        </p:tav>
                                        <p:tav tm="100000">
                                          <p:val>
                                            <p:strVal val="#ppt_x"/>
                                          </p:val>
                                        </p:tav>
                                      </p:tavLst>
                                    </p:anim>
                                    <p:anim calcmode="lin" valueType="num">
                                      <p:cBhvr>
                                        <p:cTn id="98" dur="1000" fill="hold"/>
                                        <p:tgtEl>
                                          <p:spTgt spid="46"/>
                                        </p:tgtEl>
                                        <p:attrNameLst>
                                          <p:attrName>ppt_y</p:attrName>
                                        </p:attrNameLst>
                                      </p:cBhvr>
                                      <p:tavLst>
                                        <p:tav tm="0">
                                          <p:val>
                                            <p:strVal val="#ppt_y+.1"/>
                                          </p:val>
                                        </p:tav>
                                        <p:tav tm="100000">
                                          <p:val>
                                            <p:strVal val="#ppt_y"/>
                                          </p:val>
                                        </p:tav>
                                      </p:tavLst>
                                    </p:anim>
                                  </p:childTnLst>
                                </p:cTn>
                              </p:par>
                            </p:childTnLst>
                          </p:cTn>
                        </p:par>
                        <p:par>
                          <p:cTn id="99" fill="hold">
                            <p:stCondLst>
                              <p:cond delay="12000"/>
                            </p:stCondLst>
                            <p:childTnLst>
                              <p:par>
                                <p:cTn id="100" presetID="42" presetClass="entr" presetSubtype="0" fill="hold" grpId="0"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1000"/>
                                        <p:tgtEl>
                                          <p:spTgt spid="47"/>
                                        </p:tgtEl>
                                      </p:cBhvr>
                                    </p:animEffect>
                                    <p:anim calcmode="lin" valueType="num">
                                      <p:cBhvr>
                                        <p:cTn id="103" dur="1000" fill="hold"/>
                                        <p:tgtEl>
                                          <p:spTgt spid="47"/>
                                        </p:tgtEl>
                                        <p:attrNameLst>
                                          <p:attrName>ppt_x</p:attrName>
                                        </p:attrNameLst>
                                      </p:cBhvr>
                                      <p:tavLst>
                                        <p:tav tm="0">
                                          <p:val>
                                            <p:strVal val="#ppt_x"/>
                                          </p:val>
                                        </p:tav>
                                        <p:tav tm="100000">
                                          <p:val>
                                            <p:strVal val="#ppt_x"/>
                                          </p:val>
                                        </p:tav>
                                      </p:tavLst>
                                    </p:anim>
                                    <p:anim calcmode="lin" valueType="num">
                                      <p:cBhvr>
                                        <p:cTn id="10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 grpId="0" animBg="1"/>
      <p:bldP spid="25" grpId="0" animBg="1"/>
      <p:bldP spid="26" grpId="0" animBg="1"/>
      <p:bldP spid="29" grpId="0"/>
      <p:bldP spid="30" grpId="0"/>
      <p:bldP spid="32" grpId="0"/>
      <p:bldP spid="34" grpId="0"/>
      <p:bldP spid="35" grpId="0"/>
      <p:bldP spid="37" grpId="0"/>
      <p:bldP spid="42" grpId="0" animBg="1"/>
      <p:bldP spid="43" grpId="0"/>
      <p:bldP spid="44" grpId="0"/>
      <p:bldP spid="45" grpId="0" animBg="1"/>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项目情况</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03</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09719375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jyor4x">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1406</Words>
  <Application>Microsoft Office PowerPoint</Application>
  <PresentationFormat>宽屏</PresentationFormat>
  <Paragraphs>162</Paragraphs>
  <Slides>27</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NimbusRomNo9L-Medi</vt:lpstr>
      <vt:lpstr>方正细谭黑简体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汤 耀轮</cp:lastModifiedBy>
  <cp:revision>104</cp:revision>
  <dcterms:created xsi:type="dcterms:W3CDTF">2018-04-18T06:17:00Z</dcterms:created>
  <dcterms:modified xsi:type="dcterms:W3CDTF">2022-06-05T15:53:46Z</dcterms:modified>
</cp:coreProperties>
</file>