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67" r:id="rId11"/>
    <p:sldId id="269" r:id="rId12"/>
    <p:sldId id="277" r:id="rId13"/>
    <p:sldId id="278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D0435-0B69-406D-A63F-05362832AF56}" v="6" dt="2024-02-24T07:11:18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62" y="11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Metrices Per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Australia</c:v>
                </c:pt>
                <c:pt idx="1">
                  <c:v>America</c:v>
                </c:pt>
                <c:pt idx="2">
                  <c:v>Africa</c:v>
                </c:pt>
                <c:pt idx="3">
                  <c:v>Asia</c:v>
                </c:pt>
                <c:pt idx="4">
                  <c:v>Europe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77-458A-ACE3-DCE2D3F58A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80th Percentile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Australia</c:v>
                </c:pt>
                <c:pt idx="1">
                  <c:v>America</c:v>
                </c:pt>
                <c:pt idx="2">
                  <c:v>Africa</c:v>
                </c:pt>
                <c:pt idx="3">
                  <c:v>Asia</c:v>
                </c:pt>
                <c:pt idx="4">
                  <c:v>Europe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</c:v>
                </c:pt>
                <c:pt idx="1">
                  <c:v>23</c:v>
                </c:pt>
                <c:pt idx="2">
                  <c:v>24</c:v>
                </c:pt>
                <c:pt idx="3">
                  <c:v>23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77-458A-ACE3-DCE2D3F58A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95th Percentile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Australia</c:v>
                </c:pt>
                <c:pt idx="1">
                  <c:v>America</c:v>
                </c:pt>
                <c:pt idx="2">
                  <c:v>Africa</c:v>
                </c:pt>
                <c:pt idx="3">
                  <c:v>Asia</c:v>
                </c:pt>
                <c:pt idx="4">
                  <c:v>Europe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28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77-458A-ACE3-DCE2D3F58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9026783"/>
        <c:axId val="1669011151"/>
      </c:barChart>
      <c:catAx>
        <c:axId val="1609026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011151"/>
        <c:crosses val="autoZero"/>
        <c:auto val="1"/>
        <c:lblAlgn val="ctr"/>
        <c:lblOffset val="100"/>
        <c:noMultiLvlLbl val="0"/>
      </c:catAx>
      <c:valAx>
        <c:axId val="166901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026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No.</a:t>
            </a:r>
            <a:r>
              <a:rPr lang="en-US" baseline="0" dirty="0"/>
              <a:t> Of Customer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168</c:v>
                </c:pt>
                <c:pt idx="1">
                  <c:v>181</c:v>
                </c:pt>
                <c:pt idx="2">
                  <c:v>192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77-458A-ACE3-DCE2D3F58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9026783"/>
        <c:axId val="1669011151"/>
      </c:barChart>
      <c:catAx>
        <c:axId val="1609026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011151"/>
        <c:crosses val="autoZero"/>
        <c:auto val="1"/>
        <c:lblAlgn val="ctr"/>
        <c:lblOffset val="100"/>
        <c:noMultiLvlLbl val="0"/>
      </c:catAx>
      <c:valAx>
        <c:axId val="166901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 </a:t>
                </a:r>
                <a:r>
                  <a:rPr lang="en-US" dirty="0" err="1"/>
                  <a:t>og</a:t>
                </a:r>
                <a:r>
                  <a:rPr lang="en-US" dirty="0"/>
                  <a:t> Customer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026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2/23/2024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2/23/2024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2/23/2024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PORTFOLIO PROJECT</a:t>
            </a:r>
            <a:br>
              <a:rPr lang="en-US" dirty="0"/>
            </a:br>
            <a:r>
              <a:rPr lang="en-US" dirty="0"/>
              <a:t>DATA BANK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SYED MUBASHIR HUSSAIN BOKHARI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939B6-DE0D-9BD6-A2C9-D71ACE9D4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20AC166-2DE8-0C85-C757-3E68768A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0025" cy="1223962"/>
          </a:xfrm>
        </p:spPr>
        <p:txBody>
          <a:bodyPr/>
          <a:lstStyle/>
          <a:p>
            <a:r>
              <a:rPr lang="en-US" dirty="0"/>
              <a:t>CASE STUDY QUESTIONS</a:t>
            </a:r>
            <a:br>
              <a:rPr lang="en-US" dirty="0"/>
            </a:br>
            <a:r>
              <a:rPr lang="en-US" dirty="0"/>
              <a:t>CUSTOMER NODES EXPLORATION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814CDA0-913E-9409-457B-D3D1DF03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Closing balance for each customer at the end of the month</a:t>
            </a:r>
          </a:p>
          <a:p>
            <a:r>
              <a:rPr lang="en-US" dirty="0"/>
              <a:t>Screenshot of few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166C11-5988-D759-32E6-88CBC4AD2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54446" r="63753" b="24366"/>
          <a:stretch/>
        </p:blipFill>
        <p:spPr>
          <a:xfrm>
            <a:off x="1674812" y="2971800"/>
            <a:ext cx="6248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AVAILABLE</a:t>
            </a:r>
          </a:p>
          <a:p>
            <a:r>
              <a:rPr lang="en-US" dirty="0"/>
              <a:t>CASE STUDY QUESTION</a:t>
            </a:r>
          </a:p>
          <a:p>
            <a:pPr lvl="1"/>
            <a:r>
              <a:rPr lang="en-US" dirty="0"/>
              <a:t>CUSTOMER NODES EXPLORATION</a:t>
            </a:r>
          </a:p>
          <a:p>
            <a:pPr lvl="1"/>
            <a:r>
              <a:rPr lang="en-US" dirty="0"/>
              <a:t>CUSTOMER TRANSACTIONS</a:t>
            </a:r>
          </a:p>
          <a:p>
            <a:pPr lvl="1"/>
            <a:r>
              <a:rPr lang="en-US" dirty="0"/>
              <a:t>DATA ALLOCATION CHALLENGE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BA79D-1F04-0E69-913E-00AE4B8D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6A6EDD3-4541-C667-1428-19E3F169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E5A9F20-C156-497B-8F58-B4D91A2F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81566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Innovative digital bank intersecting Neo-Banks, cryptocurrency, and data storage.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Offers secure distributed data storage alongside traditional banking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Focus on increasing the total customer 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Need assistance in tracking and forecasting customers' data storage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Analyzing metrics and growth to aid in better forecasting and planning for future developments.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Emphasis on smart data analysis to optimize resource allocation and customer satisfaction.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5283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1119A-C4F4-0222-F817-ED7492234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FEF7C4-FC00-6BA2-D1AF-D1F6AA4B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6C429D8-D30E-C0E2-D19F-2C39AA95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8156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Data Bank aims to leverage its unique business model to attract and retain customers in the competitive digital banking landscape.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Seeking insights and solutions to effectively manage data storage allocations and support scalable growth.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687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CE27D-405C-44CA-DCF1-352D23687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BB86667-6F3C-18C8-D2FB-2A976FB9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2343CCF-69C3-F407-2082-EC616EB5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8156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THREE DATA TABLE FOR THIS CASE STUDY</a:t>
            </a:r>
          </a:p>
          <a:p>
            <a:pPr lvl="1"/>
            <a:r>
              <a:rPr lang="en-US" dirty="0">
                <a:solidFill>
                  <a:srgbClr val="ECECEC"/>
                </a:solidFill>
                <a:latin typeface="Söhne"/>
              </a:rPr>
              <a:t>REGIONS</a:t>
            </a:r>
          </a:p>
          <a:p>
            <a:pPr lvl="1"/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CUSTOMER NODES</a:t>
            </a:r>
          </a:p>
          <a:p>
            <a:pPr lvl="1"/>
            <a:r>
              <a:rPr lang="en-US" dirty="0">
                <a:solidFill>
                  <a:srgbClr val="ECECEC"/>
                </a:solidFill>
                <a:latin typeface="Söhne"/>
              </a:rPr>
              <a:t>CUSTOMER TRANSACTION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FFCE2-EC5A-2348-1C67-1A7FC2072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91"/>
          <a:stretch/>
        </p:blipFill>
        <p:spPr>
          <a:xfrm>
            <a:off x="1273340" y="3505199"/>
            <a:ext cx="9696601" cy="30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94985-BAA3-D9A2-39C7-B1628B35B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5F81F1F-D04C-82F3-8D76-F67D3BFE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QUESTIONS</a:t>
            </a:r>
            <a:br>
              <a:rPr lang="en-US" dirty="0"/>
            </a:br>
            <a:r>
              <a:rPr lang="en-US" dirty="0"/>
              <a:t>CUSTOMER NODES EXPLORATION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CF57B5E-B8EF-74CA-B918-5560C7F74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76400"/>
            <a:ext cx="10360501" cy="106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u="sng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of unique nodes on the Data Bank system?</a:t>
            </a:r>
            <a:endParaRPr lang="en-US" sz="2100" u="sng" strike="noStrike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 Unique Nodes</a:t>
            </a:r>
            <a:endParaRPr lang="en-US" sz="1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8BE92F61-0D71-CC05-631C-D1DD60853112}"/>
              </a:ext>
            </a:extLst>
          </p:cNvPr>
          <p:cNvSpPr txBox="1">
            <a:spLocks/>
          </p:cNvSpPr>
          <p:nvPr/>
        </p:nvSpPr>
        <p:spPr>
          <a:xfrm>
            <a:off x="1293812" y="2819400"/>
            <a:ext cx="10360501" cy="3962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No. of Nodes per Region</a:t>
            </a:r>
          </a:p>
          <a:p>
            <a:endParaRPr lang="en-US" sz="2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BEEE60A-F984-900E-47B3-E61630971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885462"/>
              </p:ext>
            </p:extLst>
          </p:nvPr>
        </p:nvGraphicFramePr>
        <p:xfrm>
          <a:off x="1446212" y="3429000"/>
          <a:ext cx="812588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1079902576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1338532095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2520560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2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Australia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08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71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Africa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2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61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133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98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0DA96A4-8C39-134A-6041-E7574D49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0025" cy="1223962"/>
          </a:xfrm>
        </p:spPr>
        <p:txBody>
          <a:bodyPr/>
          <a:lstStyle/>
          <a:p>
            <a:r>
              <a:rPr lang="en-US" dirty="0"/>
              <a:t>CASE STUDY QUESTIONS</a:t>
            </a:r>
            <a:br>
              <a:rPr lang="en-US" dirty="0"/>
            </a:br>
            <a:r>
              <a:rPr lang="en-US" dirty="0"/>
              <a:t>CUSTOMER NODES EXPLORATION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082C382-337F-6763-A79F-C18A7F638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Median, 80th and 95th percentile for this same reallocation days metric for each region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EDB7164-9FD5-CC8E-FF46-761CE6B98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244125"/>
              </p:ext>
            </p:extLst>
          </p:nvPr>
        </p:nvGraphicFramePr>
        <p:xfrm>
          <a:off x="2031471" y="2667000"/>
          <a:ext cx="812588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447800"/>
            <a:ext cx="9980929" cy="853756"/>
          </a:xfrm>
        </p:spPr>
        <p:txBody>
          <a:bodyPr/>
          <a:lstStyle/>
          <a:p>
            <a:r>
              <a:rPr lang="en-US" dirty="0"/>
              <a:t>Unique count &amp; Total Amount for each Transaction Type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49525197"/>
              </p:ext>
            </p:extLst>
          </p:nvPr>
        </p:nvGraphicFramePr>
        <p:xfrm>
          <a:off x="1979612" y="1981200"/>
          <a:ext cx="7467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1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of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of Transaction 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Deposit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1,359,168.00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806,537.00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Withdrawal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793,003.00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itle 12">
            <a:extLst>
              <a:ext uri="{FF2B5EF4-FFF2-40B4-BE49-F238E27FC236}">
                <a16:creationId xmlns:a16="http://schemas.microsoft.com/office/drawing/2014/main" id="{D27ABDBC-C4B4-552D-77C0-99E54F7F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0025" cy="1223962"/>
          </a:xfrm>
        </p:spPr>
        <p:txBody>
          <a:bodyPr/>
          <a:lstStyle/>
          <a:p>
            <a:r>
              <a:rPr lang="en-US" dirty="0"/>
              <a:t>CASE STUDY QUESTIONS</a:t>
            </a:r>
            <a:br>
              <a:rPr lang="en-US" dirty="0"/>
            </a:br>
            <a:r>
              <a:rPr lang="en-US" dirty="0"/>
              <a:t>CUSTOMER TRANSACTION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418C74-39F2-DE09-24F2-6B0A55A2BDAC}"/>
              </a:ext>
            </a:extLst>
          </p:cNvPr>
          <p:cNvSpPr txBox="1">
            <a:spLocks/>
          </p:cNvSpPr>
          <p:nvPr/>
        </p:nvSpPr>
        <p:spPr>
          <a:xfrm>
            <a:off x="1371283" y="4724400"/>
            <a:ext cx="9980929" cy="853756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total historical deposit counts and amounts for all customers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E7F2C074-BB68-65BB-961E-1C74D581F4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008569"/>
              </p:ext>
            </p:extLst>
          </p:nvPr>
        </p:nvGraphicFramePr>
        <p:xfrm>
          <a:off x="2132012" y="5509890"/>
          <a:ext cx="7467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7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No of Deposits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Deposit 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29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Deposit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2718.34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3DB53-1DB3-F656-710F-6A0374408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83027ED5-E9B8-0EB2-A689-E173AF43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0025" cy="1223962"/>
          </a:xfrm>
        </p:spPr>
        <p:txBody>
          <a:bodyPr/>
          <a:lstStyle/>
          <a:p>
            <a:r>
              <a:rPr lang="en-US" dirty="0"/>
              <a:t>CASE STUDY QUESTIONS</a:t>
            </a:r>
            <a:br>
              <a:rPr lang="en-US" dirty="0"/>
            </a:br>
            <a:r>
              <a:rPr lang="en-US" dirty="0"/>
              <a:t>CUSTOMER NODES EXPLORATION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52ECDF9-B22A-EC8F-1844-331FA2F6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Bank customers who make more than 1 deposit and either 1 purchase or 1 withdrawal in a single month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84CC729-9DD0-AFA6-400A-985FDF38D0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682222"/>
              </p:ext>
            </p:extLst>
          </p:nvPr>
        </p:nvGraphicFramePr>
        <p:xfrm>
          <a:off x="2031471" y="2667000"/>
          <a:ext cx="812588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128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1004</TotalTime>
  <Words>333</Words>
  <Application>Microsoft Office PowerPoint</Application>
  <PresentationFormat>Custom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Söhne</vt:lpstr>
      <vt:lpstr>Tech 16x9</vt:lpstr>
      <vt:lpstr>SQL PORTFOLIO PROJECT DATA BANK</vt:lpstr>
      <vt:lpstr>TABLE OF CONTENTS</vt:lpstr>
      <vt:lpstr>INTRODUCTION</vt:lpstr>
      <vt:lpstr>INTRODUCTION</vt:lpstr>
      <vt:lpstr>DATA AVAILABLE</vt:lpstr>
      <vt:lpstr>CASE STUDY QUESTIONS CUSTOMER NODES EXPLORATION</vt:lpstr>
      <vt:lpstr>CASE STUDY QUESTIONS CUSTOMER NODES EXPLORATION</vt:lpstr>
      <vt:lpstr>CASE STUDY QUESTIONS CUSTOMER TRANSACTION</vt:lpstr>
      <vt:lpstr>CASE STUDY QUESTIONS CUSTOMER NODES EXPLORATION</vt:lpstr>
      <vt:lpstr>CASE STUDY QUESTIONS CUSTOMER NODES EXPLORATION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PORTFOLIO PROJECT DATA BANK</dc:title>
  <dc:creator>MUBASHIR HUSSAIN</dc:creator>
  <cp:lastModifiedBy>MUBASHIR HUSSAIN</cp:lastModifiedBy>
  <cp:revision>2</cp:revision>
  <dcterms:created xsi:type="dcterms:W3CDTF">2024-02-23T14:31:21Z</dcterms:created>
  <dcterms:modified xsi:type="dcterms:W3CDTF">2024-02-24T07:15:41Z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