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5" r:id="rId7"/>
    <p:sldId id="266"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4T09:52:16.24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4T09:52:16.64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11/15/2024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8D48-D63D-9165-BD9B-1E395CE71065}"/>
              </a:ext>
            </a:extLst>
          </p:cNvPr>
          <p:cNvSpPr>
            <a:spLocks noGrp="1"/>
          </p:cNvSpPr>
          <p:nvPr>
            <p:ph type="ctrTitle"/>
          </p:nvPr>
        </p:nvSpPr>
        <p:spPr>
          <a:xfrm>
            <a:off x="1514531" y="441790"/>
            <a:ext cx="9440034" cy="1049867"/>
          </a:xfrm>
        </p:spPr>
        <p:txBody>
          <a:bodyPr>
            <a:normAutofit/>
          </a:bodyPr>
          <a:lstStyle/>
          <a:p>
            <a:r>
              <a:rPr lang="en-US" sz="3200" b="1" i="1" dirty="0">
                <a:solidFill>
                  <a:schemeClr val="accent3">
                    <a:lumMod val="40000"/>
                    <a:lumOff val="60000"/>
                  </a:schemeClr>
                </a:solidFill>
                <a:latin typeface="Algerian" panose="04020705040A02060702" pitchFamily="82" charset="0"/>
              </a:rPr>
              <a:t>SALESFORCE DEVELOPER</a:t>
            </a:r>
            <a:endParaRPr lang="en-SG" sz="3200" b="1" i="1" dirty="0">
              <a:solidFill>
                <a:schemeClr val="accent3">
                  <a:lumMod val="40000"/>
                  <a:lumOff val="6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9375F255-50E1-CEAF-5525-3D6A57534DA8}"/>
              </a:ext>
            </a:extLst>
          </p:cNvPr>
          <p:cNvSpPr>
            <a:spLocks noGrp="1"/>
          </p:cNvSpPr>
          <p:nvPr>
            <p:ph type="subTitle" idx="1"/>
          </p:nvPr>
        </p:nvSpPr>
        <p:spPr>
          <a:xfrm>
            <a:off x="1370693" y="2640458"/>
            <a:ext cx="10208282" cy="3226085"/>
          </a:xfrm>
        </p:spPr>
        <p:txBody>
          <a:bodyPr>
            <a:normAutofit fontScale="85000" lnSpcReduction="20000"/>
          </a:bodyPr>
          <a:lstStyle/>
          <a:p>
            <a:r>
              <a:rPr lang="en-US" sz="3800" dirty="0"/>
              <a:t>A CRM APPLICATION TO MANAGE THE MALL</a:t>
            </a:r>
          </a:p>
          <a:p>
            <a:endParaRPr lang="en-US" sz="3400" dirty="0"/>
          </a:p>
          <a:p>
            <a:r>
              <a:rPr lang="en-US" sz="3400" dirty="0"/>
              <a:t>TEAM MEMBERS</a:t>
            </a:r>
          </a:p>
          <a:p>
            <a:r>
              <a:rPr lang="en-US" sz="3400" dirty="0"/>
              <a:t>                   </a:t>
            </a:r>
            <a:r>
              <a:rPr lang="en-US" dirty="0"/>
              <a:t>K.S. BHARATHI</a:t>
            </a:r>
          </a:p>
          <a:p>
            <a:r>
              <a:rPr lang="en-US" dirty="0"/>
              <a:t>			 B. ARCHANA           </a:t>
            </a:r>
          </a:p>
          <a:p>
            <a:r>
              <a:rPr lang="en-US" dirty="0"/>
              <a:t>			S. SUMITHA </a:t>
            </a:r>
          </a:p>
          <a:p>
            <a:r>
              <a:rPr lang="en-US" dirty="0"/>
              <a:t>			       Y.MOMINA BEE</a:t>
            </a:r>
          </a:p>
          <a:p>
            <a:endParaRPr lang="en-SG" dirty="0"/>
          </a:p>
        </p:txBody>
      </p:sp>
    </p:spTree>
    <p:extLst>
      <p:ext uri="{BB962C8B-B14F-4D97-AF65-F5344CB8AC3E}">
        <p14:creationId xmlns:p14="http://schemas.microsoft.com/office/powerpoint/2010/main" val="330291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2446D-EC7E-655F-0081-3778E6D9C0B6}"/>
              </a:ext>
            </a:extLst>
          </p:cNvPr>
          <p:cNvSpPr txBox="1"/>
          <p:nvPr/>
        </p:nvSpPr>
        <p:spPr>
          <a:xfrm>
            <a:off x="873304" y="760288"/>
            <a:ext cx="10654300" cy="5262979"/>
          </a:xfrm>
          <a:prstGeom prst="rect">
            <a:avLst/>
          </a:prstGeom>
          <a:noFill/>
        </p:spPr>
        <p:txBody>
          <a:bodyPr wrap="square" rtlCol="0">
            <a:spAutoFit/>
          </a:bodyPr>
          <a:lstStyle/>
          <a:p>
            <a:pPr lvl="1"/>
            <a:r>
              <a:rPr lang="en-US" sz="2400" dirty="0">
                <a:solidFill>
                  <a:schemeClr val="accent2">
                    <a:lumMod val="60000"/>
                    <a:lumOff val="40000"/>
                  </a:schemeClr>
                </a:solidFill>
                <a:latin typeface="+mj-lt"/>
              </a:rPr>
              <a:t>Conclusion </a:t>
            </a:r>
            <a:endParaRPr lang="en-US" sz="2400" dirty="0"/>
          </a:p>
          <a:p>
            <a:pPr lvl="1"/>
            <a:r>
              <a:rPr lang="en-US" sz="2400" dirty="0"/>
              <a:t>-Salesforce CRM provides a holistic approach to mall management</a:t>
            </a:r>
          </a:p>
          <a:p>
            <a:r>
              <a:rPr lang="en-US" sz="2400" dirty="0"/>
              <a:t>     - Enhances tenant satisfaction, improves customer engagement, and boosts overall revenue</a:t>
            </a: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endParaRPr lang="en-US" sz="2400" dirty="0">
              <a:solidFill>
                <a:schemeClr val="accent2">
                  <a:lumMod val="60000"/>
                  <a:lumOff val="40000"/>
                </a:schemeClr>
              </a:solidFill>
            </a:endParaRPr>
          </a:p>
          <a:p>
            <a:r>
              <a:rPr lang="en-US" sz="2400" dirty="0">
                <a:solidFill>
                  <a:schemeClr val="accent2">
                    <a:lumMod val="60000"/>
                    <a:lumOff val="40000"/>
                  </a:schemeClr>
                </a:solidFill>
              </a:rPr>
              <a:t>Next Steps</a:t>
            </a:r>
          </a:p>
          <a:p>
            <a:endParaRPr lang="en-US" sz="2400" dirty="0"/>
          </a:p>
          <a:p>
            <a:r>
              <a:rPr lang="en-US" sz="2400" dirty="0"/>
              <a:t>	- Initial CRM setup </a:t>
            </a:r>
          </a:p>
          <a:p>
            <a:r>
              <a:rPr lang="en-US" sz="2400" dirty="0"/>
              <a:t>      - Onboarding mall staff and tenants to the system </a:t>
            </a:r>
          </a:p>
          <a:p>
            <a:r>
              <a:rPr lang="en-US" sz="2400" dirty="0"/>
              <a:t>      - Begin data collection and campaign launches</a:t>
            </a:r>
            <a:endParaRPr lang="en-SG"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A42DEE4-0141-64F1-C850-5EA1A49B3C59}"/>
                  </a:ext>
                </a:extLst>
              </p14:cNvPr>
              <p14:cNvContentPartPr/>
              <p14:nvPr/>
            </p14:nvContentPartPr>
            <p14:xfrm>
              <a:off x="-1777551" y="3996384"/>
              <a:ext cx="360" cy="360"/>
            </p14:xfrm>
          </p:contentPart>
        </mc:Choice>
        <mc:Fallback xmlns="">
          <p:pic>
            <p:nvPicPr>
              <p:cNvPr id="3" name="Ink 2">
                <a:extLst>
                  <a:ext uri="{FF2B5EF4-FFF2-40B4-BE49-F238E27FC236}">
                    <a16:creationId xmlns:a16="http://schemas.microsoft.com/office/drawing/2014/main" id="{4A42DEE4-0141-64F1-C850-5EA1A49B3C59}"/>
                  </a:ext>
                </a:extLst>
              </p:cNvPr>
              <p:cNvPicPr/>
              <p:nvPr/>
            </p:nvPicPr>
            <p:blipFill>
              <a:blip r:embed="rId3"/>
              <a:stretch>
                <a:fillRect/>
              </a:stretch>
            </p:blipFill>
            <p:spPr>
              <a:xfrm>
                <a:off x="-1831191" y="388874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B9D880D-54DC-E0A1-4F96-424027436CCF}"/>
                  </a:ext>
                </a:extLst>
              </p14:cNvPr>
              <p14:cNvContentPartPr/>
              <p14:nvPr/>
            </p14:nvContentPartPr>
            <p14:xfrm>
              <a:off x="-1777551" y="3996384"/>
              <a:ext cx="360" cy="360"/>
            </p14:xfrm>
          </p:contentPart>
        </mc:Choice>
        <mc:Fallback xmlns="">
          <p:pic>
            <p:nvPicPr>
              <p:cNvPr id="4" name="Ink 3">
                <a:extLst>
                  <a:ext uri="{FF2B5EF4-FFF2-40B4-BE49-F238E27FC236}">
                    <a16:creationId xmlns:a16="http://schemas.microsoft.com/office/drawing/2014/main" id="{FB9D880D-54DC-E0A1-4F96-424027436CCF}"/>
                  </a:ext>
                </a:extLst>
              </p:cNvPr>
              <p:cNvPicPr/>
              <p:nvPr/>
            </p:nvPicPr>
            <p:blipFill>
              <a:blip r:embed="rId3"/>
              <a:stretch>
                <a:fillRect/>
              </a:stretch>
            </p:blipFill>
            <p:spPr>
              <a:xfrm>
                <a:off x="-1831191" y="3888744"/>
                <a:ext cx="108000" cy="216000"/>
              </a:xfrm>
              <a:prstGeom prst="rect">
                <a:avLst/>
              </a:prstGeom>
            </p:spPr>
          </p:pic>
        </mc:Fallback>
      </mc:AlternateContent>
      <p:pic>
        <p:nvPicPr>
          <p:cNvPr id="6" name="Picture 5">
            <a:extLst>
              <a:ext uri="{FF2B5EF4-FFF2-40B4-BE49-F238E27FC236}">
                <a16:creationId xmlns:a16="http://schemas.microsoft.com/office/drawing/2014/main" id="{A4BF890F-15E4-0520-EDBB-1093DB7C2EC4}"/>
              </a:ext>
            </a:extLst>
          </p:cNvPr>
          <p:cNvPicPr>
            <a:picLocks noChangeAspect="1"/>
          </p:cNvPicPr>
          <p:nvPr/>
        </p:nvPicPr>
        <p:blipFill>
          <a:blip r:embed="rId5"/>
          <a:stretch>
            <a:fillRect/>
          </a:stretch>
        </p:blipFill>
        <p:spPr>
          <a:xfrm>
            <a:off x="4232953" y="1969338"/>
            <a:ext cx="6708305" cy="3105376"/>
          </a:xfrm>
          <a:prstGeom prst="rect">
            <a:avLst/>
          </a:prstGeom>
        </p:spPr>
      </p:pic>
    </p:spTree>
    <p:extLst>
      <p:ext uri="{BB962C8B-B14F-4D97-AF65-F5344CB8AC3E}">
        <p14:creationId xmlns:p14="http://schemas.microsoft.com/office/powerpoint/2010/main" val="21568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E11E3-B6B1-B55D-011C-507AC02BC2B0}"/>
              </a:ext>
            </a:extLst>
          </p:cNvPr>
          <p:cNvSpPr txBox="1"/>
          <p:nvPr/>
        </p:nvSpPr>
        <p:spPr>
          <a:xfrm>
            <a:off x="852755" y="1078786"/>
            <a:ext cx="10664575" cy="4767209"/>
          </a:xfrm>
          <a:prstGeom prst="rect">
            <a:avLst/>
          </a:prstGeom>
          <a:noFill/>
        </p:spPr>
        <p:txBody>
          <a:bodyPr wrap="square" rtlCol="0">
            <a:spAutoFit/>
          </a:bodyPr>
          <a:lstStyle/>
          <a:p>
            <a:r>
              <a:rPr lang="en-US" sz="2400" b="1" i="1" dirty="0">
                <a:solidFill>
                  <a:schemeClr val="accent3">
                    <a:lumMod val="40000"/>
                    <a:lumOff val="60000"/>
                  </a:schemeClr>
                </a:solidFill>
                <a:latin typeface="Castellar" panose="020A0402060406010301" pitchFamily="18" charset="0"/>
              </a:rPr>
              <a:t>Objective : </a:t>
            </a:r>
          </a:p>
          <a:p>
            <a:endParaRPr lang="en-US" dirty="0"/>
          </a:p>
          <a:p>
            <a:r>
              <a:rPr lang="en-US" dirty="0"/>
              <a:t>		</a:t>
            </a:r>
            <a:r>
              <a:rPr lang="en-US" sz="2400" dirty="0"/>
              <a:t>To enhance mall management through Customer Relationship Management (CRM) by streamlining operations, improving tenant relationships, and delivering a personalized shopping experience for customers</a:t>
            </a:r>
            <a:r>
              <a:rPr lang="en-US" dirty="0"/>
              <a:t>.</a:t>
            </a:r>
          </a:p>
          <a:p>
            <a:endParaRPr lang="en-US" dirty="0"/>
          </a:p>
          <a:p>
            <a:r>
              <a:rPr lang="en-US" sz="2000" dirty="0"/>
              <a:t>- </a:t>
            </a:r>
            <a:r>
              <a:rPr lang="en-US" sz="2400" dirty="0"/>
              <a:t>Provides a centralized system for customer and tenant management  </a:t>
            </a:r>
          </a:p>
          <a:p>
            <a:r>
              <a:rPr lang="en-US" sz="2400" dirty="0"/>
              <a:t>- Improves customer engagement and retail tenant relations </a:t>
            </a:r>
          </a:p>
          <a:p>
            <a:r>
              <a:rPr lang="en-US" sz="2400" dirty="0"/>
              <a:t>- Enables data-driven decision-making for mall operations</a:t>
            </a:r>
          </a:p>
          <a:p>
            <a:r>
              <a:rPr lang="en-US" sz="2400" dirty="0"/>
              <a:t>- Provides a centralized system for customer and tenant management</a:t>
            </a:r>
          </a:p>
          <a:p>
            <a:r>
              <a:rPr lang="en-US" sz="2400" dirty="0"/>
              <a:t>- Improves customer engagement and retail tenant relations</a:t>
            </a:r>
          </a:p>
          <a:p>
            <a:r>
              <a:rPr lang="en-US" sz="2400" dirty="0"/>
              <a:t>- Enables data-driven decision-making for mall operations</a:t>
            </a:r>
          </a:p>
          <a:p>
            <a:endParaRPr lang="en-SG" dirty="0"/>
          </a:p>
        </p:txBody>
      </p:sp>
    </p:spTree>
    <p:extLst>
      <p:ext uri="{BB962C8B-B14F-4D97-AF65-F5344CB8AC3E}">
        <p14:creationId xmlns:p14="http://schemas.microsoft.com/office/powerpoint/2010/main" val="350945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6D92-B98F-70E3-1565-50A19A83CA55}"/>
              </a:ext>
            </a:extLst>
          </p:cNvPr>
          <p:cNvSpPr txBox="1"/>
          <p:nvPr/>
        </p:nvSpPr>
        <p:spPr>
          <a:xfrm>
            <a:off x="893852" y="636999"/>
            <a:ext cx="10027577" cy="6124754"/>
          </a:xfrm>
          <a:prstGeom prst="rect">
            <a:avLst/>
          </a:prstGeom>
          <a:noFill/>
        </p:spPr>
        <p:txBody>
          <a:bodyPr wrap="square" rtlCol="0">
            <a:spAutoFit/>
          </a:bodyPr>
          <a:lstStyle/>
          <a:p>
            <a:r>
              <a:rPr lang="en-US" sz="2400" dirty="0">
                <a:solidFill>
                  <a:schemeClr val="accent3">
                    <a:lumMod val="40000"/>
                    <a:lumOff val="60000"/>
                  </a:schemeClr>
                </a:solidFill>
              </a:rPr>
              <a:t>Why Use Salesforce for Mall CRM?</a:t>
            </a:r>
          </a:p>
          <a:p>
            <a:endParaRPr lang="en-US" sz="2000" dirty="0"/>
          </a:p>
          <a:p>
            <a:r>
              <a:rPr lang="en-US" sz="2000" dirty="0"/>
              <a:t>	</a:t>
            </a:r>
            <a:r>
              <a:rPr lang="en-US" sz="2400" dirty="0"/>
              <a:t>Salesforce offers a robust CRM solution for malls by centralizing customer data, allowing personalized marketing, tracking foot traffic, and enhancing customer service. Its analytics provide insights on shopper behavior, helping retailers optimize promotions and loyalty programs. Additionally, Salesforce’s cloud-based platform enables easy scalability and real-time updates, ensuring seamless management across multiple stores and locations. </a:t>
            </a:r>
          </a:p>
          <a:p>
            <a:endParaRPr lang="en-US" sz="2400" dirty="0"/>
          </a:p>
          <a:p>
            <a:pPr marL="342900" indent="-342900">
              <a:buFont typeface="Arial" panose="020B0604020202020204" pitchFamily="34" charset="0"/>
              <a:buChar char="•"/>
            </a:pPr>
            <a:r>
              <a:rPr lang="en-US" sz="2400" dirty="0"/>
              <a:t>Customizable to mall-specific requirements</a:t>
            </a:r>
          </a:p>
          <a:p>
            <a:pPr marL="342900" indent="-342900">
              <a:buFont typeface="Arial" panose="020B0604020202020204" pitchFamily="34" charset="0"/>
              <a:buChar char="•"/>
            </a:pPr>
            <a:r>
              <a:rPr lang="en-US" sz="2400" dirty="0"/>
              <a:t>Offers seamless integration with existing systems (e.g., POS, marketing)Scalable for large-scale and multi-location malls</a:t>
            </a:r>
          </a:p>
          <a:p>
            <a:pPr marL="342900" indent="-342900">
              <a:buFont typeface="Arial" panose="020B0604020202020204" pitchFamily="34" charset="0"/>
              <a:buChar char="•"/>
            </a:pPr>
            <a:r>
              <a:rPr lang="en-US" sz="2400" dirty="0"/>
              <a:t>Provides robust analytics and AI capabilities</a:t>
            </a:r>
          </a:p>
          <a:p>
            <a:endParaRPr lang="en-US" sz="2000" dirty="0"/>
          </a:p>
          <a:p>
            <a:endParaRPr lang="en-US" sz="2000" dirty="0"/>
          </a:p>
          <a:p>
            <a:endParaRPr lang="en-SG" sz="2000" dirty="0"/>
          </a:p>
        </p:txBody>
      </p:sp>
    </p:spTree>
    <p:extLst>
      <p:ext uri="{BB962C8B-B14F-4D97-AF65-F5344CB8AC3E}">
        <p14:creationId xmlns:p14="http://schemas.microsoft.com/office/powerpoint/2010/main" val="298716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553F-E521-1F4E-6C4E-DF0ED561FE1A}"/>
              </a:ext>
            </a:extLst>
          </p:cNvPr>
          <p:cNvSpPr txBox="1"/>
          <p:nvPr/>
        </p:nvSpPr>
        <p:spPr>
          <a:xfrm>
            <a:off x="616449" y="1"/>
            <a:ext cx="11229654" cy="6370975"/>
          </a:xfrm>
          <a:prstGeom prst="rect">
            <a:avLst/>
          </a:prstGeom>
          <a:noFill/>
        </p:spPr>
        <p:txBody>
          <a:bodyPr wrap="square" rtlCol="0">
            <a:spAutoFit/>
          </a:bodyPr>
          <a:lstStyle/>
          <a:p>
            <a:endParaRPr lang="en-US" sz="2400" dirty="0">
              <a:solidFill>
                <a:schemeClr val="accent3">
                  <a:lumMod val="40000"/>
                  <a:lumOff val="60000"/>
                </a:schemeClr>
              </a:solidFill>
            </a:endParaRPr>
          </a:p>
          <a:p>
            <a:r>
              <a:rPr lang="en-US" sz="2400" dirty="0">
                <a:solidFill>
                  <a:schemeClr val="accent3">
                    <a:lumMod val="40000"/>
                    <a:lumOff val="60000"/>
                  </a:schemeClr>
                </a:solidFill>
              </a:rPr>
              <a:t>Key CRM features for mall management in Salesforce </a:t>
            </a:r>
          </a:p>
          <a:p>
            <a:r>
              <a:rPr lang="en-US" sz="2400" dirty="0"/>
              <a:t>  ~ centralized customer data,</a:t>
            </a:r>
          </a:p>
          <a:p>
            <a:r>
              <a:rPr lang="en-US" sz="2400" dirty="0"/>
              <a:t>  ~ personalized marketing,</a:t>
            </a:r>
          </a:p>
          <a:p>
            <a:r>
              <a:rPr lang="en-US" sz="2400" dirty="0"/>
              <a:t> ~ real-time analytics, </a:t>
            </a:r>
          </a:p>
          <a:p>
            <a:r>
              <a:rPr lang="en-US" sz="2400" dirty="0"/>
              <a:t> ~ automated loyalty programs, </a:t>
            </a:r>
          </a:p>
          <a:p>
            <a:r>
              <a:rPr lang="en-US" sz="2400" dirty="0"/>
              <a:t> ~ enhancing shopper engagement and store performance. </a:t>
            </a:r>
          </a:p>
          <a:p>
            <a:endParaRPr lang="en-US" sz="2400" dirty="0"/>
          </a:p>
          <a:p>
            <a:r>
              <a:rPr lang="en-US" sz="2400" dirty="0"/>
              <a:t>It also supports tenant management, foot traffic analysis, and seamless communication with retail partners.</a:t>
            </a:r>
          </a:p>
          <a:p>
            <a:endParaRPr lang="en-US" sz="2400" dirty="0"/>
          </a:p>
          <a:p>
            <a:pPr marL="342900" indent="-342900">
              <a:buFontTx/>
              <a:buChar char="-"/>
            </a:pPr>
            <a:r>
              <a:rPr lang="en-US" sz="2400" dirty="0"/>
              <a:t>*Tenant Management*: Track lease terms, occupancy rates, and sales performance  </a:t>
            </a:r>
          </a:p>
          <a:p>
            <a:pPr marL="342900" indent="-342900">
              <a:buFontTx/>
              <a:buChar char="-"/>
            </a:pPr>
            <a:r>
              <a:rPr lang="en-US" sz="2400" dirty="0"/>
              <a:t> *Customer Engagement*: Manage loyalty programs, personalized marketing, and promotions </a:t>
            </a:r>
          </a:p>
          <a:p>
            <a:pPr marL="342900" indent="-342900">
              <a:buFontTx/>
              <a:buChar char="-"/>
            </a:pPr>
            <a:r>
              <a:rPr lang="en-US" sz="2400" dirty="0"/>
              <a:t> - *Events &amp; Campaigns*: Plan and manage events and mall-wide promotions </a:t>
            </a:r>
          </a:p>
          <a:p>
            <a:pPr marL="342900" indent="-342900">
              <a:buFontTx/>
              <a:buChar char="-"/>
            </a:pPr>
            <a:r>
              <a:rPr lang="en-US" sz="2400" dirty="0"/>
              <a:t> - *Analytics &amp; Reporting*: Real-time insights on foot traffic, sales, and customer preferences</a:t>
            </a:r>
            <a:endParaRPr lang="en-SG" sz="2400" dirty="0"/>
          </a:p>
        </p:txBody>
      </p:sp>
    </p:spTree>
    <p:extLst>
      <p:ext uri="{BB962C8B-B14F-4D97-AF65-F5344CB8AC3E}">
        <p14:creationId xmlns:p14="http://schemas.microsoft.com/office/powerpoint/2010/main" val="384376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F7EBC-4FB1-D337-21FF-D2967002CAF1}"/>
              </a:ext>
            </a:extLst>
          </p:cNvPr>
          <p:cNvSpPr txBox="1"/>
          <p:nvPr/>
        </p:nvSpPr>
        <p:spPr>
          <a:xfrm>
            <a:off x="1047964" y="0"/>
            <a:ext cx="8753582" cy="400110"/>
          </a:xfrm>
          <a:prstGeom prst="rect">
            <a:avLst/>
          </a:prstGeom>
          <a:noFill/>
        </p:spPr>
        <p:txBody>
          <a:bodyPr wrap="square" rtlCol="0">
            <a:spAutoFit/>
          </a:bodyPr>
          <a:lstStyle/>
          <a:p>
            <a:r>
              <a:rPr lang="en-SG" dirty="0">
                <a:solidFill>
                  <a:schemeClr val="accent3">
                    <a:lumMod val="40000"/>
                    <a:lumOff val="60000"/>
                  </a:schemeClr>
                </a:solidFill>
              </a:rPr>
              <a:t> </a:t>
            </a:r>
            <a:r>
              <a:rPr lang="en-SG" sz="2000" dirty="0">
                <a:solidFill>
                  <a:schemeClr val="accent3">
                    <a:lumMod val="40000"/>
                    <a:lumOff val="60000"/>
                  </a:schemeClr>
                </a:solidFill>
              </a:rPr>
              <a:t>Tenant Management</a:t>
            </a:r>
          </a:p>
        </p:txBody>
      </p:sp>
      <p:pic>
        <p:nvPicPr>
          <p:cNvPr id="10" name="Picture 9">
            <a:extLst>
              <a:ext uri="{FF2B5EF4-FFF2-40B4-BE49-F238E27FC236}">
                <a16:creationId xmlns:a16="http://schemas.microsoft.com/office/drawing/2014/main" id="{4EA218C6-DA48-9BCD-7068-8D99B8568CFC}"/>
              </a:ext>
            </a:extLst>
          </p:cNvPr>
          <p:cNvPicPr>
            <a:picLocks noChangeAspect="1"/>
          </p:cNvPicPr>
          <p:nvPr/>
        </p:nvPicPr>
        <p:blipFill>
          <a:blip r:embed="rId2"/>
          <a:stretch>
            <a:fillRect/>
          </a:stretch>
        </p:blipFill>
        <p:spPr>
          <a:xfrm>
            <a:off x="1047964" y="1647917"/>
            <a:ext cx="9900862" cy="4955431"/>
          </a:xfrm>
          <a:prstGeom prst="rect">
            <a:avLst/>
          </a:prstGeom>
        </p:spPr>
      </p:pic>
      <p:sp>
        <p:nvSpPr>
          <p:cNvPr id="11" name="TextBox 10">
            <a:extLst>
              <a:ext uri="{FF2B5EF4-FFF2-40B4-BE49-F238E27FC236}">
                <a16:creationId xmlns:a16="http://schemas.microsoft.com/office/drawing/2014/main" id="{E36FC04E-FCE6-DFE9-BF9F-FB3A739E891E}"/>
              </a:ext>
            </a:extLst>
          </p:cNvPr>
          <p:cNvSpPr txBox="1"/>
          <p:nvPr/>
        </p:nvSpPr>
        <p:spPr>
          <a:xfrm>
            <a:off x="424665" y="654681"/>
            <a:ext cx="5959011" cy="461665"/>
          </a:xfrm>
          <a:prstGeom prst="rect">
            <a:avLst/>
          </a:prstGeom>
          <a:noFill/>
        </p:spPr>
        <p:txBody>
          <a:bodyPr wrap="square" rtlCol="0">
            <a:spAutoFit/>
          </a:bodyPr>
          <a:lstStyle/>
          <a:p>
            <a:r>
              <a:rPr lang="en-US" sz="2400" dirty="0"/>
              <a:t>Lease record</a:t>
            </a:r>
            <a:endParaRPr lang="en-SG" sz="2400" dirty="0"/>
          </a:p>
        </p:txBody>
      </p:sp>
    </p:spTree>
    <p:extLst>
      <p:ext uri="{BB962C8B-B14F-4D97-AF65-F5344CB8AC3E}">
        <p14:creationId xmlns:p14="http://schemas.microsoft.com/office/powerpoint/2010/main" val="287113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005AB-C6CD-39FB-B4D7-28313EDF2BCC}"/>
              </a:ext>
            </a:extLst>
          </p:cNvPr>
          <p:cNvPicPr>
            <a:picLocks noChangeAspect="1"/>
          </p:cNvPicPr>
          <p:nvPr/>
        </p:nvPicPr>
        <p:blipFill>
          <a:blip r:embed="rId2"/>
          <a:stretch>
            <a:fillRect/>
          </a:stretch>
        </p:blipFill>
        <p:spPr>
          <a:xfrm>
            <a:off x="1107896" y="1443304"/>
            <a:ext cx="10209088" cy="5107204"/>
          </a:xfrm>
          <a:prstGeom prst="rect">
            <a:avLst/>
          </a:prstGeom>
        </p:spPr>
      </p:pic>
      <p:sp>
        <p:nvSpPr>
          <p:cNvPr id="4" name="TextBox 3">
            <a:extLst>
              <a:ext uri="{FF2B5EF4-FFF2-40B4-BE49-F238E27FC236}">
                <a16:creationId xmlns:a16="http://schemas.microsoft.com/office/drawing/2014/main" id="{AB79EB98-B07C-BDF2-97D8-1B6144B2E058}"/>
              </a:ext>
            </a:extLst>
          </p:cNvPr>
          <p:cNvSpPr txBox="1"/>
          <p:nvPr/>
        </p:nvSpPr>
        <p:spPr>
          <a:xfrm>
            <a:off x="688368" y="585627"/>
            <a:ext cx="5979560" cy="461665"/>
          </a:xfrm>
          <a:prstGeom prst="rect">
            <a:avLst/>
          </a:prstGeom>
          <a:noFill/>
        </p:spPr>
        <p:txBody>
          <a:bodyPr wrap="square" rtlCol="0">
            <a:spAutoFit/>
          </a:bodyPr>
          <a:lstStyle/>
          <a:p>
            <a:r>
              <a:rPr lang="en-US" sz="2400" dirty="0"/>
              <a:t>Issues record</a:t>
            </a:r>
            <a:endParaRPr lang="en-SG" sz="2400" dirty="0"/>
          </a:p>
        </p:txBody>
      </p:sp>
    </p:spTree>
    <p:extLst>
      <p:ext uri="{BB962C8B-B14F-4D97-AF65-F5344CB8AC3E}">
        <p14:creationId xmlns:p14="http://schemas.microsoft.com/office/powerpoint/2010/main" val="377118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FBE95-4AA2-1F42-8ED1-97B82FE0F850}"/>
              </a:ext>
            </a:extLst>
          </p:cNvPr>
          <p:cNvPicPr>
            <a:picLocks noChangeAspect="1"/>
          </p:cNvPicPr>
          <p:nvPr/>
        </p:nvPicPr>
        <p:blipFill>
          <a:blip r:embed="rId2"/>
          <a:stretch>
            <a:fillRect/>
          </a:stretch>
        </p:blipFill>
        <p:spPr>
          <a:xfrm>
            <a:off x="1119883" y="1255709"/>
            <a:ext cx="10558409" cy="5270951"/>
          </a:xfrm>
          <a:prstGeom prst="rect">
            <a:avLst/>
          </a:prstGeom>
        </p:spPr>
      </p:pic>
      <p:sp>
        <p:nvSpPr>
          <p:cNvPr id="4" name="TextBox 3">
            <a:extLst>
              <a:ext uri="{FF2B5EF4-FFF2-40B4-BE49-F238E27FC236}">
                <a16:creationId xmlns:a16="http://schemas.microsoft.com/office/drawing/2014/main" id="{4E71D2D1-4D32-C569-0690-DEA03F46625A}"/>
              </a:ext>
            </a:extLst>
          </p:cNvPr>
          <p:cNvSpPr txBox="1"/>
          <p:nvPr/>
        </p:nvSpPr>
        <p:spPr>
          <a:xfrm>
            <a:off x="609600" y="339046"/>
            <a:ext cx="5486400" cy="461665"/>
          </a:xfrm>
          <a:prstGeom prst="rect">
            <a:avLst/>
          </a:prstGeom>
          <a:noFill/>
        </p:spPr>
        <p:txBody>
          <a:bodyPr wrap="square" rtlCol="0">
            <a:spAutoFit/>
          </a:bodyPr>
          <a:lstStyle/>
          <a:p>
            <a:r>
              <a:rPr lang="en-US" sz="2400" dirty="0"/>
              <a:t>Tenants details</a:t>
            </a:r>
            <a:endParaRPr lang="en-SG" sz="2400" dirty="0"/>
          </a:p>
        </p:txBody>
      </p:sp>
    </p:spTree>
    <p:extLst>
      <p:ext uri="{BB962C8B-B14F-4D97-AF65-F5344CB8AC3E}">
        <p14:creationId xmlns:p14="http://schemas.microsoft.com/office/powerpoint/2010/main" val="388138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346EE-5B5F-6E92-0E82-46366CA578B2}"/>
              </a:ext>
            </a:extLst>
          </p:cNvPr>
          <p:cNvSpPr txBox="1"/>
          <p:nvPr/>
        </p:nvSpPr>
        <p:spPr>
          <a:xfrm>
            <a:off x="606175" y="349321"/>
            <a:ext cx="9935110" cy="2954655"/>
          </a:xfrm>
          <a:prstGeom prst="rect">
            <a:avLst/>
          </a:prstGeom>
          <a:noFill/>
        </p:spPr>
        <p:txBody>
          <a:bodyPr wrap="square" rtlCol="0">
            <a:spAutoFit/>
          </a:bodyPr>
          <a:lstStyle/>
          <a:p>
            <a:r>
              <a:rPr lang="en-US" dirty="0"/>
              <a:t> </a:t>
            </a:r>
          </a:p>
          <a:p>
            <a:endParaRPr lang="en-US" sz="2400" dirty="0">
              <a:solidFill>
                <a:schemeClr val="accent3">
                  <a:lumMod val="40000"/>
                  <a:lumOff val="60000"/>
                </a:schemeClr>
              </a:solidFill>
            </a:endParaRPr>
          </a:p>
          <a:p>
            <a:endParaRPr lang="en-US" sz="2400" dirty="0">
              <a:solidFill>
                <a:schemeClr val="accent3">
                  <a:lumMod val="40000"/>
                  <a:lumOff val="60000"/>
                </a:schemeClr>
              </a:solidFill>
            </a:endParaRPr>
          </a:p>
          <a:p>
            <a:r>
              <a:rPr lang="en-US" sz="2400" dirty="0">
                <a:solidFill>
                  <a:schemeClr val="accent3">
                    <a:lumMod val="40000"/>
                    <a:lumOff val="60000"/>
                  </a:schemeClr>
                </a:solidFill>
              </a:rPr>
              <a:t>Enhancing Customer Experience :</a:t>
            </a:r>
          </a:p>
          <a:p>
            <a:endParaRPr lang="en-US" sz="2400" dirty="0"/>
          </a:p>
          <a:p>
            <a:r>
              <a:rPr lang="en-US" sz="2400" dirty="0"/>
              <a:t> - Build customer profiles and track shopping preferences </a:t>
            </a:r>
          </a:p>
          <a:p>
            <a:r>
              <a:rPr lang="en-US" sz="2400" dirty="0"/>
              <a:t> - Personalized marketing through email, SMS, and push notifications  </a:t>
            </a:r>
          </a:p>
          <a:p>
            <a:r>
              <a:rPr lang="en-US" sz="2400" dirty="0"/>
              <a:t>- Set up loyalty rewards and manage customer feedback</a:t>
            </a:r>
            <a:endParaRPr lang="en-SG" sz="2400" dirty="0"/>
          </a:p>
        </p:txBody>
      </p:sp>
    </p:spTree>
    <p:extLst>
      <p:ext uri="{BB962C8B-B14F-4D97-AF65-F5344CB8AC3E}">
        <p14:creationId xmlns:p14="http://schemas.microsoft.com/office/powerpoint/2010/main" val="144015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4AE80-117E-131B-E3FC-9E1632B4BA7F}"/>
              </a:ext>
            </a:extLst>
          </p:cNvPr>
          <p:cNvSpPr txBox="1"/>
          <p:nvPr/>
        </p:nvSpPr>
        <p:spPr>
          <a:xfrm>
            <a:off x="1366462" y="1119884"/>
            <a:ext cx="11948845" cy="1877437"/>
          </a:xfrm>
          <a:prstGeom prst="rect">
            <a:avLst/>
          </a:prstGeom>
          <a:noFill/>
        </p:spPr>
        <p:txBody>
          <a:bodyPr wrap="square" rtlCol="0">
            <a:spAutoFit/>
          </a:bodyPr>
          <a:lstStyle/>
          <a:p>
            <a:r>
              <a:rPr lang="en-US" sz="2000" dirty="0">
                <a:solidFill>
                  <a:schemeClr val="accent2">
                    <a:lumMod val="60000"/>
                    <a:lumOff val="40000"/>
                  </a:schemeClr>
                </a:solidFill>
              </a:rPr>
              <a:t>Data-Driven Decisions with Analytics*-</a:t>
            </a:r>
          </a:p>
          <a:p>
            <a:endParaRPr lang="en-US" dirty="0"/>
          </a:p>
          <a:p>
            <a:r>
              <a:rPr lang="en-US" dirty="0"/>
              <a:t> </a:t>
            </a:r>
          </a:p>
          <a:p>
            <a:r>
              <a:rPr lang="en-US" dirty="0"/>
              <a:t>  </a:t>
            </a:r>
            <a:r>
              <a:rPr lang="en-US" sz="2000" dirty="0"/>
              <a:t>- Foot traffic analysis to optimize layout and tenant placement</a:t>
            </a:r>
          </a:p>
          <a:p>
            <a:r>
              <a:rPr lang="en-US" sz="2000" dirty="0"/>
              <a:t>  - Sales and revenue tracking per store and category </a:t>
            </a:r>
          </a:p>
          <a:p>
            <a:r>
              <a:rPr lang="en-US" sz="2000" dirty="0"/>
              <a:t> - Predictive insights for trends and customer demands using Salesforce AI</a:t>
            </a:r>
            <a:endParaRPr lang="en-SG" sz="2000" dirty="0"/>
          </a:p>
        </p:txBody>
      </p:sp>
    </p:spTree>
    <p:extLst>
      <p:ext uri="{BB962C8B-B14F-4D97-AF65-F5344CB8AC3E}">
        <p14:creationId xmlns:p14="http://schemas.microsoft.com/office/powerpoint/2010/main" val="2215038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119</TotalTime>
  <Words>471</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Calisto MT</vt:lpstr>
      <vt:lpstr>Castellar</vt:lpstr>
      <vt:lpstr>Wingdings 2</vt:lpstr>
      <vt:lpstr>Slate</vt:lpstr>
      <vt:lpstr>SALESFORCE DEVELOPER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 Bharathi</dc:creator>
  <cp:lastModifiedBy>K S Bharathi</cp:lastModifiedBy>
  <cp:revision>3</cp:revision>
  <dcterms:created xsi:type="dcterms:W3CDTF">2024-11-14T07:08:01Z</dcterms:created>
  <dcterms:modified xsi:type="dcterms:W3CDTF">2024-11-15T06:46:36Z</dcterms:modified>
</cp:coreProperties>
</file>