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40"/>
  </p:normalViewPr>
  <p:slideViewPr>
    <p:cSldViewPr snapToGrid="0" snapToObjects="1">
      <p:cViewPr varScale="1">
        <p:scale>
          <a:sx n="64" d="100"/>
          <a:sy n="64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814A-CDDB-FC49-9FFE-635E3715A2E3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14DC-04A2-3A46-85F7-E6A49E49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8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8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Ethereum </a:t>
            </a:r>
            <a:r>
              <a:rPr lang="zh-CN" altLang="en-US" dirty="0"/>
              <a:t>代码里，所有用到的哈希值，都使用该</a:t>
            </a:r>
            <a:r>
              <a:rPr lang="en-US" dirty="0"/>
              <a:t>Hash</a:t>
            </a:r>
            <a:r>
              <a:rPr lang="zh-CN" altLang="en-US" dirty="0"/>
              <a:t>类型，长度为</a:t>
            </a:r>
            <a:r>
              <a:rPr lang="en-US" altLang="zh-CN" dirty="0"/>
              <a:t>32</a:t>
            </a:r>
            <a:r>
              <a:rPr lang="en-US" dirty="0"/>
              <a:t>bytes，</a:t>
            </a:r>
            <a:r>
              <a:rPr lang="zh-CN" altLang="en-US" dirty="0"/>
              <a:t>即</a:t>
            </a:r>
            <a:r>
              <a:rPr lang="en-US" altLang="zh-CN" dirty="0"/>
              <a:t>256 </a:t>
            </a:r>
            <a:r>
              <a:rPr lang="en-US" dirty="0" err="1"/>
              <a:t>bits；Ethereum</a:t>
            </a:r>
            <a:r>
              <a:rPr lang="en-US" dirty="0"/>
              <a:t> </a:t>
            </a:r>
            <a:r>
              <a:rPr lang="zh-CN" altLang="en-US" dirty="0"/>
              <a:t>中所有跟帐号</a:t>
            </a:r>
            <a:r>
              <a:rPr lang="en-US" altLang="zh-CN" dirty="0"/>
              <a:t>(</a:t>
            </a:r>
            <a:r>
              <a:rPr lang="en-US" dirty="0"/>
              <a:t>Account)</a:t>
            </a:r>
            <a:r>
              <a:rPr lang="zh-CN" altLang="en-US" dirty="0"/>
              <a:t>相关的信息，比如交易转帐的转出帐号</a:t>
            </a:r>
            <a:r>
              <a:rPr lang="en-US" altLang="zh-CN" dirty="0"/>
              <a:t>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和转入帐号</a:t>
            </a:r>
            <a:r>
              <a:rPr lang="en-US" altLang="zh-CN" dirty="0"/>
              <a:t>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，都会用该</a:t>
            </a:r>
            <a:r>
              <a:rPr lang="en-US" dirty="0"/>
              <a:t>Address</a:t>
            </a:r>
            <a:r>
              <a:rPr lang="zh-CN" altLang="en-US" dirty="0"/>
              <a:t>类型表示，长度</a:t>
            </a:r>
            <a:r>
              <a:rPr lang="en-US" altLang="zh-CN" dirty="0"/>
              <a:t>20</a:t>
            </a:r>
            <a:r>
              <a:rPr lang="en-US" dirty="0"/>
              <a:t>bytes。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Gas, </a:t>
            </a:r>
            <a:r>
              <a:rPr lang="zh-CN" altLang="en-US" dirty="0"/>
              <a:t>是</a:t>
            </a:r>
            <a:r>
              <a:rPr lang="en-US" dirty="0"/>
              <a:t>Ethereum</a:t>
            </a:r>
            <a:r>
              <a:rPr lang="zh-CN" altLang="en-US" dirty="0"/>
              <a:t>里对所有活动进行消耗资源计量的单位。这里的活动是泛化的概念，包括但不限于：转帐，合约的创建，合约指令的执行，执行中内存的扩展等等。所以</a:t>
            </a:r>
            <a:r>
              <a:rPr lang="en-US" dirty="0"/>
              <a:t>Gas</a:t>
            </a:r>
            <a:r>
              <a:rPr lang="zh-CN" altLang="en-US" dirty="0"/>
              <a:t>可以想象成现实中的汽油或者燃气。</a:t>
            </a:r>
          </a:p>
          <a:p>
            <a:endParaRPr lang="zh-CN" altLang="en-US" dirty="0"/>
          </a:p>
          <a:p>
            <a:r>
              <a:rPr lang="en-US" dirty="0"/>
              <a:t>Ether, </a:t>
            </a:r>
            <a:r>
              <a:rPr lang="zh-CN" altLang="en-US" dirty="0"/>
              <a:t>是</a:t>
            </a:r>
            <a:r>
              <a:rPr lang="en-US" dirty="0"/>
              <a:t>Ethereum</a:t>
            </a:r>
            <a:r>
              <a:rPr lang="zh-CN" altLang="en-US" dirty="0"/>
              <a:t>世界中使用的数字货币，也就是常说的以太币。如果某个帐号，</a:t>
            </a:r>
            <a:r>
              <a:rPr lang="en-US" dirty="0"/>
              <a:t>Address A</a:t>
            </a:r>
            <a:r>
              <a:rPr lang="zh-CN" altLang="en-US" dirty="0"/>
              <a:t>想要发起一个交易，比如一次简单的转帐，即向 </a:t>
            </a:r>
            <a:r>
              <a:rPr lang="en-US" dirty="0"/>
              <a:t>Address B </a:t>
            </a:r>
            <a:r>
              <a:rPr lang="zh-CN" altLang="en-US" dirty="0"/>
              <a:t>发送一笔金额</a:t>
            </a:r>
            <a:r>
              <a:rPr lang="en-US" dirty="0"/>
              <a:t>H，</a:t>
            </a:r>
            <a:r>
              <a:rPr lang="zh-CN" altLang="en-US" dirty="0"/>
              <a:t>那么</a:t>
            </a:r>
            <a:r>
              <a:rPr lang="en-US" dirty="0"/>
              <a:t>Address A </a:t>
            </a:r>
            <a:r>
              <a:rPr lang="zh-CN" altLang="en-US" dirty="0"/>
              <a:t>本身拥有的</a:t>
            </a:r>
            <a:r>
              <a:rPr lang="en-US" dirty="0"/>
              <a:t>Ether，</a:t>
            </a:r>
            <a:r>
              <a:rPr lang="zh-CN" altLang="en-US" dirty="0"/>
              <a:t>除了转帐的数额</a:t>
            </a:r>
            <a:r>
              <a:rPr lang="en-US" dirty="0"/>
              <a:t>H</a:t>
            </a:r>
            <a:r>
              <a:rPr lang="zh-CN" altLang="en-US" dirty="0"/>
              <a:t>之外，还要有额外一笔金额用以支付交易所耗费的</a:t>
            </a:r>
            <a:r>
              <a:rPr lang="en-US" dirty="0"/>
              <a:t>Gas。</a:t>
            </a:r>
          </a:p>
          <a:p>
            <a:endParaRPr lang="en-US" dirty="0"/>
          </a:p>
          <a:p>
            <a:r>
              <a:rPr lang="zh-CN" altLang="en-US" dirty="0"/>
              <a:t>如果可以实现</a:t>
            </a:r>
            <a:r>
              <a:rPr lang="en-US" dirty="0"/>
              <a:t>Gas</a:t>
            </a:r>
            <a:r>
              <a:rPr lang="zh-CN" altLang="en-US" dirty="0"/>
              <a:t>和</a:t>
            </a:r>
            <a:r>
              <a:rPr lang="en-US" dirty="0"/>
              <a:t>Ether</a:t>
            </a:r>
            <a:r>
              <a:rPr lang="zh-CN" altLang="en-US" dirty="0"/>
              <a:t>之间的换算，那么</a:t>
            </a:r>
            <a:r>
              <a:rPr lang="en-US" dirty="0"/>
              <a:t>Ethereum</a:t>
            </a:r>
            <a:r>
              <a:rPr lang="zh-CN" altLang="en-US" dirty="0"/>
              <a:t>系统里所有的活动，都可以用</a:t>
            </a:r>
            <a:r>
              <a:rPr lang="en-US" dirty="0"/>
              <a:t>Ether</a:t>
            </a:r>
            <a:r>
              <a:rPr lang="zh-CN" altLang="en-US" dirty="0"/>
              <a:t>来计量。这样，</a:t>
            </a:r>
            <a:r>
              <a:rPr lang="en-US" dirty="0"/>
              <a:t>Ether</a:t>
            </a:r>
            <a:r>
              <a:rPr lang="zh-CN" altLang="en-US" dirty="0"/>
              <a:t>就有了点一般等价物，也就是货币的样子。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区块</a:t>
            </a:r>
            <a:r>
              <a:rPr lang="en-US" altLang="zh-CN" dirty="0"/>
              <a:t>(</a:t>
            </a:r>
            <a:r>
              <a:rPr lang="en-US" dirty="0"/>
              <a:t>Block)</a:t>
            </a:r>
            <a:r>
              <a:rPr lang="zh-CN" altLang="en-US" dirty="0"/>
              <a:t>是交易的集合，是</a:t>
            </a:r>
            <a:r>
              <a:rPr lang="en-US" dirty="0"/>
              <a:t>Ethereum</a:t>
            </a:r>
            <a:r>
              <a:rPr lang="zh-CN" altLang="en-US" dirty="0"/>
              <a:t>的核心结构体之一。在整个区块链</a:t>
            </a:r>
            <a:r>
              <a:rPr lang="en-US" altLang="zh-CN" dirty="0"/>
              <a:t>(</a:t>
            </a:r>
            <a:r>
              <a:rPr lang="en-US" dirty="0" err="1"/>
              <a:t>BlockChain</a:t>
            </a:r>
            <a:r>
              <a:rPr lang="en-US" dirty="0"/>
              <a:t>)</a:t>
            </a:r>
            <a:r>
              <a:rPr lang="zh-CN" altLang="en-US" dirty="0"/>
              <a:t>中，一个个</a:t>
            </a:r>
            <a:r>
              <a:rPr lang="en-US" dirty="0"/>
              <a:t>Block</a:t>
            </a:r>
            <a:r>
              <a:rPr lang="zh-CN" altLang="en-US" dirty="0"/>
              <a:t>是以单向链表的形式相互关联起来的。</a:t>
            </a:r>
            <a:r>
              <a:rPr lang="en-US" dirty="0"/>
              <a:t>Block</a:t>
            </a:r>
            <a:r>
              <a:rPr lang="zh-CN" altLang="en-US" dirty="0"/>
              <a:t>中带有一个</a:t>
            </a:r>
            <a:r>
              <a:rPr lang="en-US" dirty="0"/>
              <a:t>Header(</a:t>
            </a:r>
            <a:r>
              <a:rPr lang="zh-CN" altLang="en-US" dirty="0"/>
              <a:t>指针</a:t>
            </a:r>
            <a:r>
              <a:rPr lang="en-US" altLang="zh-CN" dirty="0"/>
              <a:t>), </a:t>
            </a:r>
            <a:r>
              <a:rPr lang="en-US" dirty="0"/>
              <a:t>Header</a:t>
            </a:r>
            <a:r>
              <a:rPr lang="zh-CN" altLang="en-US" dirty="0"/>
              <a:t>结构体带有</a:t>
            </a:r>
            <a:r>
              <a:rPr lang="en-US" dirty="0"/>
              <a:t>Block</a:t>
            </a:r>
            <a:r>
              <a:rPr lang="zh-CN" altLang="en-US" dirty="0"/>
              <a:t>的所有属性信息，其中的</a:t>
            </a:r>
            <a:r>
              <a:rPr lang="en-US" dirty="0" err="1"/>
              <a:t>ParentHash</a:t>
            </a:r>
            <a:r>
              <a:rPr lang="en-US" dirty="0"/>
              <a:t> </a:t>
            </a:r>
            <a:r>
              <a:rPr lang="zh-CN" altLang="en-US" dirty="0"/>
              <a:t>表示该区块的父区块哈希值， 亦即</a:t>
            </a:r>
            <a:r>
              <a:rPr lang="en-US" dirty="0"/>
              <a:t>Block</a:t>
            </a:r>
            <a:r>
              <a:rPr lang="zh-CN" altLang="en-US" dirty="0"/>
              <a:t>之间关联起来的前向指针。只不过要想得到父区块</a:t>
            </a:r>
            <a:r>
              <a:rPr lang="en-US" altLang="zh-CN" dirty="0"/>
              <a:t>(</a:t>
            </a:r>
            <a:r>
              <a:rPr lang="en-US" dirty="0" err="1"/>
              <a:t>parentBlock</a:t>
            </a:r>
            <a:r>
              <a:rPr lang="en-US" dirty="0"/>
              <a:t>)</a:t>
            </a:r>
            <a:r>
              <a:rPr lang="zh-CN" altLang="en-US" dirty="0"/>
              <a:t>对象，直接解析这个</a:t>
            </a:r>
            <a:r>
              <a:rPr lang="en-US" dirty="0" err="1"/>
              <a:t>ParentHash</a:t>
            </a:r>
            <a:r>
              <a:rPr lang="zh-CN" altLang="en-US" dirty="0"/>
              <a:t>是不够的， 而是要将</a:t>
            </a:r>
            <a:r>
              <a:rPr lang="en-US" dirty="0" err="1"/>
              <a:t>ParentHash</a:t>
            </a:r>
            <a:r>
              <a:rPr lang="zh-CN" altLang="en-US" dirty="0"/>
              <a:t>同其他字符串</a:t>
            </a:r>
            <a:r>
              <a:rPr lang="en-US" altLang="zh-CN" dirty="0"/>
              <a:t>([]</a:t>
            </a:r>
            <a:r>
              <a:rPr lang="en-US" dirty="0"/>
              <a:t>byte)</a:t>
            </a:r>
            <a:r>
              <a:rPr lang="zh-CN" altLang="en-US" dirty="0"/>
              <a:t>组合成合适的</a:t>
            </a:r>
            <a:r>
              <a:rPr lang="en-US" dirty="0"/>
              <a:t>key([]byte),</a:t>
            </a:r>
            <a:r>
              <a:rPr lang="zh-CN" altLang="en-US" dirty="0"/>
              <a:t>去</a:t>
            </a:r>
            <a:r>
              <a:rPr lang="en-US" dirty="0" err="1"/>
              <a:t>kv</a:t>
            </a:r>
            <a:r>
              <a:rPr lang="zh-CN" altLang="en-US" dirty="0"/>
              <a:t>数据库里查询相应的</a:t>
            </a:r>
            <a:r>
              <a:rPr lang="en-US" dirty="0"/>
              <a:t>value</a:t>
            </a:r>
            <a:r>
              <a:rPr lang="zh-CN" altLang="en-US" dirty="0"/>
              <a:t>才能解析得到。</a:t>
            </a:r>
            <a:endParaRPr lang="en-US" altLang="zh-CN" dirty="0"/>
          </a:p>
          <a:p>
            <a:r>
              <a:rPr lang="en-US" dirty="0"/>
              <a:t>Header</a:t>
            </a:r>
            <a:r>
              <a:rPr lang="zh-CN" altLang="en-US" dirty="0"/>
              <a:t>的整型成员</a:t>
            </a:r>
            <a:r>
              <a:rPr lang="en-US" dirty="0"/>
              <a:t>Number</a:t>
            </a:r>
            <a:r>
              <a:rPr lang="zh-CN" altLang="en-US" dirty="0"/>
              <a:t>表示该区块在整个区块链</a:t>
            </a:r>
            <a:r>
              <a:rPr lang="en-US" altLang="zh-CN" dirty="0"/>
              <a:t>(</a:t>
            </a:r>
            <a:r>
              <a:rPr lang="en-US" dirty="0" err="1"/>
              <a:t>BlockChain</a:t>
            </a:r>
            <a:r>
              <a:rPr lang="en-US" dirty="0"/>
              <a:t>)</a:t>
            </a:r>
            <a:r>
              <a:rPr lang="zh-CN" altLang="en-US" dirty="0"/>
              <a:t>中所处的位置，每一个区块相对于它的父区块，其</a:t>
            </a:r>
            <a:r>
              <a:rPr lang="en-US" dirty="0"/>
              <a:t>Number</a:t>
            </a:r>
            <a:r>
              <a:rPr lang="zh-CN" altLang="en-US" dirty="0"/>
              <a:t>值是</a:t>
            </a:r>
            <a:r>
              <a:rPr lang="en-US" altLang="zh-CN" dirty="0"/>
              <a:t>+1</a:t>
            </a:r>
            <a:r>
              <a:rPr lang="zh-CN" altLang="en-US" dirty="0"/>
              <a:t>。这样，整个区块链会存在一个原始区块，即创世块</a:t>
            </a:r>
            <a:r>
              <a:rPr lang="en-US" altLang="zh-CN" dirty="0"/>
              <a:t>(</a:t>
            </a:r>
            <a:r>
              <a:rPr lang="en-US" dirty="0" err="1"/>
              <a:t>GenesisBlock</a:t>
            </a:r>
            <a:r>
              <a:rPr lang="en-US" dirty="0"/>
              <a:t>)， </a:t>
            </a:r>
            <a:r>
              <a:rPr lang="zh-CN" altLang="en-US" dirty="0"/>
              <a:t>它的</a:t>
            </a:r>
            <a:r>
              <a:rPr lang="en-US" dirty="0"/>
              <a:t>Number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，由系统自然生成而不必去额外挖掘</a:t>
            </a:r>
            <a:r>
              <a:rPr lang="en-US" altLang="zh-CN" dirty="0"/>
              <a:t>(</a:t>
            </a:r>
            <a:r>
              <a:rPr lang="en-US" dirty="0"/>
              <a:t>mine)。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</a:t>
            </a:r>
            <a:r>
              <a:rPr lang="zh-CN" altLang="en-US" dirty="0"/>
              <a:t>中还有一个</a:t>
            </a:r>
            <a:r>
              <a:rPr lang="en-US" dirty="0" err="1"/>
              <a:t>Tranction</a:t>
            </a:r>
            <a:r>
              <a:rPr lang="en-US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数组，这是我们这里关注的。</a:t>
            </a:r>
            <a:r>
              <a:rPr lang="en-US" dirty="0"/>
              <a:t>Transaction(</a:t>
            </a:r>
            <a:r>
              <a:rPr lang="zh-CN" altLang="en-US" dirty="0"/>
              <a:t>简称</a:t>
            </a:r>
            <a:r>
              <a:rPr lang="en-US" dirty="0" err="1"/>
              <a:t>tx</a:t>
            </a:r>
            <a:r>
              <a:rPr lang="en-US" dirty="0"/>
              <a:t>)，</a:t>
            </a:r>
            <a:r>
              <a:rPr lang="zh-CN" altLang="en-US" dirty="0"/>
              <a:t>是</a:t>
            </a:r>
            <a:r>
              <a:rPr lang="en-US" dirty="0"/>
              <a:t>Ethereum</a:t>
            </a:r>
            <a:r>
              <a:rPr lang="zh-CN" altLang="en-US" dirty="0"/>
              <a:t>里标示一次交易的结构体， 它的成员变量包括转帐金额，转入方地址等等信息。</a:t>
            </a:r>
            <a:endParaRPr lang="en-US" altLang="zh-CN" dirty="0"/>
          </a:p>
          <a:p>
            <a:r>
              <a:rPr lang="en-US" dirty="0" err="1"/>
              <a:t>ParentHash</a:t>
            </a:r>
            <a:r>
              <a:rPr lang="en-US" dirty="0"/>
              <a:t>：</a:t>
            </a:r>
            <a:r>
              <a:rPr lang="zh-CN" altLang="en-US" dirty="0"/>
              <a:t>指向父区块</a:t>
            </a:r>
            <a:r>
              <a:rPr lang="en-US" altLang="zh-CN" dirty="0"/>
              <a:t>(</a:t>
            </a:r>
            <a:r>
              <a:rPr lang="en-US" dirty="0" err="1"/>
              <a:t>parentBlock</a:t>
            </a:r>
            <a:r>
              <a:rPr lang="en-US" dirty="0"/>
              <a:t>)</a:t>
            </a:r>
            <a:r>
              <a:rPr lang="zh-CN" altLang="en-US" dirty="0"/>
              <a:t>的指针。除了创世块</a:t>
            </a:r>
            <a:r>
              <a:rPr lang="en-US" altLang="zh-CN" dirty="0"/>
              <a:t>(</a:t>
            </a:r>
            <a:r>
              <a:rPr lang="en-US" dirty="0"/>
              <a:t>Genesis Block)</a:t>
            </a:r>
            <a:r>
              <a:rPr lang="zh-CN" altLang="en-US" dirty="0"/>
              <a:t>外，每个区块有且只有一个父区块。</a:t>
            </a:r>
            <a:endParaRPr lang="en-US" altLang="zh-CN" dirty="0"/>
          </a:p>
          <a:p>
            <a:r>
              <a:rPr lang="en-US" dirty="0"/>
              <a:t>Coinbase：</a:t>
            </a:r>
            <a:r>
              <a:rPr lang="zh-CN" altLang="en-US" dirty="0"/>
              <a:t>挖掘出这个区块的作者地址。在每次执行交易时系统会给与一定补偿的</a:t>
            </a:r>
            <a:r>
              <a:rPr lang="en-US" dirty="0"/>
              <a:t>Ether，</a:t>
            </a:r>
            <a:r>
              <a:rPr lang="zh-CN" altLang="en-US" dirty="0"/>
              <a:t>这笔金额就是发给这个地址的。</a:t>
            </a:r>
            <a:endParaRPr lang="en-US" altLang="zh-CN" dirty="0"/>
          </a:p>
          <a:p>
            <a:r>
              <a:rPr lang="en-US" dirty="0" err="1"/>
              <a:t>UncleHash：Block</a:t>
            </a:r>
            <a:r>
              <a:rPr lang="zh-CN" altLang="en-US" dirty="0"/>
              <a:t>结构体的成员</a:t>
            </a:r>
            <a:r>
              <a:rPr lang="en-US" dirty="0"/>
              <a:t>uncles</a:t>
            </a:r>
            <a:r>
              <a:rPr lang="zh-CN" altLang="en-US" dirty="0"/>
              <a:t>的</a:t>
            </a:r>
            <a:r>
              <a:rPr lang="en-US" dirty="0"/>
              <a:t>RLP</a:t>
            </a:r>
            <a:r>
              <a:rPr lang="zh-CN" altLang="en-US" dirty="0"/>
              <a:t>哈希值。</a:t>
            </a:r>
            <a:r>
              <a:rPr lang="en-US" dirty="0"/>
              <a:t>uncles</a:t>
            </a:r>
            <a:r>
              <a:rPr lang="zh-CN" altLang="en-US" dirty="0"/>
              <a:t>是一个</a:t>
            </a:r>
            <a:r>
              <a:rPr lang="en-US" dirty="0"/>
              <a:t>Header</a:t>
            </a:r>
            <a:r>
              <a:rPr lang="zh-CN" altLang="en-US" dirty="0"/>
              <a:t>数组，它的存在，颇具匠心。</a:t>
            </a:r>
            <a:endParaRPr lang="en-US" altLang="zh-CN" dirty="0"/>
          </a:p>
          <a:p>
            <a:r>
              <a:rPr lang="en-US" dirty="0" err="1"/>
              <a:t>Root：StateDB</a:t>
            </a:r>
            <a:r>
              <a:rPr lang="zh-CN" altLang="en-US" dirty="0"/>
              <a:t>中的“</a:t>
            </a:r>
            <a:r>
              <a:rPr lang="en-US" dirty="0"/>
              <a:t>state </a:t>
            </a:r>
            <a:r>
              <a:rPr lang="en-US" dirty="0" err="1"/>
              <a:t>Trie</a:t>
            </a:r>
            <a:r>
              <a:rPr lang="en-US" dirty="0"/>
              <a:t>”</a:t>
            </a:r>
            <a:r>
              <a:rPr lang="zh-CN" altLang="en-US" dirty="0"/>
              <a:t>的根节点的</a:t>
            </a:r>
            <a:r>
              <a:rPr lang="en-US" dirty="0"/>
              <a:t>RLP</a:t>
            </a:r>
            <a:r>
              <a:rPr lang="zh-CN" altLang="en-US" dirty="0"/>
              <a:t>哈希值。</a:t>
            </a:r>
            <a:r>
              <a:rPr lang="en-US" dirty="0"/>
              <a:t>Block</a:t>
            </a:r>
            <a:r>
              <a:rPr lang="zh-CN" altLang="en-US" dirty="0"/>
              <a:t>中，每个账户以</a:t>
            </a:r>
            <a:r>
              <a:rPr lang="en-US" dirty="0" err="1"/>
              <a:t>stateObject</a:t>
            </a:r>
            <a:r>
              <a:rPr lang="zh-CN" altLang="en-US" dirty="0"/>
              <a:t>对象表示，账户以</a:t>
            </a:r>
            <a:r>
              <a:rPr lang="en-US" dirty="0"/>
              <a:t>Address</a:t>
            </a:r>
            <a:r>
              <a:rPr lang="zh-CN" altLang="en-US" dirty="0"/>
              <a:t>为唯一标示，其信息在相关交易</a:t>
            </a:r>
            <a:r>
              <a:rPr lang="en-US" altLang="zh-CN" dirty="0"/>
              <a:t>(</a:t>
            </a:r>
            <a:r>
              <a:rPr lang="en-US" dirty="0"/>
              <a:t>Transaction)</a:t>
            </a:r>
            <a:r>
              <a:rPr lang="zh-CN" altLang="en-US" dirty="0"/>
              <a:t>的执行中被修改。所有账户对象可以逐个插入一个</a:t>
            </a:r>
            <a:r>
              <a:rPr lang="en-US" dirty="0"/>
              <a:t>Merkle-</a:t>
            </a:r>
            <a:r>
              <a:rPr lang="en-US" dirty="0" err="1"/>
              <a:t>PatricaTrie</a:t>
            </a:r>
            <a:r>
              <a:rPr lang="en-US" dirty="0"/>
              <a:t>(MPT)</a:t>
            </a:r>
            <a:r>
              <a:rPr lang="zh-CN" altLang="en-US" dirty="0"/>
              <a:t>结构里，形成“</a:t>
            </a:r>
            <a:r>
              <a:rPr lang="en-US" dirty="0"/>
              <a:t>state </a:t>
            </a:r>
            <a:r>
              <a:rPr lang="en-US" dirty="0" err="1"/>
              <a:t>Trie</a:t>
            </a:r>
            <a:r>
              <a:rPr lang="en-US" dirty="0"/>
              <a:t>”。</a:t>
            </a:r>
          </a:p>
          <a:p>
            <a:r>
              <a:rPr lang="en-US" dirty="0" err="1"/>
              <a:t>TxHash</a:t>
            </a:r>
            <a:r>
              <a:rPr lang="en-US" dirty="0"/>
              <a:t>: Block</a:t>
            </a:r>
            <a:r>
              <a:rPr lang="zh-CN" altLang="en-US" dirty="0"/>
              <a:t>中 “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Trie</a:t>
            </a:r>
            <a:r>
              <a:rPr lang="en-US" dirty="0"/>
              <a:t>”</a:t>
            </a:r>
            <a:r>
              <a:rPr lang="zh-CN" altLang="en-US" dirty="0"/>
              <a:t>的根节点的</a:t>
            </a:r>
            <a:r>
              <a:rPr lang="en-US" dirty="0"/>
              <a:t>RLP</a:t>
            </a:r>
            <a:r>
              <a:rPr lang="zh-CN" altLang="en-US" dirty="0"/>
              <a:t>哈希值。</a:t>
            </a:r>
            <a:r>
              <a:rPr lang="en-US" dirty="0"/>
              <a:t>Block</a:t>
            </a:r>
            <a:r>
              <a:rPr lang="zh-CN" altLang="en-US" dirty="0"/>
              <a:t>的成员变量</a:t>
            </a:r>
            <a:r>
              <a:rPr lang="en-US" dirty="0"/>
              <a:t>transactions</a:t>
            </a:r>
            <a:r>
              <a:rPr lang="zh-CN" altLang="en-US" dirty="0"/>
              <a:t>中所有的</a:t>
            </a:r>
            <a:r>
              <a:rPr lang="en-US" dirty="0" err="1"/>
              <a:t>tx</a:t>
            </a:r>
            <a:r>
              <a:rPr lang="zh-CN" altLang="en-US" dirty="0"/>
              <a:t>对象，被逐个插入一个</a:t>
            </a:r>
            <a:r>
              <a:rPr lang="en-US" dirty="0"/>
              <a:t>MPT</a:t>
            </a:r>
            <a:r>
              <a:rPr lang="zh-CN" altLang="en-US" dirty="0"/>
              <a:t>结构，形成“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Trie</a:t>
            </a:r>
            <a:r>
              <a:rPr lang="en-US" dirty="0"/>
              <a:t>”。</a:t>
            </a:r>
          </a:p>
          <a:p>
            <a:r>
              <a:rPr lang="en-US" dirty="0" err="1"/>
              <a:t>ReceiptHash：Block</a:t>
            </a:r>
            <a:r>
              <a:rPr lang="zh-CN" altLang="en-US" dirty="0"/>
              <a:t>中的 </a:t>
            </a:r>
            <a:r>
              <a:rPr lang="en-US" altLang="zh-CN" dirty="0"/>
              <a:t>"</a:t>
            </a:r>
            <a:r>
              <a:rPr lang="en-US" dirty="0"/>
              <a:t>Receipt </a:t>
            </a:r>
            <a:r>
              <a:rPr lang="en-US" dirty="0" err="1"/>
              <a:t>Trie</a:t>
            </a:r>
            <a:r>
              <a:rPr lang="en-US" dirty="0"/>
              <a:t>”</a:t>
            </a:r>
            <a:r>
              <a:rPr lang="zh-CN" altLang="en-US" dirty="0"/>
              <a:t>的根节点的</a:t>
            </a:r>
            <a:r>
              <a:rPr lang="en-US" dirty="0"/>
              <a:t>RLP</a:t>
            </a:r>
            <a:r>
              <a:rPr lang="zh-CN" altLang="en-US" dirty="0"/>
              <a:t>哈希值。</a:t>
            </a:r>
            <a:r>
              <a:rPr lang="en-US" dirty="0"/>
              <a:t>Block</a:t>
            </a:r>
            <a:r>
              <a:rPr lang="zh-CN" altLang="en-US" dirty="0"/>
              <a:t>的所有</a:t>
            </a:r>
            <a:r>
              <a:rPr lang="en-US" dirty="0"/>
              <a:t>Transaction</a:t>
            </a:r>
            <a:r>
              <a:rPr lang="zh-CN" altLang="en-US" dirty="0"/>
              <a:t>执行完后会生成一个</a:t>
            </a:r>
            <a:r>
              <a:rPr lang="en-US" dirty="0"/>
              <a:t>Receipt</a:t>
            </a:r>
            <a:r>
              <a:rPr lang="zh-CN" altLang="en-US" dirty="0"/>
              <a:t>数组，这个数组中的所有</a:t>
            </a:r>
            <a:r>
              <a:rPr lang="en-US" dirty="0"/>
              <a:t>Receipt</a:t>
            </a:r>
            <a:r>
              <a:rPr lang="zh-CN" altLang="en-US" dirty="0"/>
              <a:t>被逐个插入一个</a:t>
            </a:r>
            <a:r>
              <a:rPr lang="en-US" dirty="0"/>
              <a:t>MPT</a:t>
            </a:r>
            <a:r>
              <a:rPr lang="zh-CN" altLang="en-US" dirty="0"/>
              <a:t>结构中，形成</a:t>
            </a:r>
            <a:r>
              <a:rPr lang="en-US" altLang="zh-CN" dirty="0"/>
              <a:t>"</a:t>
            </a:r>
            <a:r>
              <a:rPr lang="en-US" dirty="0"/>
              <a:t>Receipt </a:t>
            </a:r>
            <a:r>
              <a:rPr lang="en-US" dirty="0" err="1"/>
              <a:t>Trie</a:t>
            </a:r>
            <a:r>
              <a:rPr lang="en-US" dirty="0"/>
              <a:t>"。</a:t>
            </a:r>
          </a:p>
          <a:p>
            <a:r>
              <a:rPr lang="en-US" dirty="0" err="1"/>
              <a:t>Bloom：Bloom</a:t>
            </a:r>
            <a:r>
              <a:rPr lang="zh-CN" altLang="en-US" dirty="0"/>
              <a:t>过滤器</a:t>
            </a:r>
            <a:r>
              <a:rPr lang="en-US" altLang="zh-CN" dirty="0"/>
              <a:t>(</a:t>
            </a:r>
            <a:r>
              <a:rPr lang="en-US" dirty="0"/>
              <a:t>Filter)，</a:t>
            </a:r>
            <a:r>
              <a:rPr lang="zh-CN" altLang="en-US" dirty="0"/>
              <a:t>用来快速判断一个参数</a:t>
            </a:r>
            <a:r>
              <a:rPr lang="en-US" dirty="0"/>
              <a:t>Log</a:t>
            </a:r>
            <a:r>
              <a:rPr lang="zh-CN" altLang="en-US" dirty="0"/>
              <a:t>对象是否存在于一组已知的</a:t>
            </a:r>
            <a:r>
              <a:rPr lang="en-US" dirty="0"/>
              <a:t>Log</a:t>
            </a:r>
            <a:r>
              <a:rPr lang="zh-CN" altLang="en-US" dirty="0"/>
              <a:t>集合中。</a:t>
            </a:r>
            <a:endParaRPr lang="en-US" altLang="zh-CN" dirty="0"/>
          </a:p>
          <a:p>
            <a:r>
              <a:rPr lang="en-US" dirty="0"/>
              <a:t>Difficulty：</a:t>
            </a:r>
            <a:r>
              <a:rPr lang="zh-CN" altLang="en-US" dirty="0"/>
              <a:t>区块的难度。</a:t>
            </a:r>
            <a:r>
              <a:rPr lang="en-US" dirty="0"/>
              <a:t>Block</a:t>
            </a:r>
            <a:r>
              <a:rPr lang="zh-CN" altLang="en-US" dirty="0"/>
              <a:t>的</a:t>
            </a:r>
            <a:r>
              <a:rPr lang="en-US" dirty="0"/>
              <a:t>Difficulty</a:t>
            </a:r>
            <a:r>
              <a:rPr lang="zh-CN" altLang="en-US" dirty="0"/>
              <a:t>由共识算法基于</a:t>
            </a:r>
            <a:r>
              <a:rPr lang="en-US" dirty="0" err="1"/>
              <a:t>parentBlock</a:t>
            </a:r>
            <a:r>
              <a:rPr lang="zh-CN" altLang="en-US" dirty="0"/>
              <a:t>的</a:t>
            </a:r>
            <a:r>
              <a:rPr lang="en-US" dirty="0"/>
              <a:t>Time</a:t>
            </a:r>
            <a:r>
              <a:rPr lang="zh-CN" altLang="en-US" dirty="0"/>
              <a:t>和</a:t>
            </a:r>
            <a:r>
              <a:rPr lang="en-US" dirty="0"/>
              <a:t>Difficulty</a:t>
            </a:r>
            <a:r>
              <a:rPr lang="zh-CN" altLang="en-US" dirty="0"/>
              <a:t>计算得出，它会应用在区块的‘挖掘’阶段。</a:t>
            </a:r>
            <a:br>
              <a:rPr lang="zh-CN" altLang="en-US" dirty="0"/>
            </a:br>
            <a:r>
              <a:rPr lang="en-US" dirty="0"/>
              <a:t>Number：</a:t>
            </a:r>
            <a:r>
              <a:rPr lang="zh-CN" altLang="en-US" dirty="0"/>
              <a:t>区块的序号。</a:t>
            </a:r>
            <a:r>
              <a:rPr lang="en-US" dirty="0"/>
              <a:t>Block</a:t>
            </a:r>
            <a:r>
              <a:rPr lang="zh-CN" altLang="en-US" dirty="0"/>
              <a:t>的</a:t>
            </a:r>
            <a:r>
              <a:rPr lang="en-US" dirty="0"/>
              <a:t>Number</a:t>
            </a:r>
            <a:r>
              <a:rPr lang="zh-CN" altLang="en-US" dirty="0"/>
              <a:t>等于其父区块</a:t>
            </a:r>
            <a:r>
              <a:rPr lang="en-US" dirty="0"/>
              <a:t>Number +1。Time：</a:t>
            </a:r>
            <a:r>
              <a:rPr lang="zh-CN" altLang="en-US" dirty="0"/>
              <a:t>区块“应该”被创建的时间。由共识算法确定，一般来说，要么等于</a:t>
            </a:r>
            <a:r>
              <a:rPr lang="en-US" dirty="0" err="1"/>
              <a:t>parentBlock.Time</a:t>
            </a:r>
            <a:r>
              <a:rPr lang="en-US" dirty="0"/>
              <a:t> + 10s，</a:t>
            </a:r>
            <a:r>
              <a:rPr lang="zh-CN" altLang="en-US" dirty="0"/>
              <a:t>要么等于当前系统时间。</a:t>
            </a:r>
            <a:br>
              <a:rPr lang="zh-CN" altLang="en-US" dirty="0"/>
            </a:br>
            <a:r>
              <a:rPr lang="en-US" dirty="0" err="1"/>
              <a:t>GasLimit</a:t>
            </a:r>
            <a:r>
              <a:rPr lang="en-US" dirty="0"/>
              <a:t>：</a:t>
            </a:r>
            <a:r>
              <a:rPr lang="zh-CN" altLang="en-US" dirty="0"/>
              <a:t>区块内所有</a:t>
            </a:r>
            <a:r>
              <a:rPr lang="en-US" dirty="0"/>
              <a:t>Gas</a:t>
            </a:r>
            <a:r>
              <a:rPr lang="zh-CN" altLang="en-US" dirty="0"/>
              <a:t>消耗的理论上限。该数值在区块创建时设置，与父区块有关。具体来说，根据父区块的</a:t>
            </a:r>
            <a:r>
              <a:rPr lang="en-US" dirty="0" err="1"/>
              <a:t>GasUsed</a:t>
            </a:r>
            <a:r>
              <a:rPr lang="zh-CN" altLang="en-US" dirty="0"/>
              <a:t>同</a:t>
            </a:r>
            <a:r>
              <a:rPr lang="en-US" dirty="0" err="1"/>
              <a:t>GasLimit</a:t>
            </a:r>
            <a:r>
              <a:rPr lang="en-US" dirty="0"/>
              <a:t> * 2/3</a:t>
            </a:r>
            <a:r>
              <a:rPr lang="zh-CN" altLang="en-US" dirty="0"/>
              <a:t>的大小关系来计算得出。</a:t>
            </a:r>
            <a:r>
              <a:rPr lang="en-US" dirty="0" err="1"/>
              <a:t>GasUsed</a:t>
            </a:r>
            <a:r>
              <a:rPr lang="en-US" dirty="0"/>
              <a:t>：</a:t>
            </a:r>
            <a:r>
              <a:rPr lang="zh-CN" altLang="en-US" dirty="0"/>
              <a:t>区块内所有</a:t>
            </a:r>
            <a:r>
              <a:rPr lang="en-US" dirty="0"/>
              <a:t>Transaction</a:t>
            </a:r>
            <a:r>
              <a:rPr lang="zh-CN" altLang="en-US" dirty="0"/>
              <a:t>执行时所实际消耗的</a:t>
            </a:r>
            <a:r>
              <a:rPr lang="en-US" dirty="0"/>
              <a:t>Gas</a:t>
            </a:r>
            <a:r>
              <a:rPr lang="zh-CN" altLang="en-US" dirty="0"/>
              <a:t>总和。</a:t>
            </a:r>
            <a:br>
              <a:rPr lang="zh-CN" altLang="en-US" dirty="0"/>
            </a:br>
            <a:r>
              <a:rPr lang="en-US" dirty="0"/>
              <a:t>Nonce：</a:t>
            </a:r>
            <a:r>
              <a:rPr lang="zh-CN" altLang="en-US" dirty="0"/>
              <a:t>一个</a:t>
            </a:r>
            <a:r>
              <a:rPr lang="en-US" altLang="zh-CN" dirty="0"/>
              <a:t>64</a:t>
            </a:r>
            <a:r>
              <a:rPr lang="en-US" dirty="0"/>
              <a:t>bit</a:t>
            </a:r>
            <a:r>
              <a:rPr lang="zh-CN" altLang="en-US" dirty="0"/>
              <a:t>的哈希数，它被应用在区块的</a:t>
            </a:r>
            <a:r>
              <a:rPr lang="en-US" altLang="zh-CN" dirty="0"/>
              <a:t>"</a:t>
            </a:r>
            <a:r>
              <a:rPr lang="zh-CN" altLang="en-US" dirty="0"/>
              <a:t>挖掘</a:t>
            </a:r>
            <a:r>
              <a:rPr lang="en-US" altLang="zh-CN" dirty="0"/>
              <a:t>"</a:t>
            </a:r>
            <a:r>
              <a:rPr lang="zh-CN" altLang="en-US" dirty="0"/>
              <a:t>阶段，并且在使用中会被修改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dirty="0" err="1"/>
              <a:t>tx</a:t>
            </a:r>
            <a:r>
              <a:rPr lang="zh-CN" altLang="en-US" dirty="0"/>
              <a:t>都声明了自己的</a:t>
            </a:r>
            <a:r>
              <a:rPr lang="en-US" altLang="zh-CN" dirty="0"/>
              <a:t>(</a:t>
            </a:r>
            <a:r>
              <a:rPr lang="en-US" dirty="0"/>
              <a:t>Gas)Price </a:t>
            </a:r>
            <a:r>
              <a:rPr lang="zh-CN" altLang="en-US" dirty="0"/>
              <a:t>和 </a:t>
            </a:r>
            <a:r>
              <a:rPr lang="en-US" dirty="0" err="1"/>
              <a:t>GasLimit</a:t>
            </a:r>
            <a:r>
              <a:rPr lang="en-US" dirty="0"/>
              <a:t>。 Price</a:t>
            </a:r>
            <a:r>
              <a:rPr lang="zh-CN" altLang="en-US" dirty="0"/>
              <a:t>指的是单位</a:t>
            </a:r>
            <a:r>
              <a:rPr lang="en-US" dirty="0"/>
              <a:t>Gas</a:t>
            </a:r>
            <a:r>
              <a:rPr lang="zh-CN" altLang="en-US" dirty="0"/>
              <a:t>消耗所折抵的</a:t>
            </a:r>
            <a:r>
              <a:rPr lang="en-US" dirty="0"/>
              <a:t>Ether</a:t>
            </a:r>
            <a:r>
              <a:rPr lang="zh-CN" altLang="en-US" dirty="0"/>
              <a:t>多少，它的高低意味着执行这个</a:t>
            </a:r>
            <a:r>
              <a:rPr lang="en-US" dirty="0" err="1"/>
              <a:t>tx</a:t>
            </a:r>
            <a:r>
              <a:rPr lang="zh-CN" altLang="en-US" dirty="0"/>
              <a:t>有多么昂贵。</a:t>
            </a:r>
            <a:r>
              <a:rPr lang="en-US" dirty="0" err="1"/>
              <a:t>GasLimit</a:t>
            </a:r>
            <a:r>
              <a:rPr lang="en-US" dirty="0"/>
              <a:t> </a:t>
            </a:r>
            <a:r>
              <a:rPr lang="zh-CN" altLang="en-US" dirty="0"/>
              <a:t>是该</a:t>
            </a:r>
            <a:r>
              <a:rPr lang="en-US" dirty="0" err="1"/>
              <a:t>tx</a:t>
            </a:r>
            <a:r>
              <a:rPr lang="zh-CN" altLang="en-US" dirty="0"/>
              <a:t>执行过程中所允许消耗资源的总上限，通过这个值，我们可以防止某个</a:t>
            </a:r>
            <a:r>
              <a:rPr lang="en-US" dirty="0" err="1"/>
              <a:t>tx</a:t>
            </a:r>
            <a:r>
              <a:rPr lang="zh-CN" altLang="en-US" dirty="0"/>
              <a:t>执行中出现恶意占用资源的问题，这也是</a:t>
            </a:r>
            <a:r>
              <a:rPr lang="en-US" dirty="0"/>
              <a:t>Ethereum</a:t>
            </a:r>
            <a:r>
              <a:rPr lang="zh-CN" altLang="en-US" dirty="0"/>
              <a:t>中有关安全保护的策略之一。拥有独立的</a:t>
            </a:r>
            <a:r>
              <a:rPr lang="en-US" dirty="0"/>
              <a:t>Price</a:t>
            </a:r>
            <a:r>
              <a:rPr lang="zh-CN" altLang="en-US" dirty="0"/>
              <a:t>和</a:t>
            </a:r>
            <a:r>
              <a:rPr lang="en-US" dirty="0" err="1"/>
              <a:t>GasLimit</a:t>
            </a:r>
            <a:r>
              <a:rPr lang="en-US" dirty="0"/>
              <a:t>, </a:t>
            </a:r>
            <a:r>
              <a:rPr lang="zh-CN" altLang="en-US" dirty="0"/>
              <a:t>也意味着每个</a:t>
            </a:r>
            <a:r>
              <a:rPr lang="en-US" dirty="0" err="1"/>
              <a:t>tx</a:t>
            </a:r>
            <a:r>
              <a:rPr lang="zh-CN" altLang="en-US" dirty="0"/>
              <a:t>之间都是相互独立的。转帐转入方地址</a:t>
            </a:r>
            <a:r>
              <a:rPr lang="en-US" dirty="0"/>
              <a:t>Recipient</a:t>
            </a:r>
            <a:r>
              <a:rPr lang="zh-CN" altLang="en-US" dirty="0"/>
              <a:t>可能为空</a:t>
            </a:r>
            <a:r>
              <a:rPr lang="en-US" altLang="zh-CN" dirty="0"/>
              <a:t>(</a:t>
            </a:r>
            <a:r>
              <a:rPr lang="en-US" dirty="0"/>
              <a:t>nil)，</a:t>
            </a:r>
            <a:r>
              <a:rPr lang="zh-CN" altLang="en-US" dirty="0"/>
              <a:t>这时在后续执行</a:t>
            </a:r>
            <a:r>
              <a:rPr lang="en-US" dirty="0" err="1"/>
              <a:t>tx</a:t>
            </a:r>
            <a:r>
              <a:rPr lang="zh-CN" altLang="en-US" dirty="0"/>
              <a:t>过程中，</a:t>
            </a:r>
            <a:r>
              <a:rPr lang="en-US" dirty="0"/>
              <a:t>Ethereum </a:t>
            </a:r>
            <a:r>
              <a:rPr lang="zh-CN" altLang="en-US" dirty="0"/>
              <a:t>需要创建一个地址来完成这笔转帐。</a:t>
            </a:r>
            <a:r>
              <a:rPr lang="en-US" dirty="0"/>
              <a:t>Payload</a:t>
            </a:r>
            <a:r>
              <a:rPr lang="zh-CN" altLang="en-US" dirty="0"/>
              <a:t>是重要的数据成员，它既可以作为所创建合约的指令数组，其中每一个</a:t>
            </a:r>
            <a:r>
              <a:rPr lang="en-US" dirty="0"/>
              <a:t>byte</a:t>
            </a:r>
            <a:r>
              <a:rPr lang="zh-CN" altLang="en-US" dirty="0"/>
              <a:t>作为一个单独的虚拟机指令；也可以作为数据数组，由合约指令进行操作。合约由以太坊虚拟机</a:t>
            </a:r>
            <a:r>
              <a:rPr lang="en-US" altLang="zh-CN" dirty="0"/>
              <a:t>(</a:t>
            </a:r>
            <a:r>
              <a:rPr lang="en-US" dirty="0"/>
              <a:t>Ethereum Virtual Machine, EVM)</a:t>
            </a:r>
            <a:r>
              <a:rPr lang="zh-CN" altLang="en-US" dirty="0"/>
              <a:t>创建并执行。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zh-CN" altLang="en-US" dirty="0"/>
              <a:t>类型的基本目的之一，就是为了执行交易。狭义的交易可能仅仅是一笔转帐，而广义的交易同时还会支持许多其他的意图。</a:t>
            </a:r>
            <a:r>
              <a:rPr lang="en-US" dirty="0"/>
              <a:t>Ethereum </a:t>
            </a:r>
            <a:r>
              <a:rPr lang="zh-CN" altLang="en-US" dirty="0"/>
              <a:t>中采用的是广义交易概念。按照其架构设计，交易的执行可大致分为内外两层结构：第一层是虚拟机外，包括执行前将</a:t>
            </a:r>
            <a:r>
              <a:rPr lang="en-US" dirty="0"/>
              <a:t>Transaction</a:t>
            </a:r>
            <a:r>
              <a:rPr lang="zh-CN" altLang="en-US" dirty="0"/>
              <a:t>类型转化成</a:t>
            </a:r>
            <a:r>
              <a:rPr lang="en-US" dirty="0"/>
              <a:t>Message，</a:t>
            </a:r>
            <a:r>
              <a:rPr lang="zh-CN" altLang="en-US" dirty="0"/>
              <a:t>创建虚拟机</a:t>
            </a:r>
            <a:r>
              <a:rPr lang="en-US" altLang="zh-CN" dirty="0"/>
              <a:t>(</a:t>
            </a:r>
            <a:r>
              <a:rPr lang="en-US" dirty="0"/>
              <a:t>EVM)</a:t>
            </a:r>
            <a:r>
              <a:rPr lang="zh-CN" altLang="en-US" dirty="0"/>
              <a:t>对象，计算一些</a:t>
            </a:r>
            <a:r>
              <a:rPr lang="en-US" dirty="0"/>
              <a:t>Gas</a:t>
            </a:r>
            <a:r>
              <a:rPr lang="zh-CN" altLang="en-US" dirty="0"/>
              <a:t>消耗，以及执行交易完毕后创建收据</a:t>
            </a:r>
            <a:r>
              <a:rPr lang="en-US" altLang="zh-CN" dirty="0"/>
              <a:t>(</a:t>
            </a:r>
            <a:r>
              <a:rPr lang="en-US" dirty="0"/>
              <a:t>Receipt)</a:t>
            </a:r>
            <a:r>
              <a:rPr lang="zh-CN" altLang="en-US" dirty="0"/>
              <a:t>对象并返回等；第二层是虚拟机内，包括执行转帐，和创建合约并执行合约的指令数组。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Process()</a:t>
            </a:r>
            <a:r>
              <a:rPr lang="zh-CN" altLang="en-US" dirty="0"/>
              <a:t>函数的核心是一个</a:t>
            </a:r>
            <a:r>
              <a:rPr lang="en-US" dirty="0"/>
              <a:t>for</a:t>
            </a:r>
            <a:r>
              <a:rPr lang="zh-CN" altLang="en-US" dirty="0"/>
              <a:t>循环，它将</a:t>
            </a:r>
            <a:r>
              <a:rPr lang="en-US" dirty="0"/>
              <a:t>Block</a:t>
            </a:r>
            <a:r>
              <a:rPr lang="zh-CN" altLang="en-US" dirty="0"/>
              <a:t>里的所有</a:t>
            </a:r>
            <a:r>
              <a:rPr lang="en-US" dirty="0" err="1"/>
              <a:t>tx</a:t>
            </a:r>
            <a:r>
              <a:rPr lang="zh-CN" altLang="en-US" dirty="0"/>
              <a:t>逐个遍历执行。具体的执行函数叫</a:t>
            </a:r>
            <a:r>
              <a:rPr lang="en-US" dirty="0" err="1"/>
              <a:t>ApplyTransaction</a:t>
            </a:r>
            <a:r>
              <a:rPr lang="en-US" dirty="0"/>
              <a:t>()，</a:t>
            </a:r>
            <a:r>
              <a:rPr lang="zh-CN" altLang="en-US" dirty="0"/>
              <a:t>它每次执行</a:t>
            </a:r>
            <a:r>
              <a:rPr lang="en-US" dirty="0" err="1"/>
              <a:t>tx</a:t>
            </a:r>
            <a:r>
              <a:rPr lang="en-US" dirty="0"/>
              <a:t>, </a:t>
            </a:r>
            <a:r>
              <a:rPr lang="zh-CN" altLang="en-US" dirty="0"/>
              <a:t>会返回一个收据</a:t>
            </a:r>
            <a:r>
              <a:rPr lang="en-US" altLang="zh-CN" dirty="0"/>
              <a:t>(</a:t>
            </a:r>
            <a:r>
              <a:rPr lang="en-US" dirty="0"/>
              <a:t>Receipt)</a:t>
            </a:r>
            <a:r>
              <a:rPr lang="zh-CN" altLang="en-US" dirty="0"/>
              <a:t>对象。</a:t>
            </a:r>
          </a:p>
          <a:p>
            <a:r>
              <a:rPr lang="en-US" dirty="0"/>
              <a:t>Receipt </a:t>
            </a:r>
            <a:r>
              <a:rPr lang="zh-CN" altLang="en-US" dirty="0"/>
              <a:t>中有一个</a:t>
            </a:r>
            <a:r>
              <a:rPr lang="en-US" dirty="0"/>
              <a:t>Log</a:t>
            </a:r>
            <a:r>
              <a:rPr lang="zh-CN" altLang="en-US" dirty="0"/>
              <a:t>类型的数组，其中每一个</a:t>
            </a:r>
            <a:r>
              <a:rPr lang="en-US" dirty="0"/>
              <a:t>Log</a:t>
            </a:r>
            <a:r>
              <a:rPr lang="zh-CN" altLang="en-US" dirty="0"/>
              <a:t>对象记录了</a:t>
            </a:r>
            <a:r>
              <a:rPr lang="en-US" dirty="0"/>
              <a:t>Tx</a:t>
            </a:r>
            <a:r>
              <a:rPr lang="zh-CN" altLang="en-US" dirty="0"/>
              <a:t>中一小步的操作。所以，每一个</a:t>
            </a:r>
            <a:r>
              <a:rPr lang="en-US" dirty="0" err="1"/>
              <a:t>tx</a:t>
            </a:r>
            <a:r>
              <a:rPr lang="zh-CN" altLang="en-US" dirty="0"/>
              <a:t>的执行结果，由一个</a:t>
            </a:r>
            <a:r>
              <a:rPr lang="en-US" dirty="0"/>
              <a:t>Receipt</a:t>
            </a:r>
            <a:r>
              <a:rPr lang="zh-CN" altLang="en-US" dirty="0"/>
              <a:t>对象来表示；更详细的内容，由一组</a:t>
            </a:r>
            <a:r>
              <a:rPr lang="en-US" dirty="0"/>
              <a:t>Log</a:t>
            </a:r>
            <a:r>
              <a:rPr lang="zh-CN" altLang="en-US" dirty="0"/>
              <a:t>对象来记录。这个</a:t>
            </a:r>
            <a:r>
              <a:rPr lang="en-US" dirty="0"/>
              <a:t>Log</a:t>
            </a:r>
            <a:r>
              <a:rPr lang="zh-CN" altLang="en-US" dirty="0"/>
              <a:t>数组很重要，比如在不同</a:t>
            </a:r>
            <a:r>
              <a:rPr lang="en-US" dirty="0"/>
              <a:t>Ethereum</a:t>
            </a:r>
            <a:r>
              <a:rPr lang="zh-CN" altLang="en-US" dirty="0"/>
              <a:t>节点</a:t>
            </a:r>
            <a:r>
              <a:rPr lang="en-US" altLang="zh-CN" dirty="0"/>
              <a:t>(</a:t>
            </a:r>
            <a:r>
              <a:rPr lang="en-US" dirty="0"/>
              <a:t>Node)</a:t>
            </a:r>
            <a:r>
              <a:rPr lang="zh-CN" altLang="en-US" dirty="0"/>
              <a:t>的相互同步过程中，待同步区块的</a:t>
            </a:r>
            <a:r>
              <a:rPr lang="en-US" dirty="0"/>
              <a:t>Log</a:t>
            </a:r>
            <a:r>
              <a:rPr lang="zh-CN" altLang="en-US" dirty="0"/>
              <a:t>数组有助于验证同步中收到的</a:t>
            </a:r>
            <a:r>
              <a:rPr lang="en-US" dirty="0"/>
              <a:t>block</a:t>
            </a:r>
            <a:r>
              <a:rPr lang="zh-CN" altLang="en-US" dirty="0"/>
              <a:t>是否正确和完整，所以会被单独同步</a:t>
            </a:r>
            <a:r>
              <a:rPr lang="en-US" altLang="zh-CN" dirty="0"/>
              <a:t>(</a:t>
            </a:r>
            <a:r>
              <a:rPr lang="zh-CN" altLang="en-US" dirty="0"/>
              <a:t>传输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en-US" dirty="0"/>
              <a:t>Receipt</a:t>
            </a:r>
            <a:r>
              <a:rPr lang="zh-CN" altLang="en-US" dirty="0"/>
              <a:t>的</a:t>
            </a:r>
            <a:r>
              <a:rPr lang="en-US" dirty="0" err="1"/>
              <a:t>PostState</a:t>
            </a:r>
            <a:r>
              <a:rPr lang="zh-CN" altLang="en-US" dirty="0"/>
              <a:t>保存了创建该</a:t>
            </a:r>
            <a:r>
              <a:rPr lang="en-US" dirty="0"/>
              <a:t>Receipt</a:t>
            </a:r>
            <a:r>
              <a:rPr lang="zh-CN" altLang="en-US" dirty="0"/>
              <a:t>对象时，整个</a:t>
            </a:r>
            <a:r>
              <a:rPr lang="en-US" dirty="0"/>
              <a:t>Block</a:t>
            </a:r>
            <a:r>
              <a:rPr lang="zh-CN" altLang="en-US" dirty="0"/>
              <a:t>内所有“帐户”的当时状态。</a:t>
            </a:r>
            <a:r>
              <a:rPr lang="en-US" dirty="0"/>
              <a:t>Ethereum </a:t>
            </a:r>
            <a:r>
              <a:rPr lang="zh-CN" altLang="en-US" dirty="0"/>
              <a:t>里用</a:t>
            </a:r>
            <a:r>
              <a:rPr lang="en-US" dirty="0" err="1"/>
              <a:t>stateObject</a:t>
            </a:r>
            <a:r>
              <a:rPr lang="zh-CN" altLang="en-US" dirty="0"/>
              <a:t>来表示一个账户</a:t>
            </a:r>
            <a:r>
              <a:rPr lang="en-US" dirty="0"/>
              <a:t>Account，</a:t>
            </a:r>
            <a:r>
              <a:rPr lang="zh-CN" altLang="en-US" dirty="0"/>
              <a:t>这个账户可转帐</a:t>
            </a:r>
            <a:r>
              <a:rPr lang="en-US" altLang="zh-CN" dirty="0"/>
              <a:t>(</a:t>
            </a:r>
            <a:r>
              <a:rPr lang="en-US" dirty="0"/>
              <a:t>transfer value), </a:t>
            </a:r>
            <a:r>
              <a:rPr lang="zh-CN" altLang="en-US" dirty="0"/>
              <a:t>可执行</a:t>
            </a:r>
            <a:r>
              <a:rPr lang="en-US" dirty="0" err="1"/>
              <a:t>tx</a:t>
            </a:r>
            <a:r>
              <a:rPr lang="en-US" dirty="0"/>
              <a:t>, </a:t>
            </a:r>
            <a:r>
              <a:rPr lang="zh-CN" altLang="en-US" dirty="0"/>
              <a:t>它的唯一标示符是一个</a:t>
            </a:r>
            <a:r>
              <a:rPr lang="en-US" dirty="0"/>
              <a:t>Address</a:t>
            </a:r>
            <a:r>
              <a:rPr lang="zh-CN" altLang="en-US" dirty="0"/>
              <a:t>类型变量。 这个</a:t>
            </a:r>
            <a:r>
              <a:rPr lang="en-US" dirty="0" err="1"/>
              <a:t>Receipt.PostState</a:t>
            </a:r>
            <a:r>
              <a:rPr lang="en-US" dirty="0"/>
              <a:t> </a:t>
            </a:r>
            <a:r>
              <a:rPr lang="zh-CN" altLang="en-US" dirty="0"/>
              <a:t>就是当时所在</a:t>
            </a:r>
            <a:r>
              <a:rPr lang="en-US" dirty="0"/>
              <a:t>Block</a:t>
            </a:r>
            <a:r>
              <a:rPr lang="zh-CN" altLang="en-US" dirty="0"/>
              <a:t>里所有</a:t>
            </a:r>
            <a:r>
              <a:rPr lang="en-US" dirty="0" err="1"/>
              <a:t>stateObject</a:t>
            </a:r>
            <a:r>
              <a:rPr lang="zh-CN" altLang="en-US" dirty="0"/>
              <a:t>对象的</a:t>
            </a:r>
            <a:r>
              <a:rPr lang="en-US" dirty="0"/>
              <a:t>RLP Hash</a:t>
            </a:r>
            <a:r>
              <a:rPr lang="zh-CN" altLang="en-US"/>
              <a:t>值。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614DC-04A2-3A46-85F7-E6A49E490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0CBE-5DC9-AC4E-BDC9-2BEFBD790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85A6-176C-F444-9998-5A00F4A37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2017104106</a:t>
            </a:r>
          </a:p>
        </p:txBody>
      </p:sp>
    </p:spTree>
    <p:extLst>
      <p:ext uri="{BB962C8B-B14F-4D97-AF65-F5344CB8AC3E}">
        <p14:creationId xmlns:p14="http://schemas.microsoft.com/office/powerpoint/2010/main" val="36072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B30756-D858-044B-984C-81CFF8F3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SHA-3</a:t>
            </a:r>
            <a:r>
              <a:rPr lang="zh-CN" altLang="en-US" sz="5400" dirty="0">
                <a:solidFill>
                  <a:schemeClr val="accent1"/>
                </a:solidFill>
              </a:rPr>
              <a:t>哈希加密，</a:t>
            </a:r>
            <a:r>
              <a:rPr lang="en-US" sz="5400" dirty="0">
                <a:solidFill>
                  <a:schemeClr val="accent1"/>
                </a:solidFill>
              </a:rPr>
              <a:t>RLP</a:t>
            </a:r>
            <a:r>
              <a:rPr lang="zh-CN" altLang="en-US" sz="5400" dirty="0">
                <a:solidFill>
                  <a:schemeClr val="accent1"/>
                </a:solidFill>
              </a:rPr>
              <a:t>编码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8CA7-4452-DB48-A020-068B32A41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Ethereum </a:t>
            </a:r>
            <a:r>
              <a:rPr lang="zh-CN" altLang="en-US" dirty="0"/>
              <a:t>中具体使用的哈希算法，就是对某个类型对象的</a:t>
            </a:r>
            <a:r>
              <a:rPr lang="en-US" dirty="0"/>
              <a:t>RLP</a:t>
            </a:r>
            <a:r>
              <a:rPr lang="zh-CN" altLang="en-US" dirty="0"/>
              <a:t>编码值做了</a:t>
            </a:r>
            <a:r>
              <a:rPr lang="en-US" dirty="0"/>
              <a:t>SHA3</a:t>
            </a:r>
            <a:r>
              <a:rPr lang="zh-CN" altLang="en-US" dirty="0"/>
              <a:t>哈希运算，可称为</a:t>
            </a:r>
            <a:r>
              <a:rPr lang="en-US" dirty="0"/>
              <a:t>RLP Hash。 Ethereum </a:t>
            </a:r>
            <a:r>
              <a:rPr lang="zh-CN" altLang="en-US" dirty="0"/>
              <a:t>在底层存储中特意选择了专门存储和读取</a:t>
            </a:r>
            <a:r>
              <a:rPr lang="en-US" altLang="zh-CN" dirty="0"/>
              <a:t>[</a:t>
            </a:r>
            <a:r>
              <a:rPr lang="en-US" dirty="0"/>
              <a:t>k, v] </a:t>
            </a:r>
            <a:r>
              <a:rPr lang="zh-CN" altLang="en-US" dirty="0"/>
              <a:t>键值对的第三方数据库，</a:t>
            </a:r>
            <a:r>
              <a:rPr lang="en-US" altLang="zh-CN" dirty="0"/>
              <a:t>[</a:t>
            </a:r>
            <a:r>
              <a:rPr lang="en-US" dirty="0"/>
              <a:t>k, v] </a:t>
            </a:r>
            <a:r>
              <a:rPr lang="zh-CN" altLang="en-US" dirty="0"/>
              <a:t>中的</a:t>
            </a:r>
            <a:r>
              <a:rPr lang="en-US" dirty="0"/>
              <a:t>v </a:t>
            </a:r>
            <a:r>
              <a:rPr lang="zh-CN" altLang="en-US" dirty="0"/>
              <a:t>就是某个结构体对象的</a:t>
            </a:r>
            <a:r>
              <a:rPr lang="en-US" dirty="0"/>
              <a:t>RLP</a:t>
            </a:r>
            <a:r>
              <a:rPr lang="zh-CN" altLang="en-US" dirty="0"/>
              <a:t>编码值</a:t>
            </a:r>
            <a:r>
              <a:rPr lang="en-US" altLang="zh-CN" dirty="0"/>
              <a:t>([]</a:t>
            </a:r>
            <a:r>
              <a:rPr lang="en-US" dirty="0"/>
              <a:t>byte)，k</a:t>
            </a:r>
            <a:r>
              <a:rPr lang="zh-CN" altLang="en-US" dirty="0"/>
              <a:t>大多数情况就是</a:t>
            </a:r>
            <a:r>
              <a:rPr lang="en-US" dirty="0"/>
              <a:t>v</a:t>
            </a:r>
            <a:r>
              <a:rPr lang="zh-CN" altLang="en-US" dirty="0"/>
              <a:t>的</a:t>
            </a:r>
            <a:r>
              <a:rPr lang="en-US" dirty="0"/>
              <a:t>RLP</a:t>
            </a:r>
            <a:r>
              <a:rPr lang="zh-CN" altLang="en-US" dirty="0"/>
              <a:t>编码后的</a:t>
            </a:r>
            <a:r>
              <a:rPr lang="en-US" dirty="0"/>
              <a:t>SHA-3</a:t>
            </a:r>
            <a:r>
              <a:rPr lang="zh-CN" altLang="en-US" dirty="0"/>
              <a:t>哈希值。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1755-47E3-7445-AF8C-8922D4CA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common.Hash</a:t>
            </a:r>
            <a:br>
              <a:rPr lang="en-US" dirty="0"/>
            </a:br>
            <a:r>
              <a:rPr lang="en-US" dirty="0" err="1"/>
              <a:t>common.Address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D6E0BF-615A-AC45-BE56-3B95D2BFF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5819" y="1700212"/>
            <a:ext cx="4686300" cy="3454400"/>
          </a:xfrm>
        </p:spPr>
      </p:pic>
    </p:spTree>
    <p:extLst>
      <p:ext uri="{BB962C8B-B14F-4D97-AF65-F5344CB8AC3E}">
        <p14:creationId xmlns:p14="http://schemas.microsoft.com/office/powerpoint/2010/main" val="339528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05A-0F07-E840-A03D-261E463D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  <a:br>
              <a:rPr lang="en-US" dirty="0"/>
            </a:br>
            <a:r>
              <a:rPr lang="en-US" dirty="0"/>
              <a:t>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B06F-49AB-E045-A7E9-00473F26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Gas, </a:t>
            </a:r>
            <a:r>
              <a:rPr lang="zh-CN" altLang="en-US" dirty="0"/>
              <a:t>是</a:t>
            </a:r>
            <a:r>
              <a:rPr lang="en-US" dirty="0"/>
              <a:t>Ethereum</a:t>
            </a:r>
            <a:r>
              <a:rPr lang="zh-CN" altLang="en-US" dirty="0"/>
              <a:t>里对所有活动进行消耗资源计量的单位。这里的活动是泛化的概念，包括但不限于：转帐，合约的创建，合约指令的执行，执行中内存的扩展等等。所以</a:t>
            </a:r>
            <a:r>
              <a:rPr lang="en-US" dirty="0"/>
              <a:t>Gas</a:t>
            </a:r>
            <a:r>
              <a:rPr lang="zh-CN" altLang="en-US" dirty="0"/>
              <a:t>可以想象成现实中的汽油或者燃气。</a:t>
            </a:r>
            <a:endParaRPr lang="en-US" dirty="0"/>
          </a:p>
          <a:p>
            <a:r>
              <a:rPr lang="en-US" dirty="0"/>
              <a:t>Ether, </a:t>
            </a:r>
            <a:r>
              <a:rPr lang="zh-CN" altLang="en-US" dirty="0"/>
              <a:t>是</a:t>
            </a:r>
            <a:r>
              <a:rPr lang="en-US" dirty="0"/>
              <a:t>Ethereum</a:t>
            </a:r>
            <a:r>
              <a:rPr lang="zh-CN" altLang="en-US" dirty="0"/>
              <a:t>世界中使用的数字货币，也就是常说的以太币。如果某个帐号，</a:t>
            </a:r>
            <a:r>
              <a:rPr lang="en-US" dirty="0"/>
              <a:t>Address A</a:t>
            </a:r>
            <a:r>
              <a:rPr lang="zh-CN" altLang="en-US" dirty="0"/>
              <a:t>想要发起一个交易，比如一次简单的转帐，即向</a:t>
            </a:r>
            <a:r>
              <a:rPr lang="en-US" dirty="0"/>
              <a:t> Address B </a:t>
            </a:r>
            <a:r>
              <a:rPr lang="zh-CN" altLang="en-US" dirty="0"/>
              <a:t>发送一笔金额</a:t>
            </a:r>
            <a:r>
              <a:rPr lang="en-US" dirty="0"/>
              <a:t>H</a:t>
            </a:r>
            <a:r>
              <a:rPr lang="zh-CN" altLang="en-US" dirty="0"/>
              <a:t>，那么</a:t>
            </a:r>
            <a:r>
              <a:rPr lang="en-US" dirty="0"/>
              <a:t>Address A </a:t>
            </a:r>
            <a:r>
              <a:rPr lang="zh-CN" altLang="en-US" dirty="0"/>
              <a:t>本身拥有的</a:t>
            </a:r>
            <a:r>
              <a:rPr lang="en-US" dirty="0"/>
              <a:t>Ether</a:t>
            </a:r>
            <a:r>
              <a:rPr lang="zh-CN" altLang="en-US" dirty="0"/>
              <a:t>，除了转帐的数额</a:t>
            </a:r>
            <a:r>
              <a:rPr lang="en-US" dirty="0"/>
              <a:t>H</a:t>
            </a:r>
            <a:r>
              <a:rPr lang="zh-CN" altLang="en-US" dirty="0"/>
              <a:t>之外，还要有额外一笔金额用以支付交易所耗费的</a:t>
            </a:r>
            <a:r>
              <a:rPr lang="en-US" dirty="0"/>
              <a:t>Gas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9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8E62-EEE2-1840-9889-979823D8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30239-6AF7-8445-AF06-88FFA1FA9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100" y="1387706"/>
            <a:ext cx="6281738" cy="4079412"/>
          </a:xfrm>
        </p:spPr>
      </p:pic>
    </p:spTree>
    <p:extLst>
      <p:ext uri="{BB962C8B-B14F-4D97-AF65-F5344CB8AC3E}">
        <p14:creationId xmlns:p14="http://schemas.microsoft.com/office/powerpoint/2010/main" val="248796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B257-2F7A-C242-BE3E-00952425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F987E-1461-2345-AA09-53B8811C2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100" y="835090"/>
            <a:ext cx="6281738" cy="5184645"/>
          </a:xfrm>
        </p:spPr>
      </p:pic>
    </p:spTree>
    <p:extLst>
      <p:ext uri="{BB962C8B-B14F-4D97-AF65-F5344CB8AC3E}">
        <p14:creationId xmlns:p14="http://schemas.microsoft.com/office/powerpoint/2010/main" val="59130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CAC0-8166-F54D-B3F4-4F92E33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BC190-59E9-024B-A373-B515F73A0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5570" y="803275"/>
            <a:ext cx="4226798" cy="5248275"/>
          </a:xfrm>
        </p:spPr>
      </p:pic>
    </p:spTree>
    <p:extLst>
      <p:ext uri="{BB962C8B-B14F-4D97-AF65-F5344CB8AC3E}">
        <p14:creationId xmlns:p14="http://schemas.microsoft.com/office/powerpoint/2010/main" val="192189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6ED5-44F6-1D44-AAD6-5035C827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StateProcessor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2404A-43F6-184E-BA6C-9DD4EF4A3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100" y="1008358"/>
            <a:ext cx="6281738" cy="4838108"/>
          </a:xfrm>
        </p:spPr>
      </p:pic>
    </p:spTree>
    <p:extLst>
      <p:ext uri="{BB962C8B-B14F-4D97-AF65-F5344CB8AC3E}">
        <p14:creationId xmlns:p14="http://schemas.microsoft.com/office/powerpoint/2010/main" val="23744472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29</TotalTime>
  <Words>1621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宋体</vt:lpstr>
      <vt:lpstr>Calibri</vt:lpstr>
      <vt:lpstr>Calibri Light</vt:lpstr>
      <vt:lpstr>Rockwell</vt:lpstr>
      <vt:lpstr>Wingdings</vt:lpstr>
      <vt:lpstr>Atlas</vt:lpstr>
      <vt:lpstr>Ethereum</vt:lpstr>
      <vt:lpstr>SHA-3哈希加密，RLP编码</vt:lpstr>
      <vt:lpstr>common.Hash common.Address</vt:lpstr>
      <vt:lpstr>Gas Ether </vt:lpstr>
      <vt:lpstr>Block</vt:lpstr>
      <vt:lpstr>Block</vt:lpstr>
      <vt:lpstr>Transaction</vt:lpstr>
      <vt:lpstr>StateProcessor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administrator</dc:creator>
  <cp:lastModifiedBy>administrator</cp:lastModifiedBy>
  <cp:revision>3</cp:revision>
  <dcterms:created xsi:type="dcterms:W3CDTF">2018-10-14T03:12:11Z</dcterms:created>
  <dcterms:modified xsi:type="dcterms:W3CDTF">2018-10-14T03:41:51Z</dcterms:modified>
</cp:coreProperties>
</file>