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4" r:id="rId4"/>
    <p:sldId id="257" r:id="rId5"/>
    <p:sldId id="258" r:id="rId6"/>
    <p:sldId id="259" r:id="rId7"/>
    <p:sldId id="260" r:id="rId8"/>
    <p:sldId id="261" r:id="rId9"/>
    <p:sldId id="262" r:id="rId10"/>
    <p:sldId id="263" r:id="rId1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Durid</a:t>
            </a:r>
            <a:endParaRPr lang="en-US" altLang="zh-CN"/>
          </a:p>
        </p:txBody>
      </p:sp>
      <p:sp>
        <p:nvSpPr>
          <p:cNvPr id="3" name="副标题 2"/>
          <p:cNvSpPr>
            <a:spLocks noGrp="1"/>
          </p:cNvSpPr>
          <p:nvPr>
            <p:ph type="subTitle" idx="1"/>
          </p:nvPr>
        </p:nvSpPr>
        <p:spPr/>
        <p:txBody>
          <a:bodyPr/>
          <a:p>
            <a:r>
              <a:rPr lang="zh-CN" altLang="en-US"/>
              <a:t>龚志刚</a:t>
            </a:r>
            <a:endParaRPr lang="zh-CN" altLang="en-US"/>
          </a:p>
          <a:p>
            <a:r>
              <a:rPr lang="en-US" altLang="zh-CN"/>
              <a:t>2017104138</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durid</a:t>
            </a:r>
            <a:r>
              <a:rPr lang="zh-CN" altLang="en-US"/>
              <a:t>简介</a:t>
            </a:r>
            <a:endParaRPr lang="zh-CN" altLang="en-US"/>
          </a:p>
        </p:txBody>
      </p:sp>
      <p:sp>
        <p:nvSpPr>
          <p:cNvPr id="3" name="内容占位符 2"/>
          <p:cNvSpPr>
            <a:spLocks noGrp="1"/>
          </p:cNvSpPr>
          <p:nvPr>
            <p:ph idx="1"/>
          </p:nvPr>
        </p:nvSpPr>
        <p:spPr/>
        <p:txBody>
          <a:bodyPr>
            <a:normAutofit fontScale="90000" lnSpcReduction="20000"/>
          </a:bodyPr>
          <a:p>
            <a:r>
              <a:rPr lang="zh-CN" altLang="en-US"/>
              <a:t>Druid是一个为在大数据集之上做实时统计分析而设计的开源数据存储。这个系统集合了一个面向列存储的层，一个分布式、shared-nothing的架构，和一个高级的索引结构，来达成在秒级以内对十亿行级别的表进行任意的探索分析。</a:t>
            </a:r>
            <a:endParaRPr lang="zh-CN" altLang="en-US"/>
          </a:p>
          <a:p>
            <a:r>
              <a:rPr lang="zh-CN" altLang="en-US"/>
              <a:t>互联网技术的快速增长催生了各类大体量的数据，Hadoop很大的贡献在于帮助企业将他们那些低价值的事件流数据转化为高价值的聚合数据，这适用于各种应用</a:t>
            </a:r>
            <a:endParaRPr lang="zh-CN" altLang="en-US"/>
          </a:p>
          <a:p>
            <a:r>
              <a:rPr lang="zh-CN" altLang="en-US"/>
              <a:t>但Hadoop擅长的是存储和获取大规模数据，但是它并不提供任何性能上的保证它能多快获取到数据。此外，虽然Hadoop是一个高可用的系统，但是在高并发负载下性能会下降</a:t>
            </a:r>
            <a:endParaRPr lang="zh-CN" altLang="en-US"/>
          </a:p>
          <a:p>
            <a:r>
              <a:rPr lang="zh-CN" altLang="en-US"/>
              <a:t>Hadoop是一个很好的后端、批量处理和数据仓库系统。在一个需要高并发并且保证查询性能和数据可用性的并需要提供产品级别的保证的需求，Hadoop并不能满足，因此创建了Druid，一个开源的、分布式、列存储、实时分析的数据存储。</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durid</a:t>
            </a:r>
            <a:r>
              <a:rPr lang="zh-CN" altLang="en-US"/>
              <a:t>特点</a:t>
            </a:r>
            <a:endParaRPr lang="zh-CN" altLang="en-US"/>
          </a:p>
        </p:txBody>
      </p:sp>
      <p:sp>
        <p:nvSpPr>
          <p:cNvPr id="3" name="内容占位符 2"/>
          <p:cNvSpPr>
            <a:spLocks noGrp="1"/>
          </p:cNvSpPr>
          <p:nvPr>
            <p:ph idx="1"/>
          </p:nvPr>
        </p:nvSpPr>
        <p:spPr/>
        <p:txBody>
          <a:bodyPr>
            <a:normAutofit/>
          </a:bodyPr>
          <a:p>
            <a:r>
              <a:rPr lang="zh-CN" altLang="en-US"/>
              <a:t>亚秒级查询：druid提供了快速的聚合能力以及亚秒级的OLAP查询能力，多租户的设计，是面向用户分析应用的理想方式</a:t>
            </a:r>
            <a:endParaRPr lang="zh-CN" altLang="en-US"/>
          </a:p>
          <a:p>
            <a:r>
              <a:rPr lang="zh-CN" altLang="en-US"/>
              <a:t>实时数据注入：druid支持流数据的注入，并提供了数据的事件驱动，保证在实时和离线环境下事件的实效性和统一性</a:t>
            </a:r>
            <a:endParaRPr lang="zh-CN" altLang="en-US"/>
          </a:p>
          <a:p>
            <a:r>
              <a:rPr lang="zh-CN" altLang="en-US"/>
              <a:t>可扩展的PB级存储：druid集群可以很方便的扩容到PB的数据量，每秒百万级别的数据注入。即便在加大数据规模的情况下，也能保证时其效性</a:t>
            </a:r>
            <a:endParaRPr lang="zh-CN" altLang="en-US"/>
          </a:p>
          <a:p>
            <a:r>
              <a:rPr lang="zh-CN" altLang="en-US"/>
              <a:t>多环境部署：druid既可以运行在商业的硬件上，也可以运行在云上。它可以从多种数据系统中注入数据，包括hadoop，spark，kafka，storm和samza等</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durid</a:t>
            </a:r>
            <a:r>
              <a:rPr lang="zh-CN" altLang="en-US"/>
              <a:t>处理数据维度</a:t>
            </a:r>
            <a:endParaRPr lang="zh-CN" altLang="en-US"/>
          </a:p>
        </p:txBody>
      </p:sp>
      <p:sp>
        <p:nvSpPr>
          <p:cNvPr id="3" name="内容占位符 2"/>
          <p:cNvSpPr>
            <a:spLocks noGrp="1"/>
          </p:cNvSpPr>
          <p:nvPr>
            <p:ph idx="1"/>
          </p:nvPr>
        </p:nvSpPr>
        <p:spPr/>
        <p:txBody>
          <a:bodyPr/>
          <a:p>
            <a:r>
              <a:rPr lang="zh-CN" altLang="en-US"/>
              <a:t>druid也把数据分为以下三个部分：</a:t>
            </a:r>
            <a:endParaRPr lang="zh-CN" altLang="en-US"/>
          </a:p>
          <a:p>
            <a:r>
              <a:rPr lang="zh-CN" altLang="en-US"/>
              <a:t>Timestamp Column：将时间单独处理，是因为druid所有的操作都是围绕时间轴来进行的。</a:t>
            </a:r>
            <a:endParaRPr lang="zh-CN" altLang="en-US"/>
          </a:p>
          <a:p>
            <a:r>
              <a:rPr lang="zh-CN" altLang="en-US"/>
              <a:t>Dimension Columns：维度字段，是数据的属性， 一般被用来过滤数据。上面的例子，我们有四个维度, publisher, advertiser, gender, country.  他们每一个都可以看是数据立方体的一个轴，都可以用来用来做横切。</a:t>
            </a:r>
            <a:endParaRPr lang="zh-CN" altLang="en-US"/>
          </a:p>
          <a:p>
            <a:r>
              <a:rPr lang="zh-CN" altLang="en-US"/>
              <a:t>Metric Columns: 度量字段，是用来做聚合或者相关计算的。 上边的数据， click和price是俩个度量。度量是可以衡量的数据，一般可以有如下的操作，count ，sum等等</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查询</a:t>
            </a:r>
            <a:endParaRPr lang="zh-CN" altLang="en-US"/>
          </a:p>
        </p:txBody>
      </p:sp>
      <p:sp>
        <p:nvSpPr>
          <p:cNvPr id="3" name="内容占位符 2"/>
          <p:cNvSpPr>
            <a:spLocks noGrp="1"/>
          </p:cNvSpPr>
          <p:nvPr>
            <p:ph idx="1"/>
          </p:nvPr>
        </p:nvSpPr>
        <p:spPr/>
        <p:txBody>
          <a:bodyPr/>
          <a:p>
            <a:r>
              <a:rPr lang="zh-CN" altLang="en-US"/>
              <a:t>Querying the Data</a:t>
            </a:r>
            <a:endParaRPr lang="zh-CN" altLang="en-US"/>
          </a:p>
          <a:p>
            <a:r>
              <a:rPr lang="zh-CN" altLang="en-US"/>
              <a:t>druid原生的查询是以json参数调用http接口，社区也分享了各种其他语言的查询库， 包括sql</a:t>
            </a:r>
            <a:endParaRPr lang="zh-CN" altLang="en-US"/>
          </a:p>
          <a:p>
            <a:r>
              <a:rPr lang="zh-CN" altLang="en-US"/>
              <a:t>druid 主要是为单表的数据操作儿设计的，所以目前不支持join操作。 很多产品需要在etl阶段做join， 可以把join放在数据注入druid之前来进行。</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Druid 的三个设计原则</a:t>
            </a:r>
            <a:endParaRPr lang="zh-CN" altLang="en-US"/>
          </a:p>
        </p:txBody>
      </p:sp>
      <p:sp>
        <p:nvSpPr>
          <p:cNvPr id="3" name="内容占位符 2"/>
          <p:cNvSpPr>
            <a:spLocks noGrp="1"/>
          </p:cNvSpPr>
          <p:nvPr>
            <p:ph idx="1"/>
          </p:nvPr>
        </p:nvSpPr>
        <p:spPr/>
        <p:txBody>
          <a:bodyPr/>
          <a:p>
            <a:r>
              <a:rPr lang="zh-CN" altLang="en-US"/>
              <a:t>在设计之初，开发人员确定了三个设计原则（Design Principle）。 </a:t>
            </a:r>
            <a:endParaRPr lang="zh-CN" altLang="en-US"/>
          </a:p>
          <a:p>
            <a:r>
              <a:rPr lang="zh-CN" altLang="en-US"/>
              <a:t>（1）快速查询（Fast Query）：部分数据的聚合（Partial Aggregate）+内存化（In-emory）+索引（Index）。 </a:t>
            </a:r>
            <a:endParaRPr lang="zh-CN" altLang="en-US"/>
          </a:p>
          <a:p>
            <a:r>
              <a:rPr lang="zh-CN" altLang="en-US"/>
              <a:t>（2）水平扩展能力（Horizontal Scalability）：分布式数据（Distributed Data）+ 并行化查询（Parallelizable Query）。 </a:t>
            </a:r>
            <a:endParaRPr lang="zh-CN" altLang="en-US"/>
          </a:p>
          <a:p>
            <a:r>
              <a:rPr lang="zh-CN" altLang="en-US"/>
              <a:t>（3）实时分析（Realtime Analytics）：不可变的过去，只追加的未来（Immutable Past，Append-Only Future）。</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属性</a:t>
            </a:r>
            <a:endParaRPr lang="zh-CN" altLang="en-US"/>
          </a:p>
        </p:txBody>
      </p:sp>
      <p:sp>
        <p:nvSpPr>
          <p:cNvPr id="3" name="内容占位符 2"/>
          <p:cNvSpPr>
            <a:spLocks noGrp="1"/>
          </p:cNvSpPr>
          <p:nvPr>
            <p:ph idx="1"/>
          </p:nvPr>
        </p:nvSpPr>
        <p:spPr/>
        <p:txBody>
          <a:bodyPr/>
          <a:p>
            <a:r>
              <a:rPr lang="zh-CN" altLang="en-US"/>
              <a:t>"dimensionsSpec": {</a:t>
            </a:r>
            <a:endParaRPr lang="zh-CN" altLang="en-US"/>
          </a:p>
          <a:p>
            <a:r>
              <a:rPr lang="zh-CN" altLang="en-US"/>
              <a:t>            "dimensions": [</a:t>
            </a:r>
            <a:endParaRPr lang="zh-CN" altLang="en-US"/>
          </a:p>
          <a:p>
            <a:r>
              <a:rPr lang="zh-CN" altLang="en-US"/>
              <a:t>              "code",</a:t>
            </a:r>
            <a:endParaRPr lang="zh-CN" altLang="en-US"/>
          </a:p>
          <a:p>
            <a:r>
              <a:rPr lang="zh-CN" altLang="en-US"/>
              <a:t>              "name",</a:t>
            </a:r>
            <a:endParaRPr lang="zh-CN" altLang="en-US"/>
          </a:p>
          <a:p>
            <a:r>
              <a:rPr lang="zh-CN" altLang="en-US"/>
              <a:t>              "city",</a:t>
            </a:r>
            <a:endParaRPr lang="zh-CN" altLang="en-US"/>
          </a:p>
          <a:p>
            <a:r>
              <a:rPr lang="zh-CN" altLang="en-US"/>
              <a:t>            ]</a:t>
            </a:r>
            <a:endParaRPr lang="zh-CN" altLang="en-US"/>
          </a:p>
          <a:p>
            <a:r>
              <a:rPr lang="zh-CN" altLang="en-US"/>
              <a:t>          },</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时间</a:t>
            </a:r>
            <a:endParaRPr lang="zh-CN" altLang="en-US"/>
          </a:p>
        </p:txBody>
      </p:sp>
      <p:sp>
        <p:nvSpPr>
          <p:cNvPr id="3" name="内容占位符 2"/>
          <p:cNvSpPr>
            <a:spLocks noGrp="1"/>
          </p:cNvSpPr>
          <p:nvPr>
            <p:ph idx="1"/>
          </p:nvPr>
        </p:nvSpPr>
        <p:spPr/>
        <p:txBody>
          <a:bodyPr/>
          <a:p>
            <a:r>
              <a:rPr lang="zh-CN" altLang="en-US"/>
              <a:t> "timestampSpec": {</a:t>
            </a:r>
            <a:endParaRPr lang="zh-CN" altLang="en-US"/>
          </a:p>
          <a:p>
            <a:r>
              <a:rPr lang="zh-CN" altLang="en-US"/>
              <a:t>            "column": "order_time"</a:t>
            </a:r>
            <a:endParaRPr lang="zh-CN" altLang="en-US"/>
          </a:p>
          <a:p>
            <a:r>
              <a:rPr lang="zh-CN" altLang="en-US"/>
              <a:t>            </a:t>
            </a:r>
            <a:r>
              <a:rPr lang="zh-CN" altLang="en-US">
                <a:sym typeface="+mn-ea"/>
              </a:rPr>
              <a:t>"column": "</a:t>
            </a:r>
            <a:r>
              <a:rPr lang="en-US" altLang="zh-CN">
                <a:sym typeface="+mn-ea"/>
              </a:rPr>
              <a:t>date</a:t>
            </a:r>
            <a:r>
              <a:rPr lang="zh-CN" altLang="en-US">
                <a:sym typeface="+mn-ea"/>
              </a:rPr>
              <a:t>"</a:t>
            </a:r>
            <a:endParaRPr lang="zh-CN" altLang="en-US"/>
          </a:p>
          <a:p>
            <a:r>
              <a:rPr lang="zh-CN" altLang="en-US"/>
              <a:t>          }</a:t>
            </a:r>
            <a:endParaRPr lang="zh-CN" altLang="en-US"/>
          </a:p>
          <a:p>
            <a:r>
              <a:rPr lang="zh-CN" altLang="en-US"/>
              <a:t>        }</a:t>
            </a:r>
            <a:endParaRPr lang="zh-CN" altLang="en-US"/>
          </a:p>
          <a:p>
            <a:r>
              <a:rPr lang="zh-CN" altLang="en-US"/>
              <a:t>      },</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度量字段</a:t>
            </a:r>
            <a:endParaRPr lang="zh-CN" altLang="en-US"/>
          </a:p>
        </p:txBody>
      </p:sp>
      <p:sp>
        <p:nvSpPr>
          <p:cNvPr id="3" name="内容占位符 2"/>
          <p:cNvSpPr>
            <a:spLocks noGrp="1"/>
          </p:cNvSpPr>
          <p:nvPr>
            <p:ph idx="1"/>
          </p:nvPr>
        </p:nvSpPr>
        <p:spPr/>
        <p:txBody>
          <a:bodyPr>
            <a:normAutofit fontScale="60000"/>
          </a:bodyPr>
          <a:p>
            <a:r>
              <a:rPr lang="zh-CN" altLang="en-US"/>
              <a:t> "metricsSpec": [</a:t>
            </a:r>
            <a:endParaRPr lang="zh-CN" altLang="en-US"/>
          </a:p>
          <a:p>
            <a:r>
              <a:rPr lang="zh-CN" altLang="en-US"/>
              <a:t>        {</a:t>
            </a:r>
            <a:endParaRPr lang="zh-CN" altLang="en-US"/>
          </a:p>
          <a:p>
            <a:r>
              <a:rPr lang="zh-CN" altLang="en-US"/>
              <a:t>          "name": "count",</a:t>
            </a:r>
            <a:endParaRPr lang="zh-CN" altLang="en-US"/>
          </a:p>
          <a:p>
            <a:r>
              <a:rPr lang="zh-CN" altLang="en-US"/>
              <a:t>          "type": "count"</a:t>
            </a:r>
            <a:endParaRPr lang="zh-CN" altLang="en-US"/>
          </a:p>
          <a:p>
            <a:r>
              <a:rPr lang="zh-CN" altLang="en-US"/>
              <a:t>        },</a:t>
            </a:r>
            <a:endParaRPr lang="zh-CN" altLang="en-US"/>
          </a:p>
          <a:p>
            <a:r>
              <a:rPr lang="zh-CN" altLang="en-US"/>
              <a:t>        {</a:t>
            </a:r>
            <a:endParaRPr lang="zh-CN" altLang="en-US"/>
          </a:p>
          <a:p>
            <a:r>
              <a:rPr lang="zh-CN" altLang="en-US"/>
              <a:t>          "name": "quantity",</a:t>
            </a:r>
            <a:endParaRPr lang="zh-CN" altLang="en-US"/>
          </a:p>
          <a:p>
            <a:r>
              <a:rPr lang="zh-CN" altLang="en-US"/>
              <a:t>          "type": "longSum",</a:t>
            </a:r>
            <a:endParaRPr lang="zh-CN" altLang="en-US"/>
          </a:p>
          <a:p>
            <a:r>
              <a:rPr lang="zh-CN" altLang="en-US"/>
              <a:t>          "fieldName": "quantity"</a:t>
            </a:r>
            <a:endParaRPr lang="zh-CN" altLang="en-US"/>
          </a:p>
          <a:p>
            <a:r>
              <a:rPr lang="zh-CN" altLang="en-US"/>
              <a:t>        }</a:t>
            </a:r>
            <a:endParaRPr lang="zh-CN" altLang="en-US"/>
          </a:p>
          <a:p>
            <a:r>
              <a:rPr lang="zh-CN" altLang="en-US"/>
              <a:t>      ]</a:t>
            </a:r>
            <a:endParaRPr lang="zh-CN" altLang="en-US"/>
          </a:p>
          <a:p>
            <a:r>
              <a:rPr lang="zh-CN" altLang="en-US"/>
              <a:t>    },</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1870</Words>
  <Application>WPS 演示</Application>
  <PresentationFormat>宽屏</PresentationFormat>
  <Paragraphs>73</Paragraphs>
  <Slides>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方正书宋_GBK</vt:lpstr>
      <vt:lpstr>Wingdings</vt:lpstr>
      <vt:lpstr>Calibri Light</vt:lpstr>
      <vt:lpstr>Helvetica Neue</vt:lpstr>
      <vt:lpstr>宋体</vt:lpstr>
      <vt:lpstr>宋体-简</vt:lpstr>
      <vt:lpstr>Calibri</vt:lpstr>
      <vt:lpstr>微软雅黑</vt:lpstr>
      <vt:lpstr>黑体-简</vt:lpstr>
      <vt:lpstr>Arial Unicode MS</vt:lpstr>
      <vt:lpstr>苹方-简</vt:lpstr>
      <vt:lpstr>Office 主题</vt:lpstr>
      <vt:lpstr>Durid</vt:lpstr>
      <vt:lpstr>durid简介</vt:lpstr>
      <vt:lpstr>durid特点</vt:lpstr>
      <vt:lpstr>durid处理数据维度</vt:lpstr>
      <vt:lpstr>查询</vt:lpstr>
      <vt:lpstr>Druid 的三个设计原则</vt:lpstr>
      <vt:lpstr>属性</vt:lpstr>
      <vt:lpstr>时间</vt:lpstr>
      <vt:lpstr>度量字段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gongzhigang</dc:creator>
  <cp:lastModifiedBy>gongzhigang</cp:lastModifiedBy>
  <cp:revision>7</cp:revision>
  <dcterms:created xsi:type="dcterms:W3CDTF">2018-10-14T06:25:27Z</dcterms:created>
  <dcterms:modified xsi:type="dcterms:W3CDTF">2018-10-14T06:25:27Z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2052-1.2.5.490</vt:lpwstr>
  </property>
</Properties>
</file>