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67" r:id="rId4"/>
    <p:sldId id="268" r:id="rId5"/>
    <p:sldId id="269" r:id="rId6"/>
    <p:sldId id="270" r:id="rId7"/>
    <p:sldId id="278" r:id="rId8"/>
    <p:sldId id="271" r:id="rId9"/>
    <p:sldId id="272" r:id="rId10"/>
    <p:sldId id="274" r:id="rId11"/>
    <p:sldId id="275" r:id="rId12"/>
    <p:sldId id="277" r:id="rId13"/>
    <p:sldId id="257" r:id="rId14"/>
    <p:sldId id="259" r:id="rId15"/>
    <p:sldId id="260" r:id="rId16"/>
    <p:sldId id="263" r:id="rId17"/>
    <p:sldId id="266" r:id="rId18"/>
  </p:sldIdLst>
  <p:sldSz cx="13004800" cy="9753600"/>
  <p:notesSz cx="6858000" cy="9144000"/>
  <p:defaultTextStyle>
    <a:lvl1pPr algn="ctr" defTabSz="584200">
      <a:defRPr sz="3600">
        <a:latin typeface="Helvetica Light"/>
        <a:ea typeface="Helvetica Light"/>
        <a:cs typeface="Helvetica Light"/>
        <a:sym typeface="Helvetica Light"/>
      </a:defRPr>
    </a:lvl1pPr>
    <a:lvl2pPr algn="ctr" defTabSz="584200">
      <a:defRPr sz="3600">
        <a:latin typeface="Helvetica Light"/>
        <a:ea typeface="Helvetica Light"/>
        <a:cs typeface="Helvetica Light"/>
        <a:sym typeface="Helvetica Light"/>
      </a:defRPr>
    </a:lvl2pPr>
    <a:lvl3pPr algn="ctr" defTabSz="584200">
      <a:defRPr sz="3600">
        <a:latin typeface="Helvetica Light"/>
        <a:ea typeface="Helvetica Light"/>
        <a:cs typeface="Helvetica Light"/>
        <a:sym typeface="Helvetica Light"/>
      </a:defRPr>
    </a:lvl3pPr>
    <a:lvl4pPr algn="ctr" defTabSz="584200">
      <a:defRPr sz="3600">
        <a:latin typeface="Helvetica Light"/>
        <a:ea typeface="Helvetica Light"/>
        <a:cs typeface="Helvetica Light"/>
        <a:sym typeface="Helvetica Light"/>
      </a:defRPr>
    </a:lvl4pPr>
    <a:lvl5pPr algn="ctr" defTabSz="584200">
      <a:defRPr sz="3600">
        <a:latin typeface="Helvetica Light"/>
        <a:ea typeface="Helvetica Light"/>
        <a:cs typeface="Helvetica Light"/>
        <a:sym typeface="Helvetica Light"/>
      </a:defRPr>
    </a:lvl5pPr>
    <a:lvl6pPr algn="ctr" defTabSz="584200">
      <a:defRPr sz="3600">
        <a:latin typeface="Helvetica Light"/>
        <a:ea typeface="Helvetica Light"/>
        <a:cs typeface="Helvetica Light"/>
        <a:sym typeface="Helvetica Light"/>
      </a:defRPr>
    </a:lvl6pPr>
    <a:lvl7pPr algn="ctr" defTabSz="584200">
      <a:defRPr sz="3600">
        <a:latin typeface="Helvetica Light"/>
        <a:ea typeface="Helvetica Light"/>
        <a:cs typeface="Helvetica Light"/>
        <a:sym typeface="Helvetica Light"/>
      </a:defRPr>
    </a:lvl7pPr>
    <a:lvl8pPr algn="ctr" defTabSz="584200">
      <a:defRPr sz="3600">
        <a:latin typeface="Helvetica Light"/>
        <a:ea typeface="Helvetica Light"/>
        <a:cs typeface="Helvetica Light"/>
        <a:sym typeface="Helvetica Light"/>
      </a:defRPr>
    </a:lvl8pPr>
    <a:lvl9pPr algn="ctr" defTabSz="584200">
      <a:defRPr sz="3600">
        <a:latin typeface="Helvetica Light"/>
        <a:ea typeface="Helvetica Light"/>
        <a:cs typeface="Helvetica Light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" name="Shape 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bg>
      <p:bgPr>
        <a:gradFill flip="none" rotWithShape="1">
          <a:gsLst>
            <a:gs pos="0">
              <a:srgbClr val="9EB8FF"/>
            </a:gs>
            <a:gs pos="100000">
              <a:srgbClr val="3FA6F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-63500" y="8923866"/>
            <a:ext cx="13131802" cy="8272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Shape 6"/>
          <p:cNvSpPr/>
          <p:nvPr/>
        </p:nvSpPr>
        <p:spPr>
          <a:xfrm>
            <a:off x="332316" y="9107793"/>
            <a:ext cx="3670301" cy="45923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defRPr sz="2800">
                <a:solidFill>
                  <a:srgbClr val="FFFFFF"/>
                </a:solidFill>
                <a:latin typeface="造字工房力黑（非商用）常规体"/>
                <a:ea typeface="造字工房力黑（非商用）常规体"/>
                <a:cs typeface="造字工房力黑（非商用）常规体"/>
                <a:sym typeface="造字工房力黑（非商用）常规体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阿里中间件性能挑战赛</a:t>
            </a:r>
            <a:endParaRPr sz="2800">
              <a:solidFill>
                <a:srgbClr val="FFFFFF"/>
              </a:solidFill>
            </a:endParaRPr>
          </a:p>
        </p:txBody>
      </p:sp>
      <p:pic>
        <p:nvPicPr>
          <p:cNvPr id="7" name="image3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0633091" y="10366433"/>
            <a:ext cx="2234437" cy="27886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4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93042"/>
            <a:ext cx="13004802" cy="1040384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80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931397" y="2994833"/>
            <a:ext cx="10960100" cy="9785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lvl="0" algn="ctr">
              <a:defRPr sz="1800"/>
            </a:pPr>
            <a:r>
              <a:rPr sz="57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模拟实时统计阿里双十一交易数据</a:t>
            </a:r>
            <a:endParaRPr sz="57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13040" y="9111298"/>
            <a:ext cx="5232400" cy="655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author:</a:t>
            </a:r>
            <a:r>
              <a:rPr kumimoji="0" lang="zh-CN" altLang="en-US" sz="36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孙一铭</a:t>
            </a:r>
            <a:endParaRPr kumimoji="0" lang="zh-CN" altLang="en-US" sz="36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Helvetica Light"/>
              <a:ea typeface="宋体" panose="02010600030101010101" pitchFamily="2" charset="-122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9F9"/>
            </a:gs>
            <a:gs pos="100000">
              <a:srgbClr val="3FA6F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952774" y="714375"/>
            <a:ext cx="162560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 b="0"/>
            </a:pPr>
            <a:r>
              <a:rPr lang="en-US" altLang="zh-CN" sz="3600" b="1">
                <a:ea typeface="宋体" panose="02010600030101010101" pitchFamily="2" charset="-122"/>
              </a:rPr>
              <a:t>Jstorm</a:t>
            </a:r>
            <a:endParaRPr lang="zh-CN" sz="3600" b="1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785" y="3361055"/>
            <a:ext cx="4398645" cy="1209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构建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Jstorm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主要是从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Rocket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中读取数据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宋体" panose="02010600030101010101" pitchFamily="2" charset="-122"/>
              <a:cs typeface="Helvetica Light"/>
              <a:sym typeface="Helvetica Ligh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6915" y="714375"/>
            <a:ext cx="6906260" cy="75387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9F9"/>
            </a:gs>
            <a:gs pos="100000">
              <a:srgbClr val="3FA6F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651274" y="714375"/>
            <a:ext cx="22860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 b="0"/>
            </a:pPr>
            <a:endParaRPr lang="zh-CN" sz="3600" b="1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785" y="2460943"/>
            <a:ext cx="4398645" cy="45332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RocketMQ 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：构建生产者和消费者，用于数据生成和消息订阅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宋体" panose="02010600030101010101" pitchFamily="2" charset="-122"/>
              <a:cs typeface="Helvetica Light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宋体" panose="02010600030101010101" pitchFamily="2" charset="-122"/>
              <a:cs typeface="Helvetica Light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宋体" panose="02010600030101010101" pitchFamily="2" charset="-122"/>
              <a:cs typeface="Helvetica Light"/>
              <a:sym typeface="Helvetica Light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Tair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：读写tair所需要的集群信息，记录和实时存储统计数量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宋体" panose="02010600030101010101" pitchFamily="2" charset="-122"/>
              <a:cs typeface="Helvetica Light"/>
              <a:sym typeface="Helvetica Ligh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0810" y="998855"/>
            <a:ext cx="7190740" cy="64681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5335" y="998855"/>
            <a:ext cx="3978910" cy="655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RocketMQ 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和 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宋体" panose="02010600030101010101" pitchFamily="2" charset="-122"/>
                <a:cs typeface="Helvetica Light"/>
                <a:sym typeface="Helvetica Light"/>
              </a:rPr>
              <a:t>Tair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宋体" panose="02010600030101010101" pitchFamily="2" charset="-122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9F9"/>
            </a:gs>
            <a:gs pos="100000">
              <a:srgbClr val="3FA6F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837690" y="1049020"/>
            <a:ext cx="8389620" cy="65532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 b="0"/>
            </a:pPr>
            <a:r>
              <a:rPr lang="zh-CN" sz="3600" b="1">
                <a:ea typeface="宋体" panose="02010600030101010101" pitchFamily="2" charset="-122"/>
              </a:rPr>
              <a:t>项目实施核心总结</a:t>
            </a:r>
            <a:r>
              <a:rPr lang="en-US" altLang="zh-CN" sz="3600" b="1">
                <a:ea typeface="宋体" panose="02010600030101010101" pitchFamily="2" charset="-122"/>
              </a:rPr>
              <a:t>——</a:t>
            </a:r>
            <a:r>
              <a:rPr sz="3600" b="1"/>
              <a:t>索引+预判</a:t>
            </a:r>
            <a:endParaRPr sz="3600" b="1"/>
          </a:p>
        </p:txBody>
      </p:sp>
      <p:sp>
        <p:nvSpPr>
          <p:cNvPr id="14" name="Shape 14"/>
          <p:cNvSpPr/>
          <p:nvPr/>
        </p:nvSpPr>
        <p:spPr>
          <a:xfrm>
            <a:off x="1016000" y="3351083"/>
            <a:ext cx="8801100" cy="16637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索引：hash vs </a:t>
            </a:r>
            <a:r>
              <a:rPr sz="3600" b="1">
                <a:latin typeface="+mn-lt"/>
                <a:ea typeface="+mn-ea"/>
                <a:cs typeface="+mn-cs"/>
                <a:sym typeface="Helvetica"/>
              </a:rPr>
              <a:t>B+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预判：大部分查询并不需要返回那么多字段</a:t>
            </a:r>
            <a:endParaRPr sz="360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9F9"/>
            </a:gs>
            <a:gs pos="100000">
              <a:srgbClr val="3FA6F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1016000" y="1485900"/>
            <a:ext cx="2667298" cy="6477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 b="0"/>
            </a:pPr>
            <a:r>
              <a:rPr sz="3600" b="1"/>
              <a:t>B+ 优化思路</a:t>
            </a:r>
            <a:endParaRPr sz="3600" b="1"/>
          </a:p>
        </p:txBody>
      </p:sp>
      <p:sp>
        <p:nvSpPr>
          <p:cNvPr id="20" name="Shape 20"/>
          <p:cNvSpPr/>
          <p:nvPr/>
        </p:nvSpPr>
        <p:spPr>
          <a:xfrm>
            <a:off x="1016000" y="3684032"/>
            <a:ext cx="9168130" cy="147701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/>
          <a:p>
            <a:pPr marL="260985" lvl="0" indent="-260985" algn="l">
              <a:buSzPct val="100000"/>
              <a:buChar char="•"/>
              <a:defRPr sz="1800"/>
            </a:pPr>
            <a:r>
              <a:rPr sz="3200">
                <a:solidFill>
                  <a:schemeClr val="tx1"/>
                </a:solidFill>
              </a:rPr>
              <a:t>插入缓冲-&gt;缓冲一定数据，排序后再插入</a:t>
            </a:r>
            <a:endParaRPr sz="3200">
              <a:solidFill>
                <a:schemeClr val="tx1"/>
              </a:solidFill>
            </a:endParaRPr>
          </a:p>
          <a:p>
            <a:pPr lvl="0" algn="l">
              <a:defRPr sz="1800"/>
            </a:pPr>
            <a:endParaRPr sz="3200">
              <a:solidFill>
                <a:schemeClr val="tx1"/>
              </a:solidFill>
            </a:endParaRPr>
          </a:p>
          <a:p>
            <a:pPr marL="260985" lvl="0" indent="-260985" algn="l">
              <a:buSzPct val="100000"/>
              <a:buChar char="•"/>
              <a:defRPr sz="1800"/>
            </a:pPr>
            <a:r>
              <a:rPr sz="3200">
                <a:solidFill>
                  <a:schemeClr val="tx1"/>
                </a:solidFill>
              </a:rPr>
              <a:t>延迟排序-&gt;先按插入顺序写入，到了分裂时再重排</a:t>
            </a:r>
            <a:endParaRPr sz="3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9F9"/>
            </a:gs>
            <a:gs pos="100000">
              <a:srgbClr val="3FA6F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1016000" y="1016000"/>
            <a:ext cx="2464594" cy="6477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 b="0"/>
            </a:pPr>
            <a:r>
              <a:rPr sz="3600" b="1"/>
              <a:t>Simple B+ </a:t>
            </a:r>
            <a:endParaRPr sz="3600" b="1"/>
          </a:p>
        </p:txBody>
      </p:sp>
      <p:sp>
        <p:nvSpPr>
          <p:cNvPr id="23" name="Shape 23"/>
          <p:cNvSpPr/>
          <p:nvPr/>
        </p:nvSpPr>
        <p:spPr>
          <a:xfrm>
            <a:off x="1016000" y="5001368"/>
            <a:ext cx="9820356" cy="25161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2600" b="1">
                <a:latin typeface="+mn-lt"/>
                <a:ea typeface="+mn-ea"/>
                <a:cs typeface="+mn-cs"/>
                <a:sym typeface="Helvetica"/>
              </a:rPr>
              <a:t>构建过程:</a:t>
            </a:r>
            <a:endParaRPr sz="2600" b="1">
              <a:latin typeface="+mn-lt"/>
              <a:ea typeface="+mn-ea"/>
              <a:cs typeface="+mn-cs"/>
              <a:sym typeface="Helvetica"/>
            </a:endParaRPr>
          </a:p>
          <a:p>
            <a:pPr marL="260985" lvl="0" indent="-260985" algn="l">
              <a:buSzPct val="100000"/>
              <a:buChar char="•"/>
              <a:defRPr sz="1800"/>
            </a:pPr>
            <a:r>
              <a:rPr sz="2600"/>
              <a:t>解析订单记录，取关键字段构造索引key+data</a:t>
            </a:r>
            <a:endParaRPr sz="2600"/>
          </a:p>
          <a:p>
            <a:pPr marL="260985" lvl="0" indent="-260985" algn="l">
              <a:buSzPct val="100000"/>
              <a:buChar char="•"/>
              <a:defRPr sz="1800"/>
            </a:pPr>
            <a:r>
              <a:rPr sz="2600"/>
              <a:t>按相关字段进行hash sharding，顺序写入每个小文件</a:t>
            </a:r>
            <a:endParaRPr sz="2600"/>
          </a:p>
          <a:p>
            <a:pPr marL="260985" lvl="0" indent="-260985" algn="l">
              <a:buSzPct val="100000"/>
              <a:buChar char="•"/>
              <a:defRPr sz="1800"/>
            </a:pPr>
            <a:r>
              <a:rPr sz="2600"/>
              <a:t>依次读取各个小文件，载入内存进行排序</a:t>
            </a:r>
            <a:endParaRPr sz="2600"/>
          </a:p>
          <a:p>
            <a:pPr marL="260985" lvl="0" indent="-260985" algn="l">
              <a:buSzPct val="100000"/>
              <a:buChar char="•"/>
              <a:defRPr sz="1800"/>
            </a:pPr>
            <a:r>
              <a:rPr sz="2600"/>
              <a:t>依据排序结果构建B+内节点，存在内存中，叶子节点则刷回磁盘</a:t>
            </a:r>
            <a:endParaRPr sz="2600"/>
          </a:p>
        </p:txBody>
      </p:sp>
      <p:sp>
        <p:nvSpPr>
          <p:cNvPr id="24" name="Shape 24"/>
          <p:cNvSpPr/>
          <p:nvPr/>
        </p:nvSpPr>
        <p:spPr>
          <a:xfrm>
            <a:off x="1041400" y="2387414"/>
            <a:ext cx="9662341" cy="18148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000" b="1">
                <a:latin typeface="+mn-lt"/>
                <a:ea typeface="+mn-ea"/>
                <a:cs typeface="+mn-cs"/>
                <a:sym typeface="Helvetica"/>
              </a:rPr>
              <a:t>特点：</a:t>
            </a:r>
            <a:endParaRPr sz="3000" b="1">
              <a:latin typeface="+mn-lt"/>
              <a:ea typeface="+mn-ea"/>
              <a:cs typeface="+mn-cs"/>
              <a:sym typeface="Helvetica"/>
            </a:endParaRPr>
          </a:p>
          <a:p>
            <a:pPr marL="300990" lvl="0" indent="-300990" algn="l">
              <a:buSzPct val="100000"/>
              <a:buChar char="•"/>
              <a:defRPr sz="1800"/>
            </a:pPr>
            <a:r>
              <a:rPr sz="3000"/>
              <a:t>将延迟排序的思路运用到极限—-&gt;一次重排，集中分裂</a:t>
            </a:r>
            <a:endParaRPr sz="3000"/>
          </a:p>
          <a:p>
            <a:pPr marL="300990" lvl="0" indent="-300990" algn="l">
              <a:buSzPct val="100000"/>
              <a:buChar char="•"/>
              <a:defRPr sz="1800"/>
            </a:pPr>
            <a:r>
              <a:rPr sz="3000"/>
              <a:t>利用磁盘顺序写入速度较快的特性，实现快速构建</a:t>
            </a:r>
            <a:endParaRPr sz="3000"/>
          </a:p>
          <a:p>
            <a:pPr marL="300990" lvl="0" indent="-300990" algn="l">
              <a:buSzPct val="100000"/>
              <a:buChar char="•"/>
              <a:defRPr sz="1800"/>
            </a:pPr>
            <a:r>
              <a:rPr sz="3000"/>
              <a:t>简化实现，保证每棵SimpleB+可以完整载入内存中</a:t>
            </a:r>
            <a:endParaRPr sz="300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9F9"/>
            </a:gs>
            <a:gs pos="100000">
              <a:srgbClr val="3FA6F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1016000" y="1016000"/>
            <a:ext cx="2095352" cy="6477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 b="0"/>
            </a:pPr>
            <a:r>
              <a:rPr sz="3600" b="1"/>
              <a:t>字段预判:</a:t>
            </a:r>
            <a:endParaRPr sz="3600" b="1"/>
          </a:p>
        </p:txBody>
      </p:sp>
      <p:sp>
        <p:nvSpPr>
          <p:cNvPr id="36" name="Shape 36"/>
          <p:cNvSpPr/>
          <p:nvPr/>
        </p:nvSpPr>
        <p:spPr>
          <a:xfrm>
            <a:off x="1517650" y="2765905"/>
            <a:ext cx="9347200" cy="295465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3200"/>
              <a:t>如果索引中已经包含，直接返回</a:t>
            </a:r>
            <a:endParaRPr sz="3200"/>
          </a:p>
          <a:p>
            <a:pPr lvl="0" algn="l">
              <a:defRPr sz="1800"/>
            </a:pPr>
            <a:endParaRPr sz="3200"/>
          </a:p>
          <a:p>
            <a:pPr lvl="0" algn="l">
              <a:defRPr sz="1800"/>
            </a:pPr>
            <a:r>
              <a:rPr sz="3200"/>
              <a:t>如果能判断查询字段只存在于某个表或某两个表中，</a:t>
            </a:r>
            <a:endParaRPr sz="3200"/>
          </a:p>
          <a:p>
            <a:pPr lvl="0" algn="l">
              <a:defRPr sz="1800"/>
            </a:pPr>
            <a:r>
              <a:rPr sz="3200"/>
              <a:t>则取相关索引从原始文件中读取相关内容</a:t>
            </a:r>
            <a:endParaRPr sz="3200"/>
          </a:p>
          <a:p>
            <a:pPr lvl="0" algn="l">
              <a:defRPr sz="1800"/>
            </a:pPr>
            <a:endParaRPr sz="3200"/>
          </a:p>
          <a:p>
            <a:pPr lvl="0" algn="l">
              <a:defRPr sz="1800"/>
            </a:pPr>
            <a:r>
              <a:rPr sz="3200"/>
              <a:t>不能确定，则读取所有内容</a:t>
            </a:r>
            <a:endParaRPr sz="320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9F9"/>
            </a:gs>
            <a:gs pos="100000">
              <a:srgbClr val="3FA6F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442062" y="3474945"/>
            <a:ext cx="3905697" cy="66167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l">
              <a:defRPr sz="43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 b="0"/>
            </a:pPr>
            <a:r>
              <a:rPr lang="en-US" altLang="zh-CN" sz="4300" b="1">
                <a:ea typeface="宋体" panose="02010600030101010101" pitchFamily="2" charset="-122"/>
              </a:rPr>
              <a:t>		</a:t>
            </a:r>
            <a:r>
              <a:rPr lang="zh-CN" sz="4300" b="1">
                <a:ea typeface="宋体" panose="02010600030101010101" pitchFamily="2" charset="-122"/>
              </a:rPr>
              <a:t>谢谢</a:t>
            </a:r>
            <a:r>
              <a:rPr sz="4300" b="1"/>
              <a:t>!</a:t>
            </a:r>
            <a:endParaRPr sz="4300" b="1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9F9"/>
            </a:gs>
            <a:gs pos="100000">
              <a:srgbClr val="3FA6F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883434" y="733425"/>
            <a:ext cx="193802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 b="0"/>
            </a:pPr>
            <a:r>
              <a:rPr lang="zh-CN" sz="3600" b="1">
                <a:ea typeface="宋体" panose="02010600030101010101" pitchFamily="2" charset="-122"/>
              </a:rPr>
              <a:t>背景描述</a:t>
            </a:r>
            <a:endParaRPr lang="zh-CN" sz="3600" b="1">
              <a:ea typeface="宋体" panose="02010600030101010101" pitchFamily="2" charset="-122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1298575" y="2842578"/>
            <a:ext cx="10721975" cy="231711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将脱敏后的双11交易数据存储在RocketMQ中，实现者利用JStorm从RocketMQ拉取数据，按照要求实时计算出结果，并将结果写入Tair</a:t>
            </a:r>
            <a:endParaRPr sz="3600"/>
          </a:p>
          <a:p>
            <a:pPr lvl="0" algn="l">
              <a:defRPr sz="1800"/>
            </a:pPr>
            <a:endParaRPr sz="360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9F9"/>
            </a:gs>
            <a:gs pos="100000">
              <a:srgbClr val="3FA6F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883434" y="733425"/>
            <a:ext cx="193802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 b="0"/>
            </a:pPr>
            <a:r>
              <a:rPr lang="zh-CN" sz="3600" b="1">
                <a:ea typeface="宋体" panose="02010600030101010101" pitchFamily="2" charset="-122"/>
              </a:rPr>
              <a:t>规则描述</a:t>
            </a:r>
            <a:endParaRPr lang="zh-CN" sz="3600" b="1">
              <a:ea typeface="宋体" panose="02010600030101010101" pitchFamily="2" charset="-122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1298575" y="2288541"/>
            <a:ext cx="10721975" cy="34251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约定用整分时刻对应的时间戳来标识这一分钟</a:t>
            </a:r>
            <a:r>
              <a:rPr lang="zh-CN" sz="3600">
                <a:ea typeface="宋体" panose="02010600030101010101" pitchFamily="2" charset="-122"/>
              </a:rPr>
              <a:t>，比如：</a:t>
            </a:r>
            <a:endParaRPr lang="zh-CN" sz="3600">
              <a:ea typeface="宋体" panose="02010600030101010101" pitchFamily="2" charset="-122"/>
            </a:endParaRPr>
          </a:p>
          <a:p>
            <a:pPr lvl="0" algn="l">
              <a:defRPr sz="1800"/>
            </a:pPr>
            <a:r>
              <a:rPr sz="3600"/>
              <a:t>201</a:t>
            </a:r>
            <a:r>
              <a:rPr lang="en-US" sz="3600"/>
              <a:t>8</a:t>
            </a:r>
            <a:r>
              <a:rPr sz="3600"/>
              <a:t>/11/11 08:11:00分钟对应的整分时间戳为1447200660，那么我们就用这个时间戳来表示这一分钟，即201</a:t>
            </a:r>
            <a:r>
              <a:rPr lang="en-US" sz="3600"/>
              <a:t>8</a:t>
            </a:r>
            <a:r>
              <a:rPr sz="3600"/>
              <a:t>/11/11 08:11:00~201</a:t>
            </a:r>
            <a:r>
              <a:rPr lang="en-US" sz="3600"/>
              <a:t>8</a:t>
            </a:r>
            <a:r>
              <a:rPr sz="3600"/>
              <a:t>/11/11 08:12:00(不包含这一时刻)</a:t>
            </a:r>
            <a:endParaRPr sz="3600"/>
          </a:p>
          <a:p>
            <a:pPr lvl="0" algn="l">
              <a:defRPr sz="1800"/>
            </a:pPr>
            <a:endParaRPr sz="360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9F9"/>
            </a:gs>
            <a:gs pos="100000">
              <a:srgbClr val="3FA6F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883434" y="733425"/>
            <a:ext cx="193802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 b="0"/>
            </a:pPr>
            <a:r>
              <a:rPr lang="zh-CN" sz="3600" b="1">
                <a:ea typeface="宋体" panose="02010600030101010101" pitchFamily="2" charset="-122"/>
              </a:rPr>
              <a:t>问题描述</a:t>
            </a:r>
            <a:endParaRPr lang="zh-CN" sz="3600" b="1">
              <a:ea typeface="宋体" panose="02010600030101010101" pitchFamily="2" charset="-122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1336040" y="3065463"/>
            <a:ext cx="10721975" cy="231711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3600"/>
              <a:t>1.</a:t>
            </a:r>
            <a:r>
              <a:rPr sz="3600"/>
              <a:t>分平台（淘宝、天猫）</a:t>
            </a:r>
            <a:r>
              <a:rPr sz="3600">
                <a:sym typeface="+mn-ea"/>
              </a:rPr>
              <a:t>计算每一分钟</a:t>
            </a:r>
            <a:r>
              <a:rPr sz="3600"/>
              <a:t>的交易金额</a:t>
            </a:r>
            <a:endParaRPr lang="zh-CN" sz="3600">
              <a:ea typeface="宋体" panose="02010600030101010101" pitchFamily="2" charset="-122"/>
            </a:endParaRPr>
          </a:p>
          <a:p>
            <a:pPr lvl="0" algn="l">
              <a:defRPr sz="1800"/>
            </a:pPr>
            <a:endParaRPr lang="zh-CN" sz="3600">
              <a:ea typeface="宋体" panose="02010600030101010101" pitchFamily="2" charset="-122"/>
            </a:endParaRPr>
          </a:p>
          <a:p>
            <a:pPr lvl="0" algn="l">
              <a:defRPr sz="1800"/>
            </a:pPr>
            <a:r>
              <a:rPr lang="en-US" altLang="zh-CN" sz="3600">
                <a:ea typeface="宋体" panose="02010600030101010101" pitchFamily="2" charset="-122"/>
              </a:rPr>
              <a:t>2.</a:t>
            </a:r>
            <a:r>
              <a:rPr lang="zh-CN" sz="3600">
                <a:ea typeface="宋体" panose="02010600030101010101" pitchFamily="2" charset="-122"/>
              </a:rPr>
              <a:t>每整分时刻无线和PC端总交易金额比值（注意这里统计的是整分时刻对应的总交易比值）</a:t>
            </a:r>
            <a:endParaRPr lang="zh-CN" sz="36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9F9"/>
            </a:gs>
            <a:gs pos="100000">
              <a:srgbClr val="3FA6F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883434" y="733425"/>
            <a:ext cx="193802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 b="0"/>
            </a:pPr>
            <a:r>
              <a:rPr lang="zh-CN" sz="3600" b="1">
                <a:ea typeface="宋体" panose="02010600030101010101" pitchFamily="2" charset="-122"/>
              </a:rPr>
              <a:t>使用技术</a:t>
            </a:r>
            <a:endParaRPr lang="zh-CN" sz="3600" b="1">
              <a:ea typeface="宋体" panose="02010600030101010101" pitchFamily="2" charset="-122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1141095" y="1977390"/>
            <a:ext cx="10721975" cy="508762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marL="571500" lvl="0" indent="-571500" algn="l">
              <a:buFont typeface="Wingdings" panose="05000000000000000000" charset="0"/>
              <a:buChar char="l"/>
              <a:defRPr sz="1800"/>
            </a:pPr>
            <a:r>
              <a:rPr sz="3600"/>
              <a:t>RocketMQ-3.2.6</a:t>
            </a:r>
            <a:endParaRPr sz="3600"/>
          </a:p>
          <a:p>
            <a:pPr marL="571500" lvl="0" indent="-571500" algn="l">
              <a:buFont typeface="Wingdings" panose="05000000000000000000" charset="0"/>
              <a:buChar char="l"/>
              <a:defRPr sz="1800"/>
            </a:pPr>
            <a:endParaRPr sz="3600"/>
          </a:p>
          <a:p>
            <a:pPr marL="571500" lvl="0" indent="-571500" algn="l">
              <a:buFont typeface="Wingdings" panose="05000000000000000000" charset="0"/>
              <a:buChar char="l"/>
              <a:defRPr sz="1800"/>
            </a:pPr>
            <a:endParaRPr sz="3600"/>
          </a:p>
          <a:p>
            <a:pPr marL="571500" lvl="0" indent="-571500" algn="l">
              <a:buFont typeface="Wingdings" panose="05000000000000000000" charset="0"/>
              <a:buChar char="l"/>
              <a:defRPr sz="1800"/>
            </a:pPr>
            <a:r>
              <a:rPr sz="3600"/>
              <a:t>Tair-2.3.4</a:t>
            </a:r>
            <a:endParaRPr sz="3600"/>
          </a:p>
          <a:p>
            <a:pPr marL="571500" lvl="0" indent="-571500" algn="l">
              <a:buFont typeface="Wingdings" panose="05000000000000000000" charset="0"/>
              <a:buChar char="l"/>
              <a:defRPr sz="1800"/>
            </a:pPr>
            <a:endParaRPr sz="3600"/>
          </a:p>
          <a:p>
            <a:pPr marL="571500" lvl="0" indent="-571500" algn="l">
              <a:buFont typeface="Wingdings" panose="05000000000000000000" charset="0"/>
              <a:buChar char="l"/>
              <a:defRPr sz="1800"/>
            </a:pPr>
            <a:endParaRPr sz="3600"/>
          </a:p>
          <a:p>
            <a:pPr marL="571500" lvl="0" indent="-571500" algn="l">
              <a:buFont typeface="Wingdings" panose="05000000000000000000" charset="0"/>
              <a:buChar char="l"/>
              <a:defRPr sz="1800"/>
            </a:pPr>
            <a:r>
              <a:rPr sz="3600"/>
              <a:t>JStorm-2.1.1</a:t>
            </a:r>
            <a:endParaRPr sz="3600"/>
          </a:p>
          <a:p>
            <a:pPr lvl="0" algn="l">
              <a:defRPr sz="1800"/>
            </a:pPr>
            <a:endParaRPr lang="zh-CN" sz="3600">
              <a:ea typeface="宋体" panose="02010600030101010101" pitchFamily="2" charset="-122"/>
            </a:endParaRPr>
          </a:p>
          <a:p>
            <a:pPr lvl="0" algn="l">
              <a:defRPr sz="1800"/>
            </a:pPr>
            <a:r>
              <a:rPr lang="en-US" altLang="zh-CN" sz="3600">
                <a:ea typeface="宋体" panose="02010600030101010101" pitchFamily="2" charset="-122"/>
              </a:rPr>
              <a:t>	</a:t>
            </a:r>
            <a:endParaRPr lang="en-US" altLang="zh-CN" sz="36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9F9"/>
            </a:gs>
            <a:gs pos="100000">
              <a:srgbClr val="3FA6F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4915049" y="2492375"/>
            <a:ext cx="2346960" cy="77851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 b="0"/>
            </a:pPr>
            <a:r>
              <a:rPr lang="zh-CN" sz="4400" b="1">
                <a:ea typeface="宋体" panose="02010600030101010101" pitchFamily="2" charset="-122"/>
              </a:rPr>
              <a:t>过程分析</a:t>
            </a:r>
            <a:endParaRPr lang="zh-CN" sz="44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9F9"/>
            </a:gs>
            <a:gs pos="100000">
              <a:srgbClr val="3FA6F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424329" y="733425"/>
            <a:ext cx="285623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 b="0"/>
            </a:pPr>
            <a:r>
              <a:rPr lang="zh-CN" sz="3600" b="1">
                <a:ea typeface="宋体" panose="02010600030101010101" pitchFamily="2" charset="-122"/>
              </a:rPr>
              <a:t>订单过程分析</a:t>
            </a:r>
            <a:endParaRPr lang="zh-CN" sz="3600" b="1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3475" y="466090"/>
            <a:ext cx="5074920" cy="81159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65785" y="3637598"/>
            <a:ext cx="4064635" cy="655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订单结构定义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9F9"/>
            </a:gs>
            <a:gs pos="100000">
              <a:srgbClr val="3FA6F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653881" y="733425"/>
            <a:ext cx="2397125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 b="0"/>
            </a:pPr>
            <a:r>
              <a:rPr lang="zh-CN" sz="3600" b="1">
                <a:ea typeface="宋体" panose="02010600030101010101" pitchFamily="2" charset="-122"/>
              </a:rPr>
              <a:t>实现过程类</a:t>
            </a:r>
            <a:endParaRPr lang="zh-CN" sz="3600" b="1">
              <a:ea typeface="宋体" panose="02010600030101010101" pitchFamily="2" charset="-122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1141095" y="1423353"/>
            <a:ext cx="10721975" cy="619569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marL="0" lvl="0" indent="0" algn="l">
              <a:buFont typeface="Wingdings" panose="05000000000000000000" charset="0"/>
              <a:buNone/>
              <a:defRPr sz="1800"/>
            </a:pPr>
            <a:r>
              <a:rPr sz="3600"/>
              <a:t>A.OrderSystem 接口类</a:t>
            </a:r>
            <a:endParaRPr sz="3600"/>
          </a:p>
          <a:p>
            <a:pPr marL="0" lvl="0" indent="0" algn="l">
              <a:buFont typeface="Wingdings" panose="05000000000000000000" charset="0"/>
              <a:buNone/>
              <a:defRPr sz="1800"/>
            </a:pPr>
            <a:endParaRPr sz="3600"/>
          </a:p>
          <a:p>
            <a:pPr marL="0" lvl="0" indent="0" algn="l">
              <a:buFont typeface="Wingdings" panose="05000000000000000000" charset="0"/>
              <a:buNone/>
              <a:defRPr sz="1800"/>
            </a:pPr>
            <a:r>
              <a:rPr lang="en-US" sz="3600"/>
              <a:t>B.</a:t>
            </a:r>
            <a:r>
              <a:rPr sz="3600"/>
              <a:t>OrderSystemImpl OrderSystem的实现类，交易订单系统接口</a:t>
            </a:r>
            <a:endParaRPr sz="3600"/>
          </a:p>
          <a:p>
            <a:pPr marL="0" lvl="0" indent="0" algn="l">
              <a:buFont typeface="Wingdings" panose="05000000000000000000" charset="0"/>
              <a:buNone/>
              <a:defRPr sz="1800"/>
            </a:pPr>
            <a:endParaRPr sz="3600"/>
          </a:p>
          <a:p>
            <a:pPr marL="0" lvl="0" indent="0" algn="l">
              <a:buFont typeface="Wingdings" panose="05000000000000000000" charset="0"/>
              <a:buNone/>
              <a:defRPr sz="1800"/>
            </a:pPr>
            <a:r>
              <a:rPr sz="3600"/>
              <a:t>C.OrderSystemImpDemo 交易订单系统接口实现实例类。</a:t>
            </a:r>
            <a:endParaRPr sz="3600"/>
          </a:p>
          <a:p>
            <a:pPr marL="0" lvl="0" indent="0" algn="l">
              <a:buFont typeface="Wingdings" panose="05000000000000000000" charset="0"/>
              <a:buNone/>
              <a:defRPr sz="1800"/>
            </a:pPr>
            <a:endParaRPr sz="3600"/>
          </a:p>
          <a:p>
            <a:pPr marL="0" lvl="0" indent="0" algn="l">
              <a:buFont typeface="Wingdings" panose="05000000000000000000" charset="0"/>
              <a:buNone/>
              <a:defRPr sz="1800"/>
            </a:pPr>
            <a:r>
              <a:rPr sz="3600"/>
              <a:t>D.Tester 交易订单系统接口实现测试类。</a:t>
            </a:r>
            <a:endParaRPr sz="3600"/>
          </a:p>
          <a:p>
            <a:pPr lvl="0" algn="l">
              <a:defRPr sz="1800"/>
            </a:pPr>
            <a:endParaRPr lang="zh-CN" sz="3600">
              <a:ea typeface="宋体" panose="02010600030101010101" pitchFamily="2" charset="-122"/>
            </a:endParaRPr>
          </a:p>
          <a:p>
            <a:pPr lvl="0" algn="l">
              <a:defRPr sz="1800"/>
            </a:pPr>
            <a:r>
              <a:rPr lang="en-US" altLang="zh-CN" sz="3600">
                <a:ea typeface="宋体" panose="02010600030101010101" pitchFamily="2" charset="-122"/>
              </a:rPr>
              <a:t>	</a:t>
            </a:r>
            <a:endParaRPr lang="en-US" altLang="zh-CN" sz="36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9F9"/>
            </a:gs>
            <a:gs pos="100000">
              <a:srgbClr val="3FA6F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169819" y="751840"/>
            <a:ext cx="285623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 b="0"/>
            </a:pPr>
            <a:r>
              <a:rPr lang="zh-CN" sz="3600" b="1">
                <a:ea typeface="宋体" panose="02010600030101010101" pitchFamily="2" charset="-122"/>
              </a:rPr>
              <a:t>实时统计分析</a:t>
            </a:r>
            <a:endParaRPr lang="zh-CN" sz="3600" b="1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785" y="3360738"/>
            <a:ext cx="4064635" cy="1209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实时统计计算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——</a:t>
            </a: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代码结构定义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2750" y="597535"/>
            <a:ext cx="7035800" cy="80378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978</Words>
  <Application>WPS 演示</Application>
  <PresentationFormat/>
  <Paragraphs>102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Helvetica Light</vt:lpstr>
      <vt:lpstr>造字工房力黑（非商用）常规体</vt:lpstr>
      <vt:lpstr>Helvetica Neue</vt:lpstr>
      <vt:lpstr>微软雅黑</vt:lpstr>
      <vt:lpstr>Helvetica</vt:lpstr>
      <vt:lpstr>Wingdings</vt:lpstr>
      <vt:lpstr>Arial Unicode MS</vt:lpstr>
      <vt:lpstr>黑体</vt:lpstr>
      <vt:lpstr>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9</cp:revision>
  <dcterms:created xsi:type="dcterms:W3CDTF">2018-10-05T06:21:00Z</dcterms:created>
  <dcterms:modified xsi:type="dcterms:W3CDTF">2018-10-05T08:18:07Z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