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  <p:sldId id="326" r:id="rId3"/>
    <p:sldId id="257" r:id="rId4"/>
    <p:sldId id="333" r:id="rId5"/>
    <p:sldId id="334" r:id="rId6"/>
    <p:sldId id="318" r:id="rId7"/>
    <p:sldId id="335" r:id="rId8"/>
    <p:sldId id="336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259" r:id="rId17"/>
    <p:sldId id="262" r:id="rId18"/>
    <p:sldId id="261" r:id="rId19"/>
    <p:sldId id="260" r:id="rId20"/>
    <p:sldId id="263" r:id="rId21"/>
    <p:sldId id="266" r:id="rId22"/>
    <p:sldId id="264" r:id="rId23"/>
    <p:sldId id="267" r:id="rId24"/>
    <p:sldId id="268" r:id="rId25"/>
    <p:sldId id="269" r:id="rId26"/>
    <p:sldId id="270" r:id="rId27"/>
    <p:sldId id="271" r:id="rId28"/>
    <p:sldId id="328" r:id="rId29"/>
    <p:sldId id="329" r:id="rId30"/>
    <p:sldId id="272" r:id="rId31"/>
    <p:sldId id="273" r:id="rId32"/>
    <p:sldId id="330" r:id="rId33"/>
    <p:sldId id="275" r:id="rId34"/>
    <p:sldId id="276" r:id="rId35"/>
    <p:sldId id="331" r:id="rId36"/>
    <p:sldId id="277" r:id="rId37"/>
    <p:sldId id="278" r:id="rId38"/>
    <p:sldId id="279" r:id="rId39"/>
    <p:sldId id="332" r:id="rId40"/>
    <p:sldId id="300" r:id="rId41"/>
    <p:sldId id="280" r:id="rId42"/>
    <p:sldId id="282" r:id="rId43"/>
    <p:sldId id="283" r:id="rId44"/>
    <p:sldId id="285" r:id="rId45"/>
    <p:sldId id="284" r:id="rId46"/>
    <p:sldId id="289" r:id="rId47"/>
    <p:sldId id="290" r:id="rId48"/>
    <p:sldId id="288" r:id="rId49"/>
    <p:sldId id="302" r:id="rId50"/>
    <p:sldId id="296" r:id="rId51"/>
    <p:sldId id="294" r:id="rId52"/>
    <p:sldId id="303" r:id="rId53"/>
    <p:sldId id="306" r:id="rId54"/>
    <p:sldId id="308" r:id="rId55"/>
    <p:sldId id="307" r:id="rId56"/>
    <p:sldId id="309" r:id="rId57"/>
    <p:sldId id="310" r:id="rId58"/>
    <p:sldId id="311" r:id="rId59"/>
    <p:sldId id="313" r:id="rId60"/>
    <p:sldId id="312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6F1764-53DE-42A8-9F8F-D722E9E7FAAC}">
          <p14:sldIdLst>
            <p14:sldId id="256"/>
            <p14:sldId id="326"/>
            <p14:sldId id="257"/>
            <p14:sldId id="333"/>
            <p14:sldId id="334"/>
            <p14:sldId id="318"/>
            <p14:sldId id="335"/>
            <p14:sldId id="336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Untitled Section" id="{BF34CD88-2AD4-4A74-8D3C-426558D926E0}">
          <p14:sldIdLst>
            <p14:sldId id="259"/>
            <p14:sldId id="262"/>
            <p14:sldId id="261"/>
            <p14:sldId id="260"/>
            <p14:sldId id="263"/>
            <p14:sldId id="266"/>
            <p14:sldId id="264"/>
            <p14:sldId id="267"/>
            <p14:sldId id="268"/>
            <p14:sldId id="269"/>
            <p14:sldId id="270"/>
            <p14:sldId id="271"/>
            <p14:sldId id="328"/>
            <p14:sldId id="329"/>
            <p14:sldId id="272"/>
            <p14:sldId id="273"/>
            <p14:sldId id="330"/>
            <p14:sldId id="275"/>
            <p14:sldId id="276"/>
            <p14:sldId id="331"/>
            <p14:sldId id="277"/>
            <p14:sldId id="278"/>
            <p14:sldId id="279"/>
            <p14:sldId id="332"/>
            <p14:sldId id="300"/>
            <p14:sldId id="280"/>
            <p14:sldId id="282"/>
            <p14:sldId id="283"/>
            <p14:sldId id="285"/>
            <p14:sldId id="284"/>
            <p14:sldId id="289"/>
            <p14:sldId id="290"/>
            <p14:sldId id="288"/>
            <p14:sldId id="302"/>
            <p14:sldId id="296"/>
            <p14:sldId id="294"/>
            <p14:sldId id="303"/>
            <p14:sldId id="306"/>
            <p14:sldId id="308"/>
            <p14:sldId id="307"/>
            <p14:sldId id="309"/>
            <p14:sldId id="310"/>
            <p14:sldId id="311"/>
            <p14:sldId id="313"/>
            <p14:sldId id="312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>
      <p:cViewPr varScale="1">
        <p:scale>
          <a:sx n="83" d="100"/>
          <a:sy n="83" d="100"/>
        </p:scale>
        <p:origin x="-133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insert.asp" TargetMode="External"/><Relationship Id="rId3" Type="http://schemas.openxmlformats.org/officeDocument/2006/relationships/hyperlink" Target="https://www.w3schools.com/python/ref_list_clear.asp" TargetMode="External"/><Relationship Id="rId7" Type="http://schemas.openxmlformats.org/officeDocument/2006/relationships/hyperlink" Target="https://www.w3schools.com/python/ref_list_index.asp" TargetMode="External"/><Relationship Id="rId12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extend.asp" TargetMode="External"/><Relationship Id="rId11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count.asp" TargetMode="External"/><Relationship Id="rId10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copy.asp" TargetMode="External"/><Relationship Id="rId9" Type="http://schemas.openxmlformats.org/officeDocument/2006/relationships/hyperlink" Target="https://www.w3schools.com/python/ref_list_pop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tuple_index.asp" TargetMode="External"/><Relationship Id="rId2" Type="http://schemas.openxmlformats.org/officeDocument/2006/relationships/hyperlink" Target="https://www.w3schools.com/python/ref_tuple_count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isdisjoint.asp" TargetMode="External"/><Relationship Id="rId3" Type="http://schemas.openxmlformats.org/officeDocument/2006/relationships/hyperlink" Target="https://www.w3schools.com/python/ref_set_clear.asp" TargetMode="External"/><Relationship Id="rId7" Type="http://schemas.openxmlformats.org/officeDocument/2006/relationships/hyperlink" Target="https://www.w3schools.com/python/ref_set_intersection.asp" TargetMode="External"/><Relationship Id="rId2" Type="http://schemas.openxmlformats.org/officeDocument/2006/relationships/hyperlink" Target="https://www.w3schools.com/python/ref_set_ad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discard.asp" TargetMode="External"/><Relationship Id="rId5" Type="http://schemas.openxmlformats.org/officeDocument/2006/relationships/hyperlink" Target="https://www.w3schools.com/python/ref_set_difference.asp" TargetMode="External"/><Relationship Id="rId4" Type="http://schemas.openxmlformats.org/officeDocument/2006/relationships/hyperlink" Target="https://www.w3schools.com/python/ref_set_copy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et_remove.asp" TargetMode="External"/><Relationship Id="rId2" Type="http://schemas.openxmlformats.org/officeDocument/2006/relationships/hyperlink" Target="https://www.w3schools.com/python/ref_set_pop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ref_set_update.asp" TargetMode="External"/><Relationship Id="rId4" Type="http://schemas.openxmlformats.org/officeDocument/2006/relationships/hyperlink" Target="https://www.w3schools.com/python/ref_set_union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pop.asp" TargetMode="External"/><Relationship Id="rId3" Type="http://schemas.openxmlformats.org/officeDocument/2006/relationships/hyperlink" Target="https://www.w3schools.com/python/ref_dictionary_copy.asp" TargetMode="External"/><Relationship Id="rId7" Type="http://schemas.openxmlformats.org/officeDocument/2006/relationships/hyperlink" Target="https://www.w3schools.com/python/ref_dictionary_keys.asp" TargetMode="External"/><Relationship Id="rId12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clea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dictionary_items.asp" TargetMode="External"/><Relationship Id="rId11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get.asp" TargetMode="External"/><Relationship Id="rId10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fromkeys.asp" TargetMode="External"/><Relationship Id="rId9" Type="http://schemas.openxmlformats.org/officeDocument/2006/relationships/hyperlink" Target="https://www.w3schools.com/python/ref_dictionary_popitem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BY- ARIF KHAN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INORMATION TECHNOLOGY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1" b="9591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PYTHON TUTURIAL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Science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400" dirty="0" smtClean="0"/>
              <a:t>-Bioinformatics</a:t>
            </a:r>
          </a:p>
          <a:p>
            <a:r>
              <a:rPr lang="en-IN" dirty="0" smtClean="0"/>
              <a:t>System Administration</a:t>
            </a:r>
          </a:p>
          <a:p>
            <a:pPr marL="0" indent="0">
              <a:buNone/>
            </a:pPr>
            <a:r>
              <a:rPr lang="en-IN" sz="2400" dirty="0" smtClean="0"/>
              <a:t>      -</a:t>
            </a:r>
            <a:r>
              <a:rPr lang="en-IN" sz="2600" dirty="0" smtClean="0"/>
              <a:t>Unix</a:t>
            </a:r>
          </a:p>
          <a:p>
            <a:pPr marL="0" indent="0">
              <a:buNone/>
            </a:pPr>
            <a:r>
              <a:rPr lang="en-IN" sz="2600" dirty="0" smtClean="0"/>
              <a:t>     -Web logic</a:t>
            </a:r>
          </a:p>
          <a:p>
            <a:pPr marL="0" indent="0">
              <a:buNone/>
            </a:pPr>
            <a:r>
              <a:rPr lang="en-IN" sz="2600" dirty="0" smtClean="0"/>
              <a:t>     -web sphere</a:t>
            </a:r>
          </a:p>
          <a:p>
            <a:r>
              <a:rPr lang="en-IN" dirty="0" smtClean="0"/>
              <a:t>Web application Development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600" dirty="0" smtClean="0"/>
              <a:t>-CGI(common gateway interface)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600" dirty="0" smtClean="0"/>
              <a:t>-</a:t>
            </a:r>
            <a:r>
              <a:rPr lang="en-IN" sz="2600" dirty="0" err="1" smtClean="0"/>
              <a:t>jypthon</a:t>
            </a:r>
            <a:r>
              <a:rPr lang="en-IN" sz="2600" dirty="0" smtClean="0"/>
              <a:t>—Servlets</a:t>
            </a:r>
          </a:p>
          <a:p>
            <a:r>
              <a:rPr lang="en-IN" dirty="0" smtClean="0"/>
              <a:t>Testing </a:t>
            </a:r>
            <a:r>
              <a:rPr lang="en-IN" dirty="0" smtClean="0"/>
              <a:t>scripting</a:t>
            </a:r>
          </a:p>
          <a:p>
            <a:r>
              <a:rPr lang="en-IN" dirty="0" smtClean="0"/>
              <a:t>AI</a:t>
            </a:r>
          </a:p>
          <a:p>
            <a:r>
              <a:rPr lang="en-IN" dirty="0" smtClean="0"/>
              <a:t>ML</a:t>
            </a:r>
          </a:p>
          <a:p>
            <a:r>
              <a:rPr lang="en-IN" dirty="0" smtClean="0"/>
              <a:t>IOT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SCOPE OF PYTHON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780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System programming</a:t>
            </a:r>
          </a:p>
          <a:p>
            <a:r>
              <a:rPr lang="en-IN" dirty="0" smtClean="0"/>
              <a:t>Graphical User Interface Programming</a:t>
            </a:r>
          </a:p>
          <a:p>
            <a:r>
              <a:rPr lang="en-IN" dirty="0" smtClean="0"/>
              <a:t>Internet Scripting</a:t>
            </a:r>
          </a:p>
          <a:p>
            <a:r>
              <a:rPr lang="en-IN" dirty="0" smtClean="0"/>
              <a:t>Component Integration</a:t>
            </a:r>
          </a:p>
          <a:p>
            <a:r>
              <a:rPr lang="en-IN" dirty="0" smtClean="0"/>
              <a:t>Database Programming</a:t>
            </a:r>
          </a:p>
          <a:p>
            <a:r>
              <a:rPr lang="en-IN" dirty="0" smtClean="0"/>
              <a:t>Gaming ,Images, XML, ROBOT AND more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>
                <a:solidFill>
                  <a:schemeClr val="tx2"/>
                </a:solidFill>
              </a:rPr>
              <a:t>WHAT CAN I DO WITH PYTHON….?</a:t>
            </a:r>
            <a:endParaRPr lang="en-IN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Python is being applied in real revenue-generating products by real companies FOR instance.</a:t>
            </a:r>
          </a:p>
          <a:p>
            <a:r>
              <a:rPr lang="en-IN" sz="2400" dirty="0" smtClean="0"/>
              <a:t>Google makes extensive use of pythons  in its web search system , and employs Python’s creator.</a:t>
            </a:r>
          </a:p>
          <a:p>
            <a:r>
              <a:rPr lang="en-IN" sz="2400" dirty="0" smtClean="0"/>
              <a:t>Intel , cisco, Hewlett-Packard , </a:t>
            </a:r>
            <a:r>
              <a:rPr lang="en-IN" sz="2400" dirty="0" err="1"/>
              <a:t>S</a:t>
            </a:r>
            <a:r>
              <a:rPr lang="en-IN" sz="2400" dirty="0" err="1" smtClean="0"/>
              <a:t>egate</a:t>
            </a:r>
            <a:r>
              <a:rPr lang="en-IN" sz="2400" dirty="0" smtClean="0"/>
              <a:t> , Qualcomm, and IBM use python for hardware testing.</a:t>
            </a:r>
          </a:p>
          <a:p>
            <a:r>
              <a:rPr lang="en-IN" sz="2400" dirty="0" smtClean="0"/>
              <a:t>ESRI uses Python as an end-user customization tool for its popular GIS mapping products.</a:t>
            </a:r>
          </a:p>
          <a:p>
            <a:r>
              <a:rPr lang="en-IN" sz="2400" dirty="0" smtClean="0"/>
              <a:t>The you tube video sharing service is largely written in python.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tx2"/>
                </a:solidFill>
              </a:rPr>
              <a:t>WHO USES PYTHON TODAY</a:t>
            </a:r>
            <a:endParaRPr lang="en-IN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26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The following primary factors cited by python users seem to be these:</a:t>
            </a:r>
          </a:p>
          <a:p>
            <a:r>
              <a:rPr lang="en-IN" sz="4000" dirty="0" smtClean="0">
                <a:solidFill>
                  <a:schemeClr val="accent2"/>
                </a:solidFill>
              </a:rPr>
              <a:t>Python is object –oriented.</a:t>
            </a:r>
          </a:p>
          <a:p>
            <a:pPr marL="0" indent="0">
              <a:buNone/>
            </a:pPr>
            <a:r>
              <a:rPr lang="en-IN" sz="4000" dirty="0" smtClean="0"/>
              <a:t>    Structure supports such concepts as polymorphism,</a:t>
            </a:r>
          </a:p>
          <a:p>
            <a:pPr marL="0" indent="0">
              <a:buNone/>
            </a:pPr>
            <a:r>
              <a:rPr lang="en-IN" sz="4000" dirty="0" smtClean="0"/>
              <a:t>    Operation overloading , and multiple inheritance</a:t>
            </a:r>
          </a:p>
          <a:p>
            <a:endParaRPr lang="en-IN" sz="4000" dirty="0" smtClean="0">
              <a:solidFill>
                <a:schemeClr val="accent2"/>
              </a:solidFill>
            </a:endParaRPr>
          </a:p>
          <a:p>
            <a:r>
              <a:rPr lang="en-IN" sz="4000" dirty="0" smtClean="0">
                <a:solidFill>
                  <a:schemeClr val="accent2"/>
                </a:solidFill>
              </a:rPr>
              <a:t>It’s free(open source)</a:t>
            </a:r>
          </a:p>
          <a:p>
            <a:pPr marL="0" indent="0">
              <a:buNone/>
            </a:pPr>
            <a:r>
              <a:rPr lang="en-IN" sz="3400" dirty="0" smtClean="0"/>
              <a:t>     Downloading and installing Python is free and easy source code is easily accessible.</a:t>
            </a:r>
          </a:p>
          <a:p>
            <a:pPr marL="0" indent="0">
              <a:buNone/>
            </a:pPr>
            <a:r>
              <a:rPr lang="en-IN" sz="4000" dirty="0" smtClean="0">
                <a:solidFill>
                  <a:schemeClr val="bg1"/>
                </a:solidFill>
              </a:rPr>
              <a:t> </a:t>
            </a:r>
            <a:r>
              <a:rPr lang="en-IN" sz="4000" dirty="0" err="1" smtClean="0">
                <a:solidFill>
                  <a:schemeClr val="bg1"/>
                </a:solidFill>
              </a:rPr>
              <a:t>sdddddd</a:t>
            </a:r>
            <a:endParaRPr lang="en-IN" sz="40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WHY DO PEOPLE USE PYTHON…? 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83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609600"/>
            <a:ext cx="7620000" cy="55165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2"/>
                </a:solidFill>
              </a:rPr>
              <a:t>It’s powerful </a:t>
            </a:r>
          </a:p>
          <a:p>
            <a:pPr marL="0" indent="0">
              <a:buNone/>
            </a:pPr>
            <a:r>
              <a:rPr lang="en-IN" sz="2400" dirty="0" smtClean="0"/>
              <a:t>    -Dynamic typing</a:t>
            </a:r>
          </a:p>
          <a:p>
            <a:pPr marL="0" indent="0">
              <a:buNone/>
            </a:pPr>
            <a:r>
              <a:rPr lang="en-IN" sz="2400" dirty="0" smtClean="0"/>
              <a:t>    -Built-in types and tools</a:t>
            </a:r>
          </a:p>
          <a:p>
            <a:pPr marL="0" indent="0">
              <a:buNone/>
            </a:pPr>
            <a:r>
              <a:rPr lang="en-IN" sz="2400" dirty="0" smtClean="0"/>
              <a:t>    -Library utilities</a:t>
            </a:r>
          </a:p>
          <a:p>
            <a:pPr marL="0" indent="0">
              <a:buNone/>
            </a:pPr>
            <a:r>
              <a:rPr lang="en-IN" sz="2400" dirty="0" smtClean="0"/>
              <a:t>    -Third party utilities(</a:t>
            </a:r>
            <a:r>
              <a:rPr lang="en-IN" sz="2400" dirty="0" err="1" smtClean="0"/>
              <a:t>e.g.Numeric,Numpy,Scipy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    -Automation memory management.</a:t>
            </a:r>
          </a:p>
          <a:p>
            <a:r>
              <a:rPr lang="en-IN" sz="2400" dirty="0" smtClean="0">
                <a:solidFill>
                  <a:schemeClr val="accent2"/>
                </a:solidFill>
              </a:rPr>
              <a:t>It’s portable</a:t>
            </a:r>
          </a:p>
          <a:p>
            <a:pPr marL="0" indent="0">
              <a:buNone/>
            </a:pPr>
            <a:r>
              <a:rPr lang="en-IN" sz="2400" dirty="0" smtClean="0"/>
              <a:t>     -python runs virtually every major platform used today</a:t>
            </a:r>
          </a:p>
          <a:p>
            <a:pPr marL="0" indent="0">
              <a:buNone/>
            </a:pPr>
            <a:r>
              <a:rPr lang="en-IN" sz="2400" dirty="0" smtClean="0"/>
              <a:t>     -As long as you have a compatible Python interpreter installed, python  </a:t>
            </a:r>
            <a:r>
              <a:rPr lang="en-IN" sz="2400" dirty="0" err="1"/>
              <a:t>P</a:t>
            </a:r>
            <a:r>
              <a:rPr lang="en-IN" sz="2400" dirty="0" err="1" smtClean="0"/>
              <a:t>rogrms</a:t>
            </a:r>
            <a:r>
              <a:rPr lang="en-IN" sz="2400" dirty="0" smtClean="0"/>
              <a:t> will run in exactly the same manner,  </a:t>
            </a:r>
            <a:r>
              <a:rPr lang="en-IN" sz="2400" dirty="0" err="1" smtClean="0"/>
              <a:t>irrespictive</a:t>
            </a:r>
            <a:r>
              <a:rPr lang="en-IN" sz="2400" dirty="0" smtClean="0"/>
              <a:t> of platform.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0394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is pre-installed on most Unix system ,including Linux and MACS X</a:t>
            </a:r>
          </a:p>
          <a:p>
            <a:endParaRPr lang="en-IN" dirty="0"/>
          </a:p>
          <a:p>
            <a:r>
              <a:rPr lang="en-IN" dirty="0" smtClean="0"/>
              <a:t>But for in windows Operating system ,user can download from the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b="1" i="1" dirty="0" smtClean="0">
                <a:solidFill>
                  <a:srgbClr val="FF0000"/>
                </a:solidFill>
                <a:hlinkClick r:id="rId2"/>
              </a:rPr>
              <a:t>https://www.python.org/downloads/</a:t>
            </a:r>
            <a:endParaRPr lang="en-IN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b="1" i="1" dirty="0" smtClean="0">
                <a:solidFill>
                  <a:srgbClr val="FF0000"/>
                </a:solidFill>
              </a:rPr>
              <a:t>     -from the above link download latest version of  python IDE and install , recent version is 3.7.1 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accent2">
                    <a:lumMod val="75000"/>
                  </a:schemeClr>
                </a:solidFill>
              </a:rPr>
              <a:t>Installing Python</a:t>
            </a:r>
            <a:endParaRPr lang="en-IN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4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 1</a:t>
            </a:r>
            <a:br>
              <a:rPr lang="fr-FR" dirty="0"/>
            </a:br>
            <a:r>
              <a:rPr lang="fr-FR" dirty="0"/>
              <a:t>y = 35656222554887711</a:t>
            </a:r>
            <a:br>
              <a:rPr lang="fr-FR" dirty="0"/>
            </a:br>
            <a:r>
              <a:rPr lang="fr-FR" dirty="0"/>
              <a:t>z = -3255522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(type(x))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(type(y))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(type(z))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NUMBERS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6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 </a:t>
            </a:r>
            <a:r>
              <a:rPr lang="en-US" dirty="0" err="1"/>
              <a:t>int</a:t>
            </a:r>
            <a:r>
              <a:rPr lang="en-US" dirty="0"/>
              <a:t>(1)   # x will be 1</a:t>
            </a:r>
            <a:br>
              <a:rPr lang="en-US" dirty="0"/>
            </a:br>
            <a:r>
              <a:rPr lang="en-US" dirty="0"/>
              <a:t>y = </a:t>
            </a:r>
            <a:r>
              <a:rPr lang="en-US" dirty="0" err="1"/>
              <a:t>int</a:t>
            </a:r>
            <a:r>
              <a:rPr lang="en-US" dirty="0"/>
              <a:t>(2.8) # y will be 2</a:t>
            </a:r>
            <a:br>
              <a:rPr lang="en-US" dirty="0"/>
            </a:br>
            <a:r>
              <a:rPr lang="en-US" dirty="0"/>
              <a:t>z = </a:t>
            </a:r>
            <a:r>
              <a:rPr lang="en-US" dirty="0" err="1"/>
              <a:t>int</a:t>
            </a:r>
            <a:r>
              <a:rPr lang="en-US" dirty="0"/>
              <a:t>("3") # z will be </a:t>
            </a:r>
            <a:r>
              <a:rPr lang="en-US" dirty="0" smtClean="0"/>
              <a:t>3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/>
              <a:t>CASTING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1106920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= "Hello, World!"</a:t>
            </a:r>
            <a:br>
              <a:rPr lang="en-IN" dirty="0"/>
            </a:br>
            <a:r>
              <a:rPr lang="en-IN" dirty="0"/>
              <a:t>print(a[1</a:t>
            </a:r>
            <a:r>
              <a:rPr lang="en-IN" dirty="0" smtClean="0"/>
              <a:t>])</a:t>
            </a:r>
          </a:p>
          <a:p>
            <a:endParaRPr lang="en-IN" dirty="0"/>
          </a:p>
          <a:p>
            <a:r>
              <a:rPr lang="en-IN" dirty="0" smtClean="0"/>
              <a:t>-</a:t>
            </a:r>
            <a:r>
              <a:rPr lang="en-IN" dirty="0" smtClean="0">
                <a:sym typeface="Wingdings" panose="05000000000000000000" pitchFamily="2" charset="2"/>
              </a:rPr>
              <a:t>E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1)</a:t>
            </a:r>
            <a:r>
              <a:rPr lang="en-IN" dirty="0"/>
              <a:t> a = "Hello, World!"</a:t>
            </a:r>
            <a:br>
              <a:rPr lang="en-IN" dirty="0"/>
            </a:br>
            <a:r>
              <a:rPr lang="en-IN" dirty="0" smtClean="0"/>
              <a:t>print(</a:t>
            </a:r>
            <a:r>
              <a:rPr lang="en-IN" dirty="0" err="1" smtClean="0"/>
              <a:t>a.upper</a:t>
            </a:r>
            <a:r>
              <a:rPr lang="en-IN" dirty="0" smtClean="0"/>
              <a:t>())</a:t>
            </a:r>
          </a:p>
          <a:p>
            <a:endParaRPr lang="en-IN" dirty="0"/>
          </a:p>
          <a:p>
            <a:r>
              <a:rPr lang="en-IN" dirty="0" smtClean="0"/>
              <a:t>2)</a:t>
            </a:r>
            <a:r>
              <a:rPr lang="en-US" dirty="0"/>
              <a:t> a = "Hello, World!"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a.replace</a:t>
            </a:r>
            <a:r>
              <a:rPr lang="en-US" dirty="0"/>
              <a:t>("H", "J</a:t>
            </a:r>
            <a:r>
              <a:rPr lang="en-US" dirty="0" smtClean="0"/>
              <a:t>"))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1"/>
                </a:solidFill>
              </a:rPr>
              <a:t>STRING</a:t>
            </a:r>
            <a:endParaRPr lang="en-IN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IN" dirty="0" smtClean="0"/>
              <a:t>3)</a:t>
            </a:r>
            <a:r>
              <a:rPr lang="en-US" dirty="0"/>
              <a:t> age = 36</a:t>
            </a:r>
            <a:br>
              <a:rPr lang="en-US" dirty="0"/>
            </a:br>
            <a:r>
              <a:rPr lang="en-US" dirty="0"/>
              <a:t>txt = "My name is John, and I am {}"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(age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4)CASEFOLD       7)ISALPHA</a:t>
            </a:r>
          </a:p>
          <a:p>
            <a:r>
              <a:rPr lang="en-US" dirty="0" smtClean="0"/>
              <a:t>5)FIND                  8)ISALNUM</a:t>
            </a:r>
          </a:p>
          <a:p>
            <a:r>
              <a:rPr lang="en-US" dirty="0" smtClean="0"/>
              <a:t>6)INDEX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27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Introduction                                                   </a:t>
            </a:r>
            <a:endParaRPr lang="en-IN" dirty="0"/>
          </a:p>
          <a:p>
            <a:r>
              <a:rPr lang="en-IN" dirty="0"/>
              <a:t>History</a:t>
            </a:r>
          </a:p>
          <a:p>
            <a:r>
              <a:rPr lang="en-IN" dirty="0"/>
              <a:t>Installation</a:t>
            </a:r>
          </a:p>
          <a:p>
            <a:r>
              <a:rPr lang="en-IN" dirty="0"/>
              <a:t>Numbers </a:t>
            </a:r>
          </a:p>
          <a:p>
            <a:r>
              <a:rPr lang="en-IN" dirty="0" smtClean="0"/>
              <a:t>Casting</a:t>
            </a:r>
          </a:p>
          <a:p>
            <a:r>
              <a:rPr lang="en-IN" dirty="0" smtClean="0"/>
              <a:t>String</a:t>
            </a:r>
          </a:p>
          <a:p>
            <a:r>
              <a:rPr lang="en-IN" dirty="0" smtClean="0"/>
              <a:t>Operators</a:t>
            </a:r>
          </a:p>
          <a:p>
            <a:r>
              <a:rPr lang="en-IN" dirty="0" smtClean="0"/>
              <a:t>List</a:t>
            </a:r>
          </a:p>
          <a:p>
            <a:r>
              <a:rPr lang="en-IN" dirty="0" smtClean="0"/>
              <a:t>Tuple</a:t>
            </a:r>
          </a:p>
          <a:p>
            <a:r>
              <a:rPr lang="en-IN" dirty="0" smtClean="0"/>
              <a:t>Sets</a:t>
            </a:r>
          </a:p>
          <a:p>
            <a:r>
              <a:rPr lang="en-IN" dirty="0" smtClean="0"/>
              <a:t>Dictionary</a:t>
            </a:r>
          </a:p>
          <a:p>
            <a:r>
              <a:rPr lang="en-IN" dirty="0" smtClean="0"/>
              <a:t>Control</a:t>
            </a:r>
          </a:p>
          <a:p>
            <a:r>
              <a:rPr lang="en-IN" dirty="0" smtClean="0"/>
              <a:t>Loop</a:t>
            </a:r>
          </a:p>
          <a:p>
            <a:r>
              <a:rPr lang="en-IN" dirty="0" smtClean="0"/>
              <a:t>Functions</a:t>
            </a:r>
          </a:p>
          <a:p>
            <a:r>
              <a:rPr lang="en-IN" dirty="0" err="1" smtClean="0"/>
              <a:t>Oop’s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CONTENT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200" dirty="0"/>
              <a:t>Python divides the operators in the following groups:</a:t>
            </a:r>
          </a:p>
          <a:p>
            <a:r>
              <a:rPr lang="en-US" dirty="0"/>
              <a:t>Arithmetic </a:t>
            </a:r>
            <a:r>
              <a:rPr lang="en-US" dirty="0" smtClean="0"/>
              <a:t>operators (+,-,*,/,%,  //,  **)</a:t>
            </a:r>
            <a:endParaRPr lang="en-US" dirty="0"/>
          </a:p>
          <a:p>
            <a:r>
              <a:rPr lang="en-US" dirty="0"/>
              <a:t>Assignment </a:t>
            </a:r>
            <a:r>
              <a:rPr lang="en-US" dirty="0" smtClean="0"/>
              <a:t>operators(=, +=, -=, *=……)</a:t>
            </a:r>
            <a:endParaRPr lang="en-US" dirty="0"/>
          </a:p>
          <a:p>
            <a:r>
              <a:rPr lang="en-US" dirty="0"/>
              <a:t>Comparison </a:t>
            </a:r>
            <a:r>
              <a:rPr lang="en-US" dirty="0" smtClean="0"/>
              <a:t>operators(==,!=,  &lt;=, &gt;=, &lt; , &gt;)</a:t>
            </a:r>
            <a:endParaRPr lang="en-US" dirty="0"/>
          </a:p>
          <a:p>
            <a:r>
              <a:rPr lang="en-US" dirty="0"/>
              <a:t>Logical </a:t>
            </a:r>
            <a:r>
              <a:rPr lang="en-US" dirty="0" smtClean="0"/>
              <a:t>operators( and , or ,not)</a:t>
            </a:r>
            <a:endParaRPr lang="en-US" dirty="0"/>
          </a:p>
          <a:p>
            <a:r>
              <a:rPr lang="en-US" dirty="0"/>
              <a:t>Identity </a:t>
            </a:r>
            <a:r>
              <a:rPr lang="en-US" dirty="0" smtClean="0"/>
              <a:t>operators(is, is not)[</a:t>
            </a:r>
            <a:r>
              <a:rPr lang="en-US" dirty="0"/>
              <a:t>x = ["apple", "banana"]</a:t>
            </a:r>
          </a:p>
          <a:p>
            <a:pPr marL="0" indent="0">
              <a:buNone/>
            </a:pPr>
            <a:r>
              <a:rPr lang="en-US" dirty="0" smtClean="0"/>
              <a:t>       y </a:t>
            </a:r>
            <a:r>
              <a:rPr lang="en-US" dirty="0"/>
              <a:t>= ["apple", "banana"]</a:t>
            </a:r>
          </a:p>
          <a:p>
            <a:pPr marL="0" indent="0">
              <a:buNone/>
            </a:pPr>
            <a:r>
              <a:rPr lang="en-US" dirty="0" smtClean="0"/>
              <a:t>       z </a:t>
            </a:r>
            <a:r>
              <a:rPr lang="en-US" dirty="0"/>
              <a:t>= </a:t>
            </a:r>
            <a:r>
              <a:rPr lang="en-US" dirty="0" smtClean="0"/>
              <a:t>x]</a:t>
            </a:r>
            <a:endParaRPr lang="en-US" dirty="0"/>
          </a:p>
          <a:p>
            <a:r>
              <a:rPr lang="en-US" dirty="0"/>
              <a:t>Membership </a:t>
            </a:r>
            <a:r>
              <a:rPr lang="en-US" dirty="0" smtClean="0"/>
              <a:t>operators(in ,not in)</a:t>
            </a:r>
            <a:endParaRPr lang="en-US" dirty="0"/>
          </a:p>
          <a:p>
            <a:r>
              <a:rPr lang="en-US" dirty="0"/>
              <a:t>Bitwise </a:t>
            </a:r>
            <a:r>
              <a:rPr lang="en-US" dirty="0" smtClean="0"/>
              <a:t>operators(&amp; , OR,  ~,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>
                <a:solidFill>
                  <a:schemeClr val="bg2">
                    <a:lumMod val="50000"/>
                  </a:schemeClr>
                </a:solidFill>
              </a:rPr>
              <a:t>Python Operators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List</a:t>
            </a:r>
            <a:r>
              <a:rPr lang="en-US" dirty="0"/>
              <a:t> is a collection which is ordered and </a:t>
            </a:r>
            <a:r>
              <a:rPr lang="en-US" dirty="0" smtClean="0"/>
              <a:t>changeable.[]</a:t>
            </a:r>
          </a:p>
          <a:p>
            <a:pPr marL="0" indent="0">
              <a:buNone/>
            </a:pPr>
            <a:r>
              <a:rPr lang="en-US" dirty="0" smtClean="0"/>
              <a:t>1)Mutable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2)Changeable</a:t>
            </a:r>
          </a:p>
          <a:p>
            <a:pPr marL="0" indent="0">
              <a:buNone/>
            </a:pPr>
            <a:r>
              <a:rPr lang="en-US" dirty="0" smtClean="0"/>
              <a:t>3)Duplicate members</a:t>
            </a:r>
          </a:p>
          <a:p>
            <a:pPr marL="0" indent="0">
              <a:buNone/>
            </a:pPr>
            <a:r>
              <a:rPr lang="en-US" dirty="0" smtClean="0"/>
              <a:t>4)Store anything</a:t>
            </a:r>
          </a:p>
          <a:p>
            <a:pPr marL="0" indent="0">
              <a:buNone/>
            </a:pPr>
            <a:r>
              <a:rPr lang="en-IN" dirty="0" smtClean="0"/>
              <a:t>5)Works </a:t>
            </a:r>
            <a:r>
              <a:rPr lang="en-IN" smtClean="0"/>
              <a:t>as constructor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 smtClean="0">
                <a:solidFill>
                  <a:srgbClr val="FFC000"/>
                </a:solidFill>
              </a:rPr>
              <a:t>LIST</a:t>
            </a:r>
            <a:endParaRPr lang="en-IN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 err="1"/>
              <a:t>thislist</a:t>
            </a:r>
            <a:r>
              <a:rPr lang="en-US" dirty="0"/>
              <a:t>[1] = "blackcurrant"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 err="1"/>
              <a:t>thislist.append</a:t>
            </a:r>
            <a:r>
              <a:rPr lang="en-US" dirty="0"/>
              <a:t>("orange")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607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411048" y="1600199"/>
          <a:ext cx="6321904" cy="5362866"/>
        </p:xfrm>
        <a:graphic>
          <a:graphicData uri="http://schemas.openxmlformats.org/drawingml/2006/table">
            <a:tbl>
              <a:tblPr/>
              <a:tblGrid>
                <a:gridCol w="3160952"/>
                <a:gridCol w="3160952"/>
              </a:tblGrid>
              <a:tr h="31296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2"/>
                        </a:rPr>
                        <a:t>append()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an element at the end of the list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296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3"/>
                        </a:rPr>
                        <a:t>clear()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all the elements from the list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6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4"/>
                        </a:rPr>
                        <a:t>copy()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a copy of the list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96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5"/>
                        </a:rPr>
                        <a:t>count()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6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6"/>
                        </a:rPr>
                        <a:t>extend()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96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7"/>
                        </a:rPr>
                        <a:t>index()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6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8"/>
                        </a:rPr>
                        <a:t>insert()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Adds an element at the specified position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96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9"/>
                        </a:rPr>
                        <a:t>pop()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the element at the specified position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63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10"/>
                        </a:rPr>
                        <a:t>remove()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Removes the item with the specified value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296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11"/>
                        </a:rPr>
                        <a:t>reverse()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Reverses the order of the list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96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hlinkClick r:id="rId12"/>
                        </a:rPr>
                        <a:t>sort()</a:t>
                      </a:r>
                      <a:endParaRPr lang="en-IN" sz="1400">
                        <a:effectLst/>
                      </a:endParaRPr>
                    </a:p>
                  </a:txBody>
                  <a:tcPr marL="96297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Sorts the list</a:t>
                      </a:r>
                    </a:p>
                  </a:txBody>
                  <a:tcPr marL="48149" marR="48149" marT="48149" marB="4814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accent3"/>
                </a:solidFill>
              </a:rPr>
              <a:t>List methods</a:t>
            </a:r>
            <a:endParaRPr lang="en-IN" sz="4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Tuple()</a:t>
            </a:r>
            <a:r>
              <a:rPr lang="en-US" dirty="0"/>
              <a:t> is a collection which is ordered and unchangeable. </a:t>
            </a:r>
            <a:r>
              <a:rPr lang="en-US" dirty="0" smtClean="0"/>
              <a:t>Allows </a:t>
            </a:r>
            <a:r>
              <a:rPr lang="en-US" dirty="0" err="1" smtClean="0"/>
              <a:t>duplicatemembers</a:t>
            </a:r>
            <a:r>
              <a:rPr lang="en-US" dirty="0" smtClean="0"/>
              <a:t>.</a:t>
            </a:r>
          </a:p>
          <a:p>
            <a:r>
              <a:rPr lang="en-IN" dirty="0" smtClean="0"/>
              <a:t>Contain heterogeneous data</a:t>
            </a:r>
          </a:p>
          <a:p>
            <a:r>
              <a:rPr lang="en-IN" dirty="0" smtClean="0"/>
              <a:t>Faster than list</a:t>
            </a:r>
          </a:p>
          <a:p>
            <a:r>
              <a:rPr lang="en-IN" dirty="0" smtClean="0"/>
              <a:t>Store anything</a:t>
            </a:r>
          </a:p>
          <a:p>
            <a:r>
              <a:rPr lang="en-IN" dirty="0" smtClean="0"/>
              <a:t>Not change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accent4"/>
                </a:solidFill>
              </a:rPr>
              <a:t>TUPLE</a:t>
            </a:r>
            <a:endParaRPr lang="en-IN" sz="6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  <a:endParaRPr lang="en-IN" sz="5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865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9976" y="3055461"/>
          <a:ext cx="8004048" cy="1615440"/>
        </p:xfrm>
        <a:graphic>
          <a:graphicData uri="http://schemas.openxmlformats.org/drawingml/2006/table">
            <a:tbl>
              <a:tblPr/>
              <a:tblGrid>
                <a:gridCol w="4002024"/>
                <a:gridCol w="400202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2"/>
                        </a:rPr>
                        <a:t>count()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number of times a specified value occurs in a tuple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3"/>
                        </a:rPr>
                        <a:t>index()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Searches the tuple for a specified value and returns the position of where it was found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tx2"/>
                </a:solidFill>
              </a:rPr>
              <a:t>TUPLE METHODS</a:t>
            </a:r>
            <a:endParaRPr lang="en-IN" sz="5400" dirty="0">
              <a:solidFill>
                <a:schemeClr val="tx2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9913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0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</a:t>
            </a:r>
            <a:r>
              <a:rPr lang="en-US" dirty="0"/>
              <a:t> is a collection which is unordered and unindexed. No duplicate members.</a:t>
            </a:r>
          </a:p>
          <a:p>
            <a:r>
              <a:rPr lang="en-IN" dirty="0" smtClean="0"/>
              <a:t>EXAMPLE—</a:t>
            </a:r>
          </a:p>
          <a:p>
            <a:r>
              <a:rPr lang="en-IN" dirty="0" err="1" smtClean="0"/>
              <a:t>thisset</a:t>
            </a:r>
            <a:r>
              <a:rPr lang="en-IN" dirty="0" smtClean="0"/>
              <a:t> </a:t>
            </a:r>
            <a:r>
              <a:rPr lang="en-IN" dirty="0"/>
              <a:t>= {"apple", "banana", "cherry"}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thisset.add</a:t>
            </a:r>
            <a:r>
              <a:rPr lang="en-IN" dirty="0"/>
              <a:t>("orange")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SETS</a:t>
            </a:r>
            <a:endParaRPr lang="en-IN" sz="6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36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379400"/>
              </p:ext>
            </p:extLst>
          </p:nvPr>
        </p:nvGraphicFramePr>
        <p:xfrm>
          <a:off x="1785638" y="1432979"/>
          <a:ext cx="5572724" cy="3316261"/>
        </p:xfrm>
        <a:graphic>
          <a:graphicData uri="http://schemas.openxmlformats.org/drawingml/2006/table">
            <a:tbl>
              <a:tblPr/>
              <a:tblGrid>
                <a:gridCol w="2786362"/>
                <a:gridCol w="2786362"/>
              </a:tblGrid>
              <a:tr h="278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Method</a:t>
                      </a:r>
                    </a:p>
                  </a:txBody>
                  <a:tcPr marL="858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429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2"/>
                        </a:rPr>
                        <a:t>add()</a:t>
                      </a:r>
                      <a:endParaRPr lang="en-US" sz="1300">
                        <a:effectLst/>
                      </a:endParaRPr>
                    </a:p>
                  </a:txBody>
                  <a:tcPr marL="858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Adds an element to the set</a:t>
                      </a:r>
                    </a:p>
                  </a:txBody>
                  <a:tcPr marL="429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1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clear()</a:t>
                      </a:r>
                      <a:endParaRPr lang="en-US" sz="1300">
                        <a:effectLst/>
                      </a:endParaRPr>
                    </a:p>
                  </a:txBody>
                  <a:tcPr marL="858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Removes all the elements from the set</a:t>
                      </a:r>
                    </a:p>
                  </a:txBody>
                  <a:tcPr marL="429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4"/>
                        </a:rPr>
                        <a:t>copy()</a:t>
                      </a:r>
                      <a:endParaRPr lang="en-US" sz="1300">
                        <a:effectLst/>
                      </a:endParaRPr>
                    </a:p>
                  </a:txBody>
                  <a:tcPr marL="858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copy of the set</a:t>
                      </a:r>
                    </a:p>
                  </a:txBody>
                  <a:tcPr marL="429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64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linkClick r:id="rId5"/>
                        </a:rPr>
                        <a:t>difference()</a:t>
                      </a:r>
                      <a:endParaRPr lang="en-US" sz="1300" dirty="0">
                        <a:effectLst/>
                      </a:endParaRPr>
                    </a:p>
                  </a:txBody>
                  <a:tcPr marL="858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429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85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linkClick r:id="rId6"/>
                        </a:rPr>
                        <a:t>discard()</a:t>
                      </a:r>
                      <a:endParaRPr lang="en-US" sz="1300" dirty="0">
                        <a:effectLst/>
                      </a:endParaRPr>
                    </a:p>
                  </a:txBody>
                  <a:tcPr marL="858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Remove the specified item</a:t>
                      </a:r>
                    </a:p>
                  </a:txBody>
                  <a:tcPr marL="429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6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linkClick r:id="rId7"/>
                        </a:rPr>
                        <a:t>intersection()</a:t>
                      </a:r>
                      <a:endParaRPr lang="en-US" sz="1300" dirty="0">
                        <a:effectLst/>
                      </a:endParaRPr>
                    </a:p>
                  </a:txBody>
                  <a:tcPr marL="858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429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71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hlinkClick r:id="rId8"/>
                        </a:rPr>
                        <a:t>isdisjoint</a:t>
                      </a:r>
                      <a:r>
                        <a:rPr lang="en-US" sz="1300" dirty="0">
                          <a:effectLst/>
                          <a:hlinkClick r:id="rId8"/>
                        </a:rPr>
                        <a:t>()</a:t>
                      </a:r>
                      <a:endParaRPr lang="en-US" sz="1300" dirty="0">
                        <a:effectLst/>
                      </a:endParaRPr>
                    </a:p>
                  </a:txBody>
                  <a:tcPr marL="858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42900" marR="42900" marT="42900" marB="429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4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699238"/>
              </p:ext>
            </p:extLst>
          </p:nvPr>
        </p:nvGraphicFramePr>
        <p:xfrm>
          <a:off x="381000" y="1295400"/>
          <a:ext cx="8229440" cy="2012808"/>
        </p:xfrm>
        <a:graphic>
          <a:graphicData uri="http://schemas.openxmlformats.org/drawingml/2006/table">
            <a:tbl>
              <a:tblPr/>
              <a:tblGrid>
                <a:gridCol w="4114720"/>
                <a:gridCol w="4114720"/>
              </a:tblGrid>
              <a:tr h="37238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2"/>
                        </a:rPr>
                        <a:t>pop()</a:t>
                      </a:r>
                      <a:endParaRPr lang="en-US" sz="1700" dirty="0">
                        <a:effectLst/>
                      </a:endParaRPr>
                    </a:p>
                  </a:txBody>
                  <a:tcPr marL="126704" marR="63353" marT="57291" marB="572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Removes an element from the set</a:t>
                      </a:r>
                    </a:p>
                  </a:txBody>
                  <a:tcPr marL="63353" marR="63353" marT="57291" marB="572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38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3"/>
                        </a:rPr>
                        <a:t>remove()</a:t>
                      </a:r>
                      <a:endParaRPr lang="en-US" sz="1700" dirty="0">
                        <a:effectLst/>
                      </a:endParaRPr>
                    </a:p>
                  </a:txBody>
                  <a:tcPr marL="126704" marR="63353" marT="57291" marB="572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Removes the specified element</a:t>
                      </a:r>
                    </a:p>
                  </a:txBody>
                  <a:tcPr marL="63353" marR="63353" marT="57291" marB="572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3019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  <a:hlinkClick r:id="rId4"/>
                        </a:rPr>
                        <a:t>union()</a:t>
                      </a:r>
                      <a:endParaRPr lang="en-US" sz="1700" dirty="0">
                        <a:effectLst/>
                      </a:endParaRPr>
                    </a:p>
                  </a:txBody>
                  <a:tcPr marL="126704" marR="63353" marT="57291" marB="572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 a set containing the union of sets</a:t>
                      </a:r>
                    </a:p>
                  </a:txBody>
                  <a:tcPr marL="63353" marR="63353" marT="57291" marB="572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019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update()</a:t>
                      </a:r>
                      <a:endParaRPr lang="en-US" sz="1700">
                        <a:effectLst/>
                      </a:endParaRPr>
                    </a:p>
                  </a:txBody>
                  <a:tcPr marL="126704" marR="63353" marT="57291" marB="572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63353" marR="63353" marT="57291" marB="572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is a general-purpose interpreted, interactive, object-oriented, and high-level programming language. It was created by Guido van </a:t>
            </a:r>
            <a:r>
              <a:rPr lang="en-US" dirty="0" err="1"/>
              <a:t>Rossum</a:t>
            </a:r>
            <a:r>
              <a:rPr lang="en-US" dirty="0"/>
              <a:t> during </a:t>
            </a:r>
            <a:r>
              <a:rPr lang="en-US" dirty="0" smtClean="0"/>
              <a:t>27 feb</a:t>
            </a:r>
            <a:r>
              <a:rPr lang="en-US" dirty="0" smtClean="0"/>
              <a:t>.1991 </a:t>
            </a:r>
            <a:r>
              <a:rPr lang="en-US" dirty="0" err="1" smtClean="0"/>
              <a:t>LikePerl</a:t>
            </a:r>
            <a:r>
              <a:rPr lang="en-US" dirty="0"/>
              <a:t>, Python source code is also available under the GNU General Public License (GPL).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Python </a:t>
            </a:r>
            <a:r>
              <a:rPr lang="en-US" dirty="0"/>
              <a:t>is a high-level, interpreted, interactive and object-oriented scripting language. Python is designed to be highly readable. It uses English keywords frequently where as other languages use punctuation, and it has fewer syntactical constructions than other </a:t>
            </a:r>
            <a:r>
              <a:rPr lang="en-US" dirty="0" smtClean="0"/>
              <a:t>languages(case sensitive).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INTRODUCTION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84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Dictionary{}</a:t>
            </a:r>
            <a:r>
              <a:rPr lang="en-US" dirty="0"/>
              <a:t> is a collection which is unordered, changeable and indexed. No duplicate </a:t>
            </a:r>
            <a:r>
              <a:rPr lang="en-US" dirty="0" smtClean="0"/>
              <a:t>members</a:t>
            </a:r>
          </a:p>
          <a:p>
            <a:r>
              <a:rPr lang="en-US" dirty="0" smtClean="0"/>
              <a:t>Mutable</a:t>
            </a:r>
          </a:p>
          <a:p>
            <a:r>
              <a:rPr lang="en-US" dirty="0" err="1" smtClean="0"/>
              <a:t>Dict</a:t>
            </a:r>
            <a:r>
              <a:rPr lang="en-US" dirty="0" smtClean="0"/>
              <a:t>(key , values)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DICTIONARY</a:t>
            </a:r>
            <a:endParaRPr lang="en-IN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EXAMPLE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4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50164" y="1481140"/>
          <a:ext cx="4443672" cy="4525957"/>
        </p:xfrm>
        <a:graphic>
          <a:graphicData uri="http://schemas.openxmlformats.org/drawingml/2006/table">
            <a:tbl>
              <a:tblPr/>
              <a:tblGrid>
                <a:gridCol w="2221836"/>
                <a:gridCol w="2221836"/>
              </a:tblGrid>
              <a:tr h="2228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Method</a:t>
                      </a: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2"/>
                        </a:rPr>
                        <a:t>clear()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all the elements from the dictionary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228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3"/>
                        </a:rPr>
                        <a:t>copy()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copy of the dictionary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4"/>
                        </a:rPr>
                        <a:t>fromkeys()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dictionary with the specified keys and values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5"/>
                        </a:rPr>
                        <a:t>get()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value of the specified key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6"/>
                        </a:rPr>
                        <a:t>items()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list containing the a tuple for each key value pair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7"/>
                        </a:rPr>
                        <a:t>keys()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8"/>
                        </a:rPr>
                        <a:t>pop()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the element with the specified key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9"/>
                        </a:rPr>
                        <a:t>popitem()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Removes the last inserted key-value pair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0"/>
                        </a:rPr>
                        <a:t>setdefault()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1"/>
                        </a:rPr>
                        <a:t>update()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71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2"/>
                        </a:rPr>
                        <a:t>values()</a:t>
                      </a:r>
                      <a:endParaRPr lang="en-US" sz="1000">
                        <a:effectLst/>
                      </a:endParaRPr>
                    </a:p>
                  </a:txBody>
                  <a:tcPr marL="68575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34288" marR="34288" marT="34288" marB="3428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DICTIONARY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29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200</a:t>
            </a:r>
          </a:p>
          <a:p>
            <a:r>
              <a:rPr lang="en-US" dirty="0"/>
              <a:t>b = 33</a:t>
            </a:r>
          </a:p>
          <a:p>
            <a:r>
              <a:rPr lang="en-US" dirty="0"/>
              <a:t>if b &gt; a:</a:t>
            </a:r>
          </a:p>
          <a:p>
            <a:r>
              <a:rPr lang="en-US" dirty="0"/>
              <a:t>  print("b is greater than a")</a:t>
            </a:r>
          </a:p>
          <a:p>
            <a:r>
              <a:rPr lang="en-US" dirty="0" err="1"/>
              <a:t>elif</a:t>
            </a:r>
            <a:r>
              <a:rPr lang="en-US" dirty="0"/>
              <a:t> a == b:</a:t>
            </a:r>
          </a:p>
          <a:p>
            <a:r>
              <a:rPr lang="en-US" dirty="0"/>
              <a:t>  print("a and b are equal")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print("a is greater than b")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CONTROL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break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WHILE LOOP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 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continue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79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for loop does not require an indexing variable to set beforehand.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 </a:t>
            </a:r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break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</a:rPr>
              <a:t>FOR LOOP</a:t>
            </a:r>
            <a:endParaRPr lang="en-IN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6781800" cy="4114800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EXAMPLE-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():</a:t>
            </a:r>
          </a:p>
          <a:p>
            <a:r>
              <a:rPr lang="en-US" dirty="0"/>
              <a:t>  print("Hello from a function")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FUNCTIONS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20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229600" cy="4525963"/>
          </a:xfrm>
        </p:spPr>
        <p:txBody>
          <a:bodyPr/>
          <a:lstStyle/>
          <a:p>
            <a:r>
              <a:rPr lang="en-US" dirty="0"/>
              <a:t>A lambda function is a small anonymous function</a:t>
            </a:r>
            <a:r>
              <a:rPr lang="en-US" dirty="0" smtClean="0"/>
              <a:t>.(define without name)</a:t>
            </a:r>
            <a:endParaRPr lang="en-US" dirty="0"/>
          </a:p>
          <a:p>
            <a:r>
              <a:rPr lang="en-US" dirty="0"/>
              <a:t>A lambda function can take any number of arguments, but can only have one expression</a:t>
            </a:r>
          </a:p>
          <a:p>
            <a:r>
              <a:rPr lang="en-IN" dirty="0" smtClean="0"/>
              <a:t>=&gt;</a:t>
            </a:r>
            <a:r>
              <a:rPr lang="en-IN" dirty="0"/>
              <a:t>lambda </a:t>
            </a:r>
            <a:r>
              <a:rPr lang="en-IN" i="1" dirty="0"/>
              <a:t>arguments </a:t>
            </a:r>
            <a:r>
              <a:rPr lang="en-IN" dirty="0"/>
              <a:t>: </a:t>
            </a:r>
            <a:r>
              <a:rPr lang="en-IN" i="1" dirty="0" smtClean="0"/>
              <a:t>expression.</a:t>
            </a:r>
          </a:p>
          <a:p>
            <a:r>
              <a:rPr lang="en-IN" i="1" dirty="0" smtClean="0"/>
              <a:t>EXAMPLE—</a:t>
            </a:r>
          </a:p>
          <a:p>
            <a:r>
              <a:rPr lang="pt-BR" i="1" dirty="0"/>
              <a:t>x = lambda a: a + 10</a:t>
            </a:r>
          </a:p>
          <a:p>
            <a:r>
              <a:rPr lang="pt-BR" i="1" dirty="0"/>
              <a:t>print(x(5))</a:t>
            </a:r>
            <a:endParaRPr lang="en-IN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1"/>
                </a:solidFill>
              </a:rPr>
              <a:t>LAMBDA</a:t>
            </a:r>
            <a:endParaRPr lang="en-IN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83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/>
              <a:t>(function , </a:t>
            </a:r>
            <a:r>
              <a:rPr lang="en-US" dirty="0" err="1" smtClean="0"/>
              <a:t>seq</a:t>
            </a:r>
            <a:r>
              <a:rPr lang="en-US" dirty="0" smtClean="0"/>
              <a:t>)</a:t>
            </a:r>
          </a:p>
          <a:p>
            <a:r>
              <a:rPr lang="en-US" dirty="0"/>
              <a:t>map() can be applied to more than one list. The lists have to have the same length.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REDUCE</a:t>
            </a:r>
          </a:p>
          <a:p>
            <a:r>
              <a:rPr lang="en-US" dirty="0"/>
              <a:t>The function </a:t>
            </a:r>
            <a:r>
              <a:rPr lang="en-US" dirty="0" smtClean="0"/>
              <a:t>reduce(function , </a:t>
            </a:r>
            <a:r>
              <a:rPr lang="en-US" dirty="0" err="1"/>
              <a:t>seq</a:t>
            </a:r>
            <a:r>
              <a:rPr lang="en-US" dirty="0"/>
              <a:t>) continually applies the function </a:t>
            </a:r>
            <a:r>
              <a:rPr lang="en-US" dirty="0" err="1" smtClean="0"/>
              <a:t>func</a:t>
            </a:r>
            <a:r>
              <a:rPr lang="en-US" dirty="0" smtClean="0"/>
              <a:t> () </a:t>
            </a:r>
            <a:r>
              <a:rPr lang="en-US" dirty="0"/>
              <a:t>to the sequence seq. It returns a single value. 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FILTER</a:t>
            </a:r>
          </a:p>
          <a:p>
            <a:r>
              <a:rPr lang="en-US" dirty="0"/>
              <a:t>The function filter(function, list) offers an elegant way to filter out all the elements of a list, for which the function </a:t>
            </a:r>
            <a:r>
              <a:rPr lang="en-US" i="1" dirty="0" err="1"/>
              <a:t>function</a:t>
            </a:r>
            <a:r>
              <a:rPr lang="en-US" dirty="0"/>
              <a:t> returns True.</a:t>
            </a:r>
            <a:endParaRPr lang="en-US" dirty="0" smtClean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These are 3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History: who, when , where and why</a:t>
            </a:r>
          </a:p>
          <a:p>
            <a:r>
              <a:rPr lang="en-US" dirty="0" smtClean="0"/>
              <a:t>Ancestors of python</a:t>
            </a:r>
          </a:p>
          <a:p>
            <a:r>
              <a:rPr lang="en-US" dirty="0" smtClean="0"/>
              <a:t>Python: the name</a:t>
            </a:r>
          </a:p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57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is a programming style that is associated with the concept of Class, Objects and various other concepts revolving around these two, like Inheritance, Polymorphism, Abstraction, Encapsulation etc.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458200" cy="1219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is Object Oriented Programming?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68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r>
              <a:rPr lang="en-US" dirty="0"/>
              <a:t>Python has been an object-oriented language since it existed. Because of this, creating and using classes and objects 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1"/>
                </a:solidFill>
              </a:rPr>
              <a:t>CLASS/OBJECTS</a:t>
            </a:r>
            <a:endParaRPr lang="en-IN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1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IN" dirty="0" smtClean="0"/>
              <a:t>Class                                  </a:t>
            </a:r>
          </a:p>
          <a:p>
            <a:r>
              <a:rPr lang="en-IN" dirty="0" smtClean="0"/>
              <a:t>Data member</a:t>
            </a:r>
          </a:p>
          <a:p>
            <a:r>
              <a:rPr lang="en-IN" dirty="0" smtClean="0"/>
              <a:t>Inheritance</a:t>
            </a:r>
          </a:p>
          <a:p>
            <a:r>
              <a:rPr lang="en-IN" dirty="0" smtClean="0"/>
              <a:t>Instance</a:t>
            </a:r>
          </a:p>
          <a:p>
            <a:r>
              <a:rPr lang="en-IN" dirty="0" smtClean="0"/>
              <a:t>Method </a:t>
            </a:r>
          </a:p>
          <a:p>
            <a:r>
              <a:rPr lang="en-IN" dirty="0" smtClean="0"/>
              <a:t>Object </a:t>
            </a:r>
          </a:p>
          <a:p>
            <a:r>
              <a:rPr lang="en-IN" dirty="0" smtClean="0"/>
              <a:t>polymorphism</a:t>
            </a:r>
          </a:p>
          <a:p>
            <a:pPr marL="109728" indent="0"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IN" sz="5300" dirty="0">
                <a:solidFill>
                  <a:schemeClr val="tx2"/>
                </a:solidFill>
              </a:rPr>
              <a:t>OOP Terminology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4636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user-defined prototype for an object that defines a set of attributes that characterize any object of the class. The attributes are data members (class variables and instance variables) and methods, accessed via dot notation.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CLASS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6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variable or instance variable that holds data associated with a class and its objects.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DATA MEMBER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transfer of the characteristics of a class to other classes that are derived from it.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INHERITANCE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80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An object is created using the constructor of the class .This object will then be called the instance.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INSTANCE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60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kind of function that is defined in a class definition.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METHOD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unique instance of a data structure that's defined by its class. An object comprises both data members (class variables and instance variables) and methods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OBJECT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Identity</a:t>
            </a:r>
            <a:r>
              <a:rPr lang="en-US" dirty="0"/>
              <a:t>: Identity refers to some piece of information that can be used to identify the object of a class. It can be the name of the student, the company name of the car, etc.</a:t>
            </a:r>
          </a:p>
          <a:p>
            <a:r>
              <a:rPr lang="en-US" b="1" dirty="0"/>
              <a:t>Properties</a:t>
            </a:r>
            <a:r>
              <a:rPr lang="en-US" dirty="0"/>
              <a:t>: The attributes of that object are called properties. Like age, gender, DOB for a student; or type of engine, number of gears for a car.</a:t>
            </a:r>
          </a:p>
          <a:p>
            <a:r>
              <a:rPr lang="en-US" b="1" dirty="0" err="1"/>
              <a:t>Behaviour</a:t>
            </a:r>
            <a:r>
              <a:rPr lang="en-US" dirty="0"/>
              <a:t>: </a:t>
            </a:r>
            <a:r>
              <a:rPr lang="en-US" dirty="0" err="1"/>
              <a:t>Behaviour</a:t>
            </a:r>
            <a:r>
              <a:rPr lang="en-US" dirty="0"/>
              <a:t> of any object is equivalent to the functions that it can perform. In OOP it is possible to assign some functions to objects of a class. Taking the example forward, like a student can read/write, the car can accelerate and so on.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OBJECT TYPES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3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python started in early 1980s</a:t>
            </a:r>
          </a:p>
          <a:p>
            <a:r>
              <a:rPr lang="en-US" dirty="0" smtClean="0"/>
              <a:t>Real implementation started in 1989</a:t>
            </a:r>
          </a:p>
          <a:p>
            <a:r>
              <a:rPr lang="en-US" dirty="0" smtClean="0"/>
              <a:t>Finally published in 1991[27 </a:t>
            </a:r>
            <a:r>
              <a:rPr lang="en-US" dirty="0" err="1" smtClean="0"/>
              <a:t>feb</a:t>
            </a:r>
            <a:r>
              <a:rPr lang="en-US" dirty="0" smtClean="0"/>
              <a:t> 1991]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BEGGINNING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18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means same function name(but </a:t>
            </a:r>
            <a:r>
              <a:rPr lang="en-US" dirty="0" err="1" smtClean="0"/>
              <a:t>diff.signatures</a:t>
            </a:r>
            <a:r>
              <a:rPr lang="en-US" dirty="0" smtClean="0"/>
              <a:t>) being uses for </a:t>
            </a:r>
            <a:r>
              <a:rPr lang="en-US" dirty="0" err="1" smtClean="0"/>
              <a:t>diff.types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POLYMORPHISM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generally used for instantiating an </a:t>
            </a:r>
            <a:r>
              <a:rPr lang="en-US" dirty="0" err="1"/>
              <a:t>object.The</a:t>
            </a:r>
            <a:r>
              <a:rPr lang="en-US" dirty="0"/>
              <a:t> task of constructors is to initialize(assign values) to the data members of the class when an object of class is created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Python the __</a:t>
            </a:r>
            <a:r>
              <a:rPr lang="en-US" dirty="0" err="1"/>
              <a:t>init</a:t>
            </a:r>
            <a:r>
              <a:rPr lang="en-US" dirty="0"/>
              <a:t>__() method is called the constructor and is always called when an object is created.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CONSTRUCTER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66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 smtClean="0"/>
              <a:t>default </a:t>
            </a:r>
            <a:r>
              <a:rPr lang="en-US" b="1" dirty="0"/>
              <a:t>constructor :</a:t>
            </a:r>
            <a:r>
              <a:rPr lang="en-US" dirty="0"/>
              <a:t>The default constructor is simple constructor which doesn’t accept any </a:t>
            </a:r>
            <a:r>
              <a:rPr lang="en-US" dirty="0" err="1"/>
              <a:t>arguments.It’s</a:t>
            </a:r>
            <a:r>
              <a:rPr lang="en-US" dirty="0"/>
              <a:t> definition has only one argument which is a reference to the instance being constructed.</a:t>
            </a:r>
          </a:p>
          <a:p>
            <a:pPr fontAlgn="base"/>
            <a:r>
              <a:rPr lang="en-US" b="1" dirty="0"/>
              <a:t>parameterized constructor :</a:t>
            </a:r>
            <a:r>
              <a:rPr lang="en-US" dirty="0"/>
              <a:t>constructor with parameters is known as parameterized </a:t>
            </a:r>
            <a:r>
              <a:rPr lang="en-US" dirty="0" err="1"/>
              <a:t>constructor.The</a:t>
            </a:r>
            <a:r>
              <a:rPr lang="en-US" dirty="0"/>
              <a:t> parameterized constructor take its first argument as a reference to the instance being constructed known as self and the rest of the arguments are provided by the programmer.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TYPES OF CONSTRUCTER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22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 a constructor is used to create and initialize an object, a </a:t>
            </a:r>
            <a:r>
              <a:rPr lang="en-US" b="1" dirty="0"/>
              <a:t>destructor</a:t>
            </a:r>
            <a:r>
              <a:rPr lang="en-US" dirty="0"/>
              <a:t> is used to destroy the object and perform the final clean up</a:t>
            </a:r>
            <a:r>
              <a:rPr lang="en-US" dirty="0" smtClean="0"/>
              <a:t>.</a:t>
            </a:r>
          </a:p>
          <a:p>
            <a:r>
              <a:rPr lang="en-US" dirty="0"/>
              <a:t>in python we do have </a:t>
            </a:r>
            <a:r>
              <a:rPr lang="en-US" b="1" dirty="0"/>
              <a:t>garbage collector</a:t>
            </a:r>
            <a:r>
              <a:rPr lang="en-US" dirty="0"/>
              <a:t> to clean up the memory, but its not just memory which has to be freed when an object is dereferenced or destroyed, it can be a lot of other resources as well, like closing open files, closing database connections, cleaning up the buffer or cache etc. Hence when we say the </a:t>
            </a:r>
            <a:r>
              <a:rPr lang="en-US" b="1" dirty="0"/>
              <a:t>final clean up</a:t>
            </a:r>
            <a:r>
              <a:rPr lang="en-US" dirty="0"/>
              <a:t>, it doesn't only mean cleaning up the memory resources.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tx2"/>
                </a:solidFill>
              </a:rPr>
              <a:t>D</a:t>
            </a:r>
            <a:r>
              <a:rPr lang="en-IN" sz="6000" dirty="0" smtClean="0">
                <a:solidFill>
                  <a:schemeClr val="tx2"/>
                </a:solidFill>
              </a:rPr>
              <a:t>estructors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23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b="1" dirty="0"/>
              <a:t>Vehicle</a:t>
            </a:r>
            <a:r>
              <a:rPr lang="en-IN" dirty="0"/>
              <a:t>:</a:t>
            </a:r>
            <a:br>
              <a:rPr lang="en-IN" dirty="0"/>
            </a:br>
            <a:r>
              <a:rPr lang="en-IN" b="1" dirty="0" err="1"/>
              <a:t>def</a:t>
            </a:r>
            <a:r>
              <a:rPr lang="en-IN" dirty="0"/>
              <a:t> </a:t>
            </a:r>
            <a:r>
              <a:rPr lang="en-IN" b="1" dirty="0"/>
              <a:t>__</a:t>
            </a:r>
            <a:r>
              <a:rPr lang="en-IN" b="1" dirty="0" err="1"/>
              <a:t>init</a:t>
            </a:r>
            <a:r>
              <a:rPr lang="en-IN" b="1" dirty="0"/>
              <a:t>__</a:t>
            </a:r>
            <a:r>
              <a:rPr lang="en-IN" dirty="0"/>
              <a:t>(self):</a:t>
            </a:r>
            <a:br>
              <a:rPr lang="en-IN" dirty="0"/>
            </a:br>
            <a:r>
              <a:rPr lang="en-IN" dirty="0"/>
              <a:t>print('Vehicle created.')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err="1"/>
              <a:t>def</a:t>
            </a:r>
            <a:r>
              <a:rPr lang="en-IN" dirty="0"/>
              <a:t> </a:t>
            </a:r>
            <a:r>
              <a:rPr lang="en-IN" b="1" dirty="0"/>
              <a:t>__del__</a:t>
            </a:r>
            <a:r>
              <a:rPr lang="en-IN" dirty="0"/>
              <a:t>(self):</a:t>
            </a:r>
            <a:br>
              <a:rPr lang="en-IN" dirty="0"/>
            </a:br>
            <a:r>
              <a:rPr lang="en-IN" dirty="0"/>
              <a:t>print('Destructor called, vehicle deleted.')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car = Vehicle()</a:t>
            </a:r>
            <a:br>
              <a:rPr lang="en-IN" dirty="0"/>
            </a:br>
            <a:r>
              <a:rPr lang="en-IN" b="1" dirty="0"/>
              <a:t>del</a:t>
            </a:r>
            <a:r>
              <a:rPr lang="en-IN" dirty="0"/>
              <a:t> </a:t>
            </a:r>
            <a:r>
              <a:rPr lang="en-IN" dirty="0" smtClean="0"/>
              <a:t>car</a:t>
            </a:r>
          </a:p>
          <a:p>
            <a:r>
              <a:rPr lang="en-IN" dirty="0" smtClean="0"/>
              <a:t>O/P-&gt;</a:t>
            </a:r>
            <a:r>
              <a:rPr lang="en-US" dirty="0"/>
              <a:t>Vehicle created.</a:t>
            </a:r>
            <a:br>
              <a:rPr lang="en-US" dirty="0"/>
            </a:br>
            <a:r>
              <a:rPr lang="en-US" dirty="0"/>
              <a:t>Destructor called, vehicle deleted.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EXAMPLE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377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class which inherits another class is generally known as the </a:t>
            </a:r>
            <a:r>
              <a:rPr lang="en-US" b="1" dirty="0"/>
              <a:t>Child class</a:t>
            </a:r>
            <a:r>
              <a:rPr lang="en-US" dirty="0"/>
              <a:t>, while the class which is inherited by other classes is called as the </a:t>
            </a:r>
            <a:r>
              <a:rPr lang="en-US" b="1" dirty="0"/>
              <a:t>Parent class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84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class</a:t>
            </a:r>
            <a:r>
              <a:rPr lang="en-US" dirty="0"/>
              <a:t> Animal:  </a:t>
            </a:r>
          </a:p>
          <a:p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speak(self):  </a:t>
            </a:r>
          </a:p>
          <a:p>
            <a:r>
              <a:rPr lang="en-US" dirty="0"/>
              <a:t>        </a:t>
            </a:r>
            <a:r>
              <a:rPr lang="en-US" b="1" dirty="0"/>
              <a:t>print</a:t>
            </a:r>
            <a:r>
              <a:rPr lang="en-US" dirty="0"/>
              <a:t>("Animal Speaking")  </a:t>
            </a:r>
          </a:p>
          <a:p>
            <a:r>
              <a:rPr lang="en-US" dirty="0"/>
              <a:t>#child class Dog inherits the base class Animal  </a:t>
            </a:r>
          </a:p>
          <a:p>
            <a:r>
              <a:rPr lang="en-US" b="1" dirty="0"/>
              <a:t>class</a:t>
            </a:r>
            <a:r>
              <a:rPr lang="en-US" dirty="0"/>
              <a:t> Dog(Animal):  </a:t>
            </a:r>
          </a:p>
          <a:p>
            <a:r>
              <a:rPr lang="en-US" dirty="0"/>
              <a:t>    </a:t>
            </a:r>
            <a:r>
              <a:rPr lang="en-US" b="1" dirty="0" err="1"/>
              <a:t>def</a:t>
            </a:r>
            <a:r>
              <a:rPr lang="en-US" dirty="0"/>
              <a:t> bark(self):  </a:t>
            </a:r>
          </a:p>
          <a:p>
            <a:r>
              <a:rPr lang="en-US" dirty="0"/>
              <a:t>        </a:t>
            </a:r>
            <a:r>
              <a:rPr lang="en-US" b="1" dirty="0"/>
              <a:t>print</a:t>
            </a:r>
            <a:r>
              <a:rPr lang="en-US" dirty="0"/>
              <a:t>("dog barking")  </a:t>
            </a:r>
          </a:p>
          <a:p>
            <a:r>
              <a:rPr lang="en-US" dirty="0"/>
              <a:t>d = Dog()  </a:t>
            </a:r>
          </a:p>
          <a:p>
            <a:r>
              <a:rPr lang="en-US" dirty="0" err="1"/>
              <a:t>d.bark</a:t>
            </a:r>
            <a:r>
              <a:rPr lang="en-US" dirty="0"/>
              <a:t>()  </a:t>
            </a:r>
          </a:p>
          <a:p>
            <a:r>
              <a:rPr lang="en-US" dirty="0" err="1"/>
              <a:t>d.speak</a:t>
            </a:r>
            <a:r>
              <a:rPr lang="en-US" dirty="0"/>
              <a:t>() </a:t>
            </a:r>
            <a:endParaRPr lang="en-US" dirty="0" smtClean="0"/>
          </a:p>
          <a:p>
            <a:r>
              <a:rPr lang="en-US" dirty="0"/>
              <a:t> </a:t>
            </a:r>
          </a:p>
          <a:p>
            <a:r>
              <a:rPr lang="en-US" b="1" dirty="0"/>
              <a:t>Output:</a:t>
            </a:r>
            <a:endParaRPr lang="en-US" dirty="0"/>
          </a:p>
          <a:p>
            <a:r>
              <a:rPr lang="en-US" dirty="0"/>
              <a:t>dog barking </a:t>
            </a:r>
            <a:endParaRPr lang="en-US" dirty="0" smtClean="0"/>
          </a:p>
          <a:p>
            <a:r>
              <a:rPr lang="en-US" dirty="0" smtClean="0"/>
              <a:t>Animal </a:t>
            </a:r>
            <a:r>
              <a:rPr lang="en-US" dirty="0"/>
              <a:t>Speaking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EXAMPLE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7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object-oriented </a:t>
            </a:r>
            <a:r>
              <a:rPr lang="en-US" dirty="0"/>
              <a:t>languages access modifiers are used to limit the access to the variables and functions of a class. Most of the languages use three types of access modifiers, they are - </a:t>
            </a:r>
            <a:r>
              <a:rPr lang="en-US" b="1" dirty="0" smtClean="0"/>
              <a:t>private(__)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and </a:t>
            </a:r>
            <a:r>
              <a:rPr lang="en-US" b="1" dirty="0"/>
              <a:t>protected</a:t>
            </a:r>
            <a:r>
              <a:rPr lang="en-US" dirty="0" smtClean="0"/>
              <a:t>.(_)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tx2"/>
                </a:solidFill>
              </a:rPr>
              <a:t>Access modifiers</a:t>
            </a:r>
            <a:endParaRPr lang="en-IN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8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level inheritance</a:t>
            </a:r>
          </a:p>
          <a:p>
            <a:r>
              <a:rPr lang="en-IN" dirty="0" smtClean="0"/>
              <a:t>Multiple inheritance</a:t>
            </a:r>
          </a:p>
          <a:p>
            <a:r>
              <a:rPr lang="en-IN" dirty="0"/>
              <a:t>Multilevel Inheritance</a:t>
            </a:r>
            <a:endParaRPr lang="en-IN" dirty="0" smtClean="0"/>
          </a:p>
          <a:p>
            <a:endParaRPr lang="en-IN" dirty="0" smtClean="0"/>
          </a:p>
          <a:p>
            <a:pPr marL="109728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TYPES OF INHERITANCE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046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CompanyOne</a:t>
            </a:r>
            <a:r>
              <a:rPr lang="en-IN" dirty="0"/>
              <a:t>: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GetProductionOne</a:t>
            </a:r>
            <a:r>
              <a:rPr lang="en-IN" dirty="0"/>
              <a:t>(self):</a:t>
            </a:r>
          </a:p>
          <a:p>
            <a:r>
              <a:rPr lang="en-IN" dirty="0"/>
              <a:t>        self._</a:t>
            </a:r>
            <a:r>
              <a:rPr lang="en-IN" dirty="0" err="1"/>
              <a:t>totalMobile_One</a:t>
            </a:r>
            <a:r>
              <a:rPr lang="en-IN" dirty="0"/>
              <a:t>=</a:t>
            </a:r>
            <a:r>
              <a:rPr lang="en-IN" dirty="0" err="1"/>
              <a:t>int</a:t>
            </a:r>
            <a:r>
              <a:rPr lang="en-IN" dirty="0"/>
              <a:t>(input("Total Production Company One?"))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PutProductionOne</a:t>
            </a:r>
            <a:r>
              <a:rPr lang="en-IN" dirty="0"/>
              <a:t>(self):</a:t>
            </a:r>
          </a:p>
          <a:p>
            <a:r>
              <a:rPr lang="en-IN" dirty="0"/>
              <a:t>        print('Total Production Company One:',self._</a:t>
            </a:r>
            <a:r>
              <a:rPr lang="en-IN" dirty="0" err="1"/>
              <a:t>totalMobile_One</a:t>
            </a:r>
            <a:r>
              <a:rPr lang="en-IN" dirty="0"/>
              <a:t>)</a:t>
            </a:r>
          </a:p>
          <a:p>
            <a:r>
              <a:rPr lang="en-IN" dirty="0"/>
              <a:t>class </a:t>
            </a:r>
            <a:r>
              <a:rPr lang="en-IN" dirty="0" err="1"/>
              <a:t>CompanyTwo</a:t>
            </a:r>
            <a:r>
              <a:rPr lang="en-IN" dirty="0"/>
              <a:t>: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GetProductionTwo</a:t>
            </a:r>
            <a:r>
              <a:rPr lang="en-IN" dirty="0"/>
              <a:t>(self):</a:t>
            </a:r>
          </a:p>
          <a:p>
            <a:r>
              <a:rPr lang="en-IN" dirty="0"/>
              <a:t>        self._</a:t>
            </a:r>
            <a:r>
              <a:rPr lang="en-IN" dirty="0" err="1"/>
              <a:t>totalMobile_Two</a:t>
            </a:r>
            <a:r>
              <a:rPr lang="en-IN" dirty="0"/>
              <a:t>=</a:t>
            </a:r>
            <a:r>
              <a:rPr lang="en-IN" dirty="0" err="1"/>
              <a:t>int</a:t>
            </a:r>
            <a:r>
              <a:rPr lang="en-IN" dirty="0"/>
              <a:t>(input("Total Production Company Two?"))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PutProductionTwo</a:t>
            </a:r>
            <a:r>
              <a:rPr lang="en-IN" dirty="0"/>
              <a:t>(self):</a:t>
            </a:r>
          </a:p>
          <a:p>
            <a:r>
              <a:rPr lang="en-IN" dirty="0"/>
              <a:t>        print('Total Production Company One:',self._</a:t>
            </a:r>
            <a:r>
              <a:rPr lang="en-IN" dirty="0" err="1"/>
              <a:t>totalMobile_Two</a:t>
            </a:r>
            <a:r>
              <a:rPr lang="en-IN" dirty="0"/>
              <a:t>)</a:t>
            </a:r>
          </a:p>
          <a:p>
            <a:r>
              <a:rPr lang="en-IN" dirty="0"/>
              <a:t>class </a:t>
            </a:r>
            <a:r>
              <a:rPr lang="en-IN" dirty="0" err="1"/>
              <a:t>TotalProduction</a:t>
            </a:r>
            <a:r>
              <a:rPr lang="en-IN" dirty="0"/>
              <a:t>(</a:t>
            </a:r>
            <a:r>
              <a:rPr lang="en-IN" dirty="0" err="1"/>
              <a:t>CompanyOne,CompanyTwo</a:t>
            </a:r>
            <a:r>
              <a:rPr lang="en-IN" dirty="0"/>
              <a:t>):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TotalProduction</a:t>
            </a:r>
            <a:r>
              <a:rPr lang="en-IN" dirty="0"/>
              <a:t>(self):</a:t>
            </a:r>
          </a:p>
          <a:p>
            <a:r>
              <a:rPr lang="en-IN" dirty="0"/>
              <a:t>        </a:t>
            </a:r>
            <a:r>
              <a:rPr lang="en-IN" dirty="0" err="1"/>
              <a:t>self.GetProductionOne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self.GetProductionTwo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self.__total</a:t>
            </a:r>
            <a:r>
              <a:rPr lang="en-IN" dirty="0"/>
              <a:t>=self._totalMobile_</a:t>
            </a:r>
            <a:r>
              <a:rPr lang="en-IN" dirty="0" err="1"/>
              <a:t>One+self</a:t>
            </a:r>
            <a:r>
              <a:rPr lang="en-IN" dirty="0"/>
              <a:t>._</a:t>
            </a:r>
            <a:r>
              <a:rPr lang="en-IN" dirty="0" err="1"/>
              <a:t>totalMobile_Two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ShowTotalProduction</a:t>
            </a:r>
            <a:r>
              <a:rPr lang="en-IN" dirty="0"/>
              <a:t>(self):</a:t>
            </a:r>
          </a:p>
          <a:p>
            <a:r>
              <a:rPr lang="en-IN" dirty="0"/>
              <a:t>        </a:t>
            </a:r>
            <a:r>
              <a:rPr lang="en-IN" dirty="0" err="1"/>
              <a:t>self.PutProductionOne</a:t>
            </a:r>
            <a:r>
              <a:rPr lang="en-IN" dirty="0" smtClean="0"/>
              <a:t>() </a:t>
            </a:r>
            <a:r>
              <a:rPr lang="en-IN" dirty="0" err="1" smtClean="0"/>
              <a:t>self.PutProductionTwo</a:t>
            </a:r>
            <a:r>
              <a:rPr lang="en-IN" dirty="0"/>
              <a:t>()</a:t>
            </a:r>
          </a:p>
          <a:p>
            <a:r>
              <a:rPr lang="en-IN" dirty="0"/>
              <a:t>        print("Total </a:t>
            </a:r>
            <a:r>
              <a:rPr lang="en-IN" dirty="0" err="1"/>
              <a:t>Production:",self.__total</a:t>
            </a:r>
            <a:r>
              <a:rPr lang="en-IN" dirty="0"/>
              <a:t>)</a:t>
            </a:r>
          </a:p>
          <a:p>
            <a:r>
              <a:rPr lang="en-IN" dirty="0"/>
              <a:t>C=</a:t>
            </a:r>
            <a:r>
              <a:rPr lang="en-IN" dirty="0" err="1"/>
              <a:t>TotalProduction</a:t>
            </a:r>
            <a:r>
              <a:rPr lang="en-IN" dirty="0"/>
              <a:t>()</a:t>
            </a:r>
          </a:p>
          <a:p>
            <a:r>
              <a:rPr lang="en-IN" dirty="0" err="1"/>
              <a:t>C.TotalProduction</a:t>
            </a:r>
            <a:r>
              <a:rPr lang="en-IN" dirty="0"/>
              <a:t>()</a:t>
            </a:r>
          </a:p>
          <a:p>
            <a:r>
              <a:rPr lang="en-IN" dirty="0" err="1"/>
              <a:t>C.ShowTotalProduction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838200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tx2"/>
                </a:solidFill>
              </a:rPr>
              <a:t>EXAMPLE OF MULTIPLE INHERITANCE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42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WHO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Neitherland</a:t>
            </a:r>
            <a:r>
              <a:rPr lang="en-IN" dirty="0" smtClean="0"/>
              <a:t> org.(</a:t>
            </a:r>
            <a:r>
              <a:rPr lang="en-IN" dirty="0" err="1" smtClean="0"/>
              <a:t>gietherland</a:t>
            </a:r>
            <a:r>
              <a:rPr lang="en-IN" dirty="0" smtClean="0"/>
              <a:t>)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Guido van </a:t>
            </a:r>
            <a:r>
              <a:rPr lang="en-IN" dirty="0" err="1" smtClean="0"/>
              <a:t>Rossom</a:t>
            </a:r>
            <a:r>
              <a:rPr lang="en-IN" dirty="0" smtClean="0"/>
              <a:t>(31 </a:t>
            </a:r>
            <a:r>
              <a:rPr lang="en-IN" dirty="0" err="1" smtClean="0"/>
              <a:t>jan</a:t>
            </a:r>
            <a:r>
              <a:rPr lang="en-IN" dirty="0" smtClean="0"/>
              <a:t> 1956)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is an experiment in how  much freedom programmers need.</a:t>
            </a:r>
          </a:p>
          <a:p>
            <a:r>
              <a:rPr lang="en-IN" dirty="0" smtClean="0"/>
              <a:t>Too much freedom and  nobody can read another code; too little and expressiveness is endangered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01" y="1445390"/>
            <a:ext cx="2626822" cy="3940233"/>
          </a:xfrm>
        </p:spPr>
      </p:pic>
    </p:spTree>
    <p:extLst>
      <p:ext uri="{BB962C8B-B14F-4D97-AF65-F5344CB8AC3E}">
        <p14:creationId xmlns:p14="http://schemas.microsoft.com/office/powerpoint/2010/main" val="2866055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Total Production Company One?44</a:t>
            </a:r>
          </a:p>
          <a:p>
            <a:r>
              <a:rPr lang="en-US" dirty="0"/>
              <a:t>Total Production Company Two?5</a:t>
            </a:r>
          </a:p>
          <a:p>
            <a:r>
              <a:rPr lang="en-US" dirty="0"/>
              <a:t>Total Production Company One: 44</a:t>
            </a:r>
          </a:p>
          <a:p>
            <a:r>
              <a:rPr lang="en-US" dirty="0"/>
              <a:t>Total Production Company One: 5</a:t>
            </a:r>
          </a:p>
          <a:p>
            <a:r>
              <a:rPr lang="en-US" dirty="0"/>
              <a:t>Total Production: 49</a:t>
            </a:r>
          </a:p>
          <a:p>
            <a:r>
              <a:rPr lang="en-US" dirty="0"/>
              <a:t>&gt;&gt;&gt;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O/P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2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2"/>
                </a:solidFill>
              </a:rPr>
              <a:t>Thank you </a:t>
            </a:r>
            <a:endParaRPr lang="en-IN" sz="5400" dirty="0">
              <a:solidFill>
                <a:schemeClr val="accent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2"/>
                </a:solidFill>
              </a:rPr>
              <a:t>For listening</a:t>
            </a:r>
            <a:endParaRPr lang="en-IN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7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centrum </a:t>
            </a:r>
            <a:r>
              <a:rPr lang="en-US" dirty="0" err="1"/>
              <a:t>W</a:t>
            </a:r>
            <a:r>
              <a:rPr lang="en-US" dirty="0" err="1" smtClean="0"/>
              <a:t>iskunde</a:t>
            </a:r>
            <a:r>
              <a:rPr lang="en-US" dirty="0" smtClean="0"/>
              <a:t> &amp; </a:t>
            </a:r>
            <a:r>
              <a:rPr lang="en-US" dirty="0" err="1"/>
              <a:t>I</a:t>
            </a:r>
            <a:r>
              <a:rPr lang="en-US" dirty="0" err="1" smtClean="0"/>
              <a:t>nformatica</a:t>
            </a:r>
            <a:r>
              <a:rPr lang="en-US" dirty="0" smtClean="0"/>
              <a:t> is a research</a:t>
            </a:r>
            <a:r>
              <a:rPr lang="en-US" dirty="0"/>
              <a:t> </a:t>
            </a:r>
            <a:r>
              <a:rPr lang="en-US" dirty="0" smtClean="0"/>
              <a:t>center in the field of mathematics</a:t>
            </a:r>
            <a:r>
              <a:rPr lang="en-US" dirty="0"/>
              <a:t> </a:t>
            </a:r>
            <a:r>
              <a:rPr lang="en-US" dirty="0" smtClean="0"/>
              <a:t>and theoretical computer science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8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ABC language influenced by </a:t>
            </a:r>
            <a:r>
              <a:rPr lang="en-US" dirty="0" err="1" smtClean="0"/>
              <a:t>setl</a:t>
            </a:r>
            <a:r>
              <a:rPr lang="en-US" dirty="0" smtClean="0"/>
              <a:t> was developed at  CWI, intended to replace BASIC , </a:t>
            </a:r>
            <a:r>
              <a:rPr lang="en-US" dirty="0" err="1" smtClean="0"/>
              <a:t>pascal</a:t>
            </a:r>
            <a:endParaRPr lang="en-US" dirty="0" smtClean="0"/>
          </a:p>
          <a:p>
            <a:r>
              <a:rPr lang="en-US" dirty="0" smtClean="0"/>
              <a:t>ABC had a influence on the design of python programming language </a:t>
            </a:r>
          </a:p>
          <a:p>
            <a:r>
              <a:rPr lang="en-US" dirty="0" smtClean="0"/>
              <a:t>It also worked on </a:t>
            </a:r>
            <a:r>
              <a:rPr lang="en-US" dirty="0" err="1"/>
              <a:t>M</a:t>
            </a:r>
            <a:r>
              <a:rPr lang="en-US" dirty="0" err="1" smtClean="0"/>
              <a:t>odulla</a:t>
            </a:r>
            <a:r>
              <a:rPr lang="en-US" dirty="0" smtClean="0"/>
              <a:t> concept </a:t>
            </a:r>
          </a:p>
          <a:p>
            <a:r>
              <a:rPr lang="en-US" dirty="0" smtClean="0"/>
              <a:t>Handled the </a:t>
            </a:r>
            <a:r>
              <a:rPr lang="en-US" dirty="0" err="1"/>
              <a:t>A</a:t>
            </a:r>
            <a:r>
              <a:rPr lang="en-US" dirty="0" err="1" smtClean="0"/>
              <a:t>meeba</a:t>
            </a:r>
            <a:r>
              <a:rPr lang="en-US" dirty="0" smtClean="0"/>
              <a:t> distributed system(</a:t>
            </a:r>
            <a:r>
              <a:rPr lang="en-US" dirty="0" err="1" smtClean="0"/>
              <a:t>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Seris</a:t>
            </a:r>
            <a:r>
              <a:rPr lang="en-US" dirty="0" smtClean="0"/>
              <a:t>- the best of </a:t>
            </a:r>
            <a:r>
              <a:rPr lang="en-US" dirty="0" err="1" smtClean="0"/>
              <a:t>monty</a:t>
            </a:r>
            <a:r>
              <a:rPr lang="en-US" smtClean="0"/>
              <a:t> python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Ancestors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0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“My original python motivation for creating python was the perceived need for a higher level language in the Amoeba{operating  system} project.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I realized that the development</a:t>
            </a:r>
          </a:p>
          <a:p>
            <a:pPr marL="0" indent="0">
              <a:buNone/>
            </a:pPr>
            <a:r>
              <a:rPr lang="en-IN" sz="2400" dirty="0" smtClean="0"/>
              <a:t>Of system administration utilities in c was taking too </a:t>
            </a:r>
            <a:r>
              <a:rPr lang="en-IN" sz="2400" dirty="0" err="1" smtClean="0"/>
              <a:t>long.Moreover,doing</a:t>
            </a:r>
            <a:r>
              <a:rPr lang="en-IN" sz="2400" dirty="0" smtClean="0"/>
              <a:t>  these things in the Bourne shell</a:t>
            </a:r>
            <a:r>
              <a:rPr lang="en-IN" sz="2400" dirty="0"/>
              <a:t> </a:t>
            </a:r>
            <a:r>
              <a:rPr lang="en-IN" sz="2400" dirty="0" err="1" smtClean="0"/>
              <a:t>woouldn’t</a:t>
            </a:r>
            <a:r>
              <a:rPr lang="en-IN" sz="2400" dirty="0" smtClean="0"/>
              <a:t> work for a variety of reasons….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</a:t>
            </a:r>
            <a:r>
              <a:rPr lang="en-IN" sz="2400" dirty="0" err="1" smtClean="0"/>
              <a:t>so,there</a:t>
            </a:r>
            <a:r>
              <a:rPr lang="en-IN" sz="2400" dirty="0" smtClean="0"/>
              <a:t> was a need for a language that would bridge the gap between C and the shell”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endParaRPr lang="en-IN" sz="24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tx2"/>
                </a:solidFill>
              </a:rPr>
              <a:t>Why was python created</a:t>
            </a:r>
            <a:endParaRPr lang="en-IN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10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699</TotalTime>
  <Words>2027</Words>
  <Application>Microsoft Office PowerPoint</Application>
  <PresentationFormat>On-screen Show (4:3)</PresentationFormat>
  <Paragraphs>399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Concourse</vt:lpstr>
      <vt:lpstr>PYTHON TUTURIAL</vt:lpstr>
      <vt:lpstr>CONTENT</vt:lpstr>
      <vt:lpstr>INTRODUCTION</vt:lpstr>
      <vt:lpstr>HISTORY</vt:lpstr>
      <vt:lpstr>BEGGINNING</vt:lpstr>
      <vt:lpstr>WHO </vt:lpstr>
      <vt:lpstr>where</vt:lpstr>
      <vt:lpstr>Ancestors</vt:lpstr>
      <vt:lpstr>Why was python created</vt:lpstr>
      <vt:lpstr>SCOPE OF PYTHON</vt:lpstr>
      <vt:lpstr>WHAT CAN I DO WITH PYTHON….?</vt:lpstr>
      <vt:lpstr>WHO USES PYTHON TODAY</vt:lpstr>
      <vt:lpstr>WHY DO PEOPLE USE PYTHON…? </vt:lpstr>
      <vt:lpstr>PowerPoint Presentation</vt:lpstr>
      <vt:lpstr>Installing Python</vt:lpstr>
      <vt:lpstr>NUMBERS</vt:lpstr>
      <vt:lpstr>CASTING</vt:lpstr>
      <vt:lpstr>STRING</vt:lpstr>
      <vt:lpstr>PowerPoint Presentation</vt:lpstr>
      <vt:lpstr>Python Operators </vt:lpstr>
      <vt:lpstr>LIST</vt:lpstr>
      <vt:lpstr>EXAMPLE</vt:lpstr>
      <vt:lpstr>List methods</vt:lpstr>
      <vt:lpstr>TUPLE</vt:lpstr>
      <vt:lpstr>EXAMPLE</vt:lpstr>
      <vt:lpstr>TUPLE METHODS</vt:lpstr>
      <vt:lpstr>SETS</vt:lpstr>
      <vt:lpstr>SETS METHOD</vt:lpstr>
      <vt:lpstr>SETS METHOD</vt:lpstr>
      <vt:lpstr>DICTIONARY</vt:lpstr>
      <vt:lpstr>EXAMPLE</vt:lpstr>
      <vt:lpstr>DICTIONARY METHODS</vt:lpstr>
      <vt:lpstr>CONTROL</vt:lpstr>
      <vt:lpstr>WHILE LOOP</vt:lpstr>
      <vt:lpstr>CONTINUE</vt:lpstr>
      <vt:lpstr>FOR LOOP</vt:lpstr>
      <vt:lpstr>FUNCTIONS</vt:lpstr>
      <vt:lpstr>LAMBDA</vt:lpstr>
      <vt:lpstr>These are 3 types</vt:lpstr>
      <vt:lpstr>What is Object Oriented Programming? </vt:lpstr>
      <vt:lpstr>CLASS/OBJECTS</vt:lpstr>
      <vt:lpstr>OOP Terminology </vt:lpstr>
      <vt:lpstr>CLASS</vt:lpstr>
      <vt:lpstr>DATA MEMBER</vt:lpstr>
      <vt:lpstr>INHERITANCE</vt:lpstr>
      <vt:lpstr>INSTANCE</vt:lpstr>
      <vt:lpstr>METHOD</vt:lpstr>
      <vt:lpstr>OBJECT</vt:lpstr>
      <vt:lpstr>OBJECT TYPES</vt:lpstr>
      <vt:lpstr>POLYMORPHISM</vt:lpstr>
      <vt:lpstr>CONSTRUCTER</vt:lpstr>
      <vt:lpstr>TYPES OF CONSTRUCTER</vt:lpstr>
      <vt:lpstr>Destructors</vt:lpstr>
      <vt:lpstr>EXAMPLE</vt:lpstr>
      <vt:lpstr>INHERITANCE</vt:lpstr>
      <vt:lpstr>EXAMPLE</vt:lpstr>
      <vt:lpstr>Access modifiers</vt:lpstr>
      <vt:lpstr>TYPES OF INHERITANCE</vt:lpstr>
      <vt:lpstr>EXAMPLE OF MULTIPLE INHERITANCE</vt:lpstr>
      <vt:lpstr>O/P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TUTURIAL</dc:title>
  <dc:creator>Arif khan</dc:creator>
  <cp:lastModifiedBy>arif0786</cp:lastModifiedBy>
  <cp:revision>78</cp:revision>
  <dcterms:created xsi:type="dcterms:W3CDTF">2006-08-16T00:00:00Z</dcterms:created>
  <dcterms:modified xsi:type="dcterms:W3CDTF">2019-08-08T06:18:05Z</dcterms:modified>
</cp:coreProperties>
</file>