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1865" r:id="rId5"/>
    <p:sldId id="1866" r:id="rId6"/>
    <p:sldId id="1867" r:id="rId7"/>
    <p:sldId id="1869" r:id="rId8"/>
    <p:sldId id="1870" r:id="rId9"/>
    <p:sldId id="1871" r:id="rId10"/>
    <p:sldId id="1872" r:id="rId11"/>
    <p:sldId id="1875" r:id="rId12"/>
    <p:sldId id="1873" r:id="rId13"/>
    <p:sldId id="1874" r:id="rId14"/>
    <p:sldId id="1879" r:id="rId15"/>
    <p:sldId id="1877" r:id="rId16"/>
    <p:sldId id="1878" r:id="rId17"/>
    <p:sldId id="1876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69"/>
            <p14:sldId id="1870"/>
            <p14:sldId id="1871"/>
            <p14:sldId id="1872"/>
            <p14:sldId id="1875"/>
            <p14:sldId id="1873"/>
            <p14:sldId id="1874"/>
            <p14:sldId id="1879"/>
            <p14:sldId id="1877"/>
            <p14:sldId id="1878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653"/>
    <a:srgbClr val="E9C369"/>
    <a:srgbClr val="DDC16B"/>
    <a:srgbClr val="E76F51"/>
    <a:srgbClr val="67A099"/>
    <a:srgbClr val="FF2625"/>
    <a:srgbClr val="007788"/>
    <a:srgbClr val="297C2A"/>
    <a:srgbClr val="FE4387"/>
    <a:srgbClr val="F6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83"/>
        <p:guide pos="552"/>
        <p:guide pos="7200"/>
        <p:guide pos="4384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7/23/2022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qad.i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731" y="2216502"/>
            <a:ext cx="66489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E9C369"/>
                </a:solidFill>
                <a:latin typeface="Algerian" panose="04020705040A02060702" pitchFamily="82" charset="0"/>
              </a:rPr>
              <a:t>ASSET</a:t>
            </a:r>
            <a:endParaRPr lang="en-IN" dirty="0">
              <a:solidFill>
                <a:srgbClr val="E9C36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552" b="5807"/>
          <a:stretch/>
        </p:blipFill>
        <p:spPr>
          <a:xfrm>
            <a:off x="992778" y="887664"/>
            <a:ext cx="10123714" cy="48730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53" y="927812"/>
            <a:ext cx="6898060" cy="5075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5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1783" y="600891"/>
            <a:ext cx="65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What we need to focus on?</a:t>
            </a:r>
            <a:endParaRPr lang="en-IN" dirty="0">
              <a:solidFill>
                <a:srgbClr val="264653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8000" y="1763486"/>
            <a:ext cx="539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76F51"/>
                </a:solidFill>
                <a:latin typeface="Bahnschrift SemiBold" panose="020B0502040204020203" pitchFamily="34" charset="0"/>
              </a:rPr>
              <a:t>1. MISCONCEPTIONS</a:t>
            </a:r>
            <a:endParaRPr lang="en-IN" sz="3600" dirty="0">
              <a:solidFill>
                <a:srgbClr val="E76F5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074" name="Picture 2" descr="GUEST POST: How to Help Students Overcome Miscon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8" y="2568388"/>
            <a:ext cx="6065019" cy="40433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41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6926" y="413159"/>
            <a:ext cx="539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E76F51"/>
                </a:solidFill>
                <a:latin typeface="Bahnschrift SemiBold" panose="020B0502040204020203" pitchFamily="34" charset="0"/>
              </a:rPr>
              <a:t>How?</a:t>
            </a:r>
            <a:endParaRPr lang="en-IN" sz="7200" dirty="0">
              <a:solidFill>
                <a:srgbClr val="E76F5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5" y="1986340"/>
            <a:ext cx="7419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rgbClr val="264653"/>
                </a:solidFill>
                <a:latin typeface="Bahnschrift SemiBold" panose="020B0502040204020203" pitchFamily="34" charset="0"/>
              </a:rPr>
              <a:t>Giving more and different examples.</a:t>
            </a:r>
          </a:p>
          <a:p>
            <a:pPr marL="514350" indent="-514350">
              <a:buAutoNum type="arabicPeriod"/>
            </a:pPr>
            <a:r>
              <a:rPr lang="en-IN" sz="3200" dirty="0">
                <a:solidFill>
                  <a:srgbClr val="264653"/>
                </a:solidFill>
                <a:latin typeface="Bahnschrift SemiBold" panose="020B0502040204020203" pitchFamily="34" charset="0"/>
              </a:rPr>
              <a:t>focus on the FACTS.</a:t>
            </a:r>
          </a:p>
          <a:p>
            <a:r>
              <a:rPr lang="en-US" sz="3200" dirty="0">
                <a:solidFill>
                  <a:srgbClr val="264653"/>
                </a:solidFill>
                <a:latin typeface="Bahnschrift SemiBold" panose="020B0502040204020203" pitchFamily="34" charset="0"/>
              </a:rPr>
              <a:t>3. by asking questions such as “How did you come up with that answer?” and “Why do you think it's correct?”</a:t>
            </a:r>
            <a:endParaRPr lang="en-IN" sz="3200" dirty="0">
              <a:solidFill>
                <a:srgbClr val="264653"/>
              </a:solidFill>
              <a:latin typeface="Bahnschrift SemiBold" panose="020B0502040204020203" pitchFamily="34" charset="0"/>
            </a:endParaRPr>
          </a:p>
          <a:p>
            <a:endParaRPr lang="en-IN" sz="3200" dirty="0">
              <a:solidFill>
                <a:srgbClr val="E76F5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8023" y="1031966"/>
            <a:ext cx="60219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E9C369"/>
                </a:solidFill>
                <a:latin typeface="Algerian" panose="04020705040A02060702" pitchFamily="82" charset="0"/>
              </a:rPr>
              <a:t>THANK YOU</a:t>
            </a:r>
            <a:endParaRPr lang="en-IN" sz="13800" dirty="0">
              <a:solidFill>
                <a:srgbClr val="E9C36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535973" y="418011"/>
            <a:ext cx="5477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SemiBold Condensed" panose="020B0502040204020203" pitchFamily="34" charset="0"/>
              </a:rPr>
              <a:t>What is </a:t>
            </a:r>
            <a:r>
              <a:rPr lang="en-US" sz="60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ASSET</a:t>
            </a:r>
            <a:r>
              <a:rPr lang="en-US" sz="6000" dirty="0">
                <a:latin typeface="Bahnschrift SemiBold Condensed" panose="020B0502040204020203" pitchFamily="34" charset="0"/>
              </a:rPr>
              <a:t>?</a:t>
            </a:r>
          </a:p>
          <a:p>
            <a:endParaRPr lang="en-IN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3182" y="1581124"/>
            <a:ext cx="6603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 Condensed" panose="020B0502040204020203" pitchFamily="34" charset="0"/>
              </a:rPr>
              <a:t>-ASSET</a:t>
            </a:r>
            <a:r>
              <a:rPr lang="en-US" sz="3200" dirty="0">
                <a:latin typeface="Bahnschrift SemiBold Condensed" panose="020B0502040204020203" pitchFamily="34" charset="0"/>
              </a:rPr>
              <a:t> Stands for </a:t>
            </a:r>
            <a:r>
              <a:rPr lang="en-US" sz="3200" dirty="0">
                <a:solidFill>
                  <a:srgbClr val="E9C369"/>
                </a:solidFill>
                <a:latin typeface="Bahnschrift SemiBold Condensed" panose="020B0502040204020203" pitchFamily="34" charset="0"/>
              </a:rPr>
              <a:t>Assessment of Scholastic Skills through Educational Testing.</a:t>
            </a:r>
          </a:p>
          <a:p>
            <a:endParaRPr lang="en-US" sz="3200" dirty="0">
              <a:latin typeface="Bahnschrift SemiBold Condensed" panose="020B0502040204020203" pitchFamily="34" charset="0"/>
            </a:endParaRPr>
          </a:p>
          <a:p>
            <a:r>
              <a:rPr lang="en-US" sz="3200" dirty="0">
                <a:latin typeface="Bahnschrift SemiBold Condensed" panose="020B0502040204020203" pitchFamily="34" charset="0"/>
              </a:rPr>
              <a:t>-ASSET is a </a:t>
            </a:r>
            <a:r>
              <a:rPr lang="en-US" sz="3200" dirty="0">
                <a:solidFill>
                  <a:srgbClr val="E76F51"/>
                </a:solidFill>
                <a:latin typeface="Bahnschrift SemiBold Condensed" panose="020B0502040204020203" pitchFamily="34" charset="0"/>
              </a:rPr>
              <a:t>skill-based test </a:t>
            </a:r>
            <a:r>
              <a:rPr lang="en-US" sz="3200" dirty="0">
                <a:latin typeface="Bahnschrift SemiBold Condensed" panose="020B0502040204020203" pitchFamily="34" charset="0"/>
              </a:rPr>
              <a:t>that measures student’s conceptual understanding and benchmarks the school’s performance at international, national &amp; regional levels with actionable insights through easy-to-understand reports.</a:t>
            </a:r>
            <a:endParaRPr lang="en-IN" sz="32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3046" y="2151728"/>
            <a:ext cx="808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9C369"/>
                </a:solidFill>
                <a:latin typeface="Bahnschrift SemiBold" panose="020B0502040204020203" pitchFamily="34" charset="0"/>
              </a:rPr>
              <a:t>GRADES &amp; SUBJECTS</a:t>
            </a:r>
          </a:p>
          <a:p>
            <a:r>
              <a:rPr lang="en-US" sz="4000" b="1" dirty="0">
                <a:solidFill>
                  <a:srgbClr val="E9C369"/>
                </a:solidFill>
                <a:latin typeface="Bahnschrift SemiBold" panose="020B0502040204020203" pitchFamily="34" charset="0"/>
              </a:rPr>
              <a:t>3 to 10</a:t>
            </a:r>
            <a:r>
              <a:rPr lang="en-US" sz="4000" dirty="0">
                <a:solidFill>
                  <a:srgbClr val="E9C369"/>
                </a:solidFill>
                <a:latin typeface="Bahnschrift SemiBold" panose="020B0502040204020203" pitchFamily="34" charset="0"/>
              </a:rPr>
              <a:t> – English, Math &amp; Science</a:t>
            </a:r>
            <a:br>
              <a:rPr lang="en-US" sz="4000" dirty="0">
                <a:solidFill>
                  <a:srgbClr val="E9C369"/>
                </a:solidFill>
                <a:latin typeface="Bahnschrift SemiBold" panose="020B0502040204020203" pitchFamily="34" charset="0"/>
              </a:rPr>
            </a:br>
            <a:r>
              <a:rPr lang="en-US" sz="4000" b="1" dirty="0">
                <a:solidFill>
                  <a:srgbClr val="E9C369"/>
                </a:solidFill>
                <a:latin typeface="Bahnschrift SemiBold" panose="020B0502040204020203" pitchFamily="34" charset="0"/>
              </a:rPr>
              <a:t>6 to 10</a:t>
            </a:r>
            <a:r>
              <a:rPr lang="en-US" sz="4000" dirty="0">
                <a:solidFill>
                  <a:srgbClr val="E9C369"/>
                </a:solidFill>
                <a:latin typeface="Bahnschrift SemiBold" panose="020B0502040204020203" pitchFamily="34" charset="0"/>
              </a:rPr>
              <a:t> – Social Studies</a:t>
            </a:r>
            <a:br>
              <a:rPr lang="en-US" sz="4000" dirty="0">
                <a:solidFill>
                  <a:srgbClr val="E9C369"/>
                </a:solidFill>
                <a:latin typeface="Bahnschrift SemiBold" panose="020B0502040204020203" pitchFamily="34" charset="0"/>
              </a:rPr>
            </a:br>
            <a:r>
              <a:rPr lang="en-US" sz="4000" b="1" dirty="0">
                <a:solidFill>
                  <a:srgbClr val="E9C369"/>
                </a:solidFill>
                <a:latin typeface="Bahnschrift SemiBold" panose="020B0502040204020203" pitchFamily="34" charset="0"/>
              </a:rPr>
              <a:t>5 to 8</a:t>
            </a:r>
            <a:r>
              <a:rPr lang="en-US" sz="4000" dirty="0">
                <a:solidFill>
                  <a:srgbClr val="E9C369"/>
                </a:solidFill>
                <a:latin typeface="Bahnschrift SemiBold" panose="020B0502040204020203" pitchFamily="34" charset="0"/>
              </a:rPr>
              <a:t> – Hindi</a:t>
            </a:r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0" y="267549"/>
            <a:ext cx="8659433" cy="53823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 flipH="1">
            <a:off x="687433" y="419580"/>
            <a:ext cx="3777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E9C369"/>
                </a:solidFill>
                <a:latin typeface="Bahnschrift SemiBold" panose="020B0502040204020203" pitchFamily="34" charset="0"/>
              </a:rPr>
              <a:t>SKILLS</a:t>
            </a:r>
            <a:endParaRPr lang="en-IN" sz="5400" dirty="0">
              <a:solidFill>
                <a:srgbClr val="E9C36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71108" y="444137"/>
            <a:ext cx="8059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64653"/>
                </a:solidFill>
                <a:latin typeface="Bahnschrift SemiBold" panose="020B0502040204020203" pitchFamily="34" charset="0"/>
              </a:rPr>
              <a:t>Where do I get the </a:t>
            </a:r>
          </a:p>
          <a:p>
            <a:pPr algn="ctr"/>
            <a:r>
              <a:rPr lang="en-US" sz="4000" dirty="0">
                <a:solidFill>
                  <a:srgbClr val="264653"/>
                </a:solidFill>
                <a:latin typeface="Bahnschrift SemiBold" panose="020B0502040204020203" pitchFamily="34" charset="0"/>
              </a:rPr>
              <a:t>questions from?</a:t>
            </a:r>
            <a:endParaRPr lang="en-IN" dirty="0">
              <a:solidFill>
                <a:srgbClr val="26465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258490" y="2286000"/>
            <a:ext cx="677962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 </a:t>
            </a:r>
            <a:r>
              <a:rPr lang="en-US" sz="28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AQAD (ASSET QUESTION-A-DAY) is a set of thought provoking questions picked from the ASSET database to test students' understanding of concepts and is made available daily through this website.</a:t>
            </a:r>
          </a:p>
          <a:p>
            <a:endParaRPr lang="en-US" sz="2800" dirty="0">
              <a:solidFill>
                <a:srgbClr val="264653"/>
              </a:solidFill>
              <a:latin typeface="Bahnschrift SemiBold Condensed" panose="020B0502040204020203" pitchFamily="34" charset="0"/>
              <a:hlinkClick r:id="rId2"/>
            </a:endParaRPr>
          </a:p>
          <a:p>
            <a:r>
              <a:rPr lang="en-IN" sz="3200" dirty="0">
                <a:solidFill>
                  <a:srgbClr val="264653"/>
                </a:solidFill>
                <a:hlinkClick r:id="rId2"/>
              </a:rPr>
              <a:t>https://www.aqad.in/</a:t>
            </a:r>
            <a:endParaRPr lang="en-IN" sz="3200" dirty="0">
              <a:solidFill>
                <a:srgbClr val="2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5394" y="1690063"/>
            <a:ext cx="10567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AQAD</a:t>
            </a:r>
            <a:r>
              <a:rPr lang="en-US" sz="4400" dirty="0">
                <a:latin typeface="Bahnschrift SemiBold Condensed" panose="020B0502040204020203" pitchFamily="34" charset="0"/>
              </a:rPr>
              <a:t> is available for classes </a:t>
            </a:r>
            <a:r>
              <a:rPr lang="en-US" sz="44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3 to 9 </a:t>
            </a:r>
            <a:r>
              <a:rPr lang="en-US" sz="4400" dirty="0">
                <a:latin typeface="Bahnschrift SemiBold Condensed" panose="020B0502040204020203" pitchFamily="34" charset="0"/>
              </a:rPr>
              <a:t>for the following subjects-</a:t>
            </a:r>
            <a:br>
              <a:rPr lang="en-US" sz="4400" dirty="0">
                <a:latin typeface="Bahnschrift SemiBold Condensed" panose="020B0502040204020203" pitchFamily="34" charset="0"/>
              </a:rPr>
            </a:br>
            <a:r>
              <a:rPr lang="en-US" sz="4400" b="1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For Class 3 to 9:</a:t>
            </a:r>
            <a:r>
              <a:rPr lang="en-US" sz="4400" dirty="0">
                <a:latin typeface="Bahnschrift SemiBold Condensed" panose="020B0502040204020203" pitchFamily="34" charset="0"/>
              </a:rPr>
              <a:t> English, Math &amp; Science.</a:t>
            </a:r>
            <a:br>
              <a:rPr lang="en-US" sz="4400" dirty="0">
                <a:latin typeface="Bahnschrift SemiBold Condensed" panose="020B0502040204020203" pitchFamily="34" charset="0"/>
              </a:rPr>
            </a:br>
            <a:r>
              <a:rPr lang="en-US" sz="4400" b="1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For Class 5 to 8:</a:t>
            </a:r>
            <a:r>
              <a:rPr lang="en-US" sz="4400" dirty="0">
                <a:latin typeface="Bahnschrift SemiBold Condensed" panose="020B0502040204020203" pitchFamily="34" charset="0"/>
              </a:rPr>
              <a:t> Hindi</a:t>
            </a:r>
          </a:p>
          <a:p>
            <a:r>
              <a:rPr lang="en-US" sz="44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For Class 6 to 8: </a:t>
            </a:r>
            <a:r>
              <a:rPr lang="en-US" sz="4400" dirty="0">
                <a:latin typeface="Bahnschrift SemiBold Condensed" panose="020B0502040204020203" pitchFamily="34" charset="0"/>
              </a:rPr>
              <a:t>SST</a:t>
            </a:r>
          </a:p>
          <a:p>
            <a:endParaRPr lang="en-IN" sz="4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flipH="1">
            <a:off x="1110341" y="1985554"/>
            <a:ext cx="101759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Sequence in which the questions are published in AQAD:</a:t>
            </a:r>
          </a:p>
          <a:p>
            <a:pPr algn="ctr"/>
            <a:endParaRPr lang="en-US" dirty="0">
              <a:solidFill>
                <a:srgbClr val="264653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0301"/>
              </p:ext>
            </p:extLst>
          </p:nvPr>
        </p:nvGraphicFramePr>
        <p:xfrm>
          <a:off x="1600198" y="3279984"/>
          <a:ext cx="9346477" cy="1553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5211">
                  <a:extLst>
                    <a:ext uri="{9D8B030D-6E8A-4147-A177-3AD203B41FA5}">
                      <a16:colId xmlns:a16="http://schemas.microsoft.com/office/drawing/2014/main" val="4015742202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578872957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3832700360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1347341129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1343459469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1332557571"/>
                    </a:ext>
                  </a:extLst>
                </a:gridCol>
                <a:gridCol w="1335211">
                  <a:extLst>
                    <a:ext uri="{9D8B030D-6E8A-4147-A177-3AD203B41FA5}">
                      <a16:colId xmlns:a16="http://schemas.microsoft.com/office/drawing/2014/main" val="887119857"/>
                    </a:ext>
                  </a:extLst>
                </a:gridCol>
              </a:tblGrid>
              <a:tr h="7766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Day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Mon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Tue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Wed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Thu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Fri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Sat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70874"/>
                  </a:ext>
                </a:extLst>
              </a:tr>
              <a:tr h="7766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Subject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English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Math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Science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Math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Science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Bahnschrift SemiBold Condensed" panose="020B0502040204020203" pitchFamily="34" charset="0"/>
                        </a:rPr>
                        <a:t>SST</a:t>
                      </a:r>
                      <a:endParaRPr lang="en-IN" sz="3200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3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2729048" y="692331"/>
            <a:ext cx="673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SemiBold Condensed" panose="020B0502040204020203" pitchFamily="34" charset="0"/>
              </a:rPr>
              <a:t>Portion for asset?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135776" y="2129246"/>
            <a:ext cx="823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Condensed" panose="020B0502040204020203" pitchFamily="34" charset="0"/>
              </a:rPr>
              <a:t>- There is no particular portion given for Asset.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SemiBold Condensed" panose="020B0502040204020203" pitchFamily="34" charset="0"/>
              </a:rPr>
              <a:t>It contains  1 level low concepts.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SemiBold Condensed" panose="020B0502040204020203" pitchFamily="34" charset="0"/>
              </a:rPr>
              <a:t>It contains essential concepts.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Bahnschrift SemiBold Condensed" panose="020B0502040204020203" pitchFamily="34" charset="0"/>
              </a:rPr>
              <a:t>It is curriculum aligned.</a:t>
            </a:r>
          </a:p>
          <a:p>
            <a:endParaRPr lang="en-IN" sz="3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1783" y="600891"/>
            <a:ext cx="65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64653"/>
                </a:solidFill>
                <a:latin typeface="Bahnschrift SemiBold Condensed" panose="020B0502040204020203" pitchFamily="34" charset="0"/>
              </a:rPr>
              <a:t>What we need to focus on?</a:t>
            </a:r>
            <a:endParaRPr lang="en-IN" dirty="0">
              <a:solidFill>
                <a:srgbClr val="264653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4961" y="2416628"/>
            <a:ext cx="7330177" cy="4298755"/>
            <a:chOff x="664292" y="1763486"/>
            <a:chExt cx="7330177" cy="4298755"/>
          </a:xfrm>
        </p:grpSpPr>
        <p:sp>
          <p:nvSpPr>
            <p:cNvPr id="8" name="TextBox 7"/>
            <p:cNvSpPr txBox="1"/>
            <p:nvPr/>
          </p:nvSpPr>
          <p:spPr>
            <a:xfrm>
              <a:off x="876301" y="1763486"/>
              <a:ext cx="711816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AutoNum type="arabicPeriod"/>
              </a:pPr>
              <a:r>
                <a:rPr lang="en-US" sz="2800" dirty="0">
                  <a:solidFill>
                    <a:srgbClr val="E76F51"/>
                  </a:solidFill>
                  <a:latin typeface="Bahnschrift SemiBold" panose="020B0502040204020203" pitchFamily="34" charset="0"/>
                </a:rPr>
                <a:t>Which of the following has air in it?</a:t>
              </a:r>
            </a:p>
            <a:p>
              <a:r>
                <a:rPr lang="en-US" sz="2800" dirty="0">
                  <a:solidFill>
                    <a:srgbClr val="E76F51"/>
                  </a:solidFill>
                  <a:latin typeface="Bahnschrift SemiBold" panose="020B0502040204020203" pitchFamily="34" charset="0"/>
                </a:rPr>
                <a:t>a.                                  b.</a:t>
              </a:r>
            </a:p>
            <a:p>
              <a:r>
                <a:rPr lang="en-US" sz="2800" dirty="0">
                  <a:solidFill>
                    <a:srgbClr val="E76F51"/>
                  </a:solidFill>
                  <a:latin typeface="Bahnschrift SemiBold" panose="020B0502040204020203" pitchFamily="34" charset="0"/>
                </a:rPr>
                <a:t> </a:t>
              </a:r>
            </a:p>
            <a:p>
              <a:endParaRPr lang="en-US" sz="2800" dirty="0">
                <a:solidFill>
                  <a:srgbClr val="E76F51"/>
                </a:solidFill>
                <a:latin typeface="Bahnschrift SemiBold" panose="020B0502040204020203" pitchFamily="34" charset="0"/>
              </a:endParaRPr>
            </a:p>
            <a:p>
              <a:endParaRPr lang="en-US" sz="2800" dirty="0">
                <a:solidFill>
                  <a:srgbClr val="E76F51"/>
                </a:solidFill>
                <a:latin typeface="Bahnschrift SemiBold" panose="020B0502040204020203" pitchFamily="34" charset="0"/>
              </a:endParaRPr>
            </a:p>
            <a:p>
              <a:endParaRPr lang="en-US" sz="2800" dirty="0">
                <a:solidFill>
                  <a:srgbClr val="E76F51"/>
                </a:solidFill>
                <a:latin typeface="Bahnschrift SemiBold" panose="020B0502040204020203" pitchFamily="34" charset="0"/>
              </a:endParaRPr>
            </a:p>
            <a:p>
              <a:r>
                <a:rPr lang="en-US" sz="2800" dirty="0">
                  <a:solidFill>
                    <a:srgbClr val="E76F51"/>
                  </a:solidFill>
                  <a:latin typeface="Bahnschrift SemiBold" panose="020B0502040204020203" pitchFamily="34" charset="0"/>
                </a:rPr>
                <a:t>c.                                  d. </a:t>
              </a:r>
            </a:p>
            <a:p>
              <a:endParaRPr lang="en-IN" sz="2800" dirty="0">
                <a:solidFill>
                  <a:srgbClr val="E76F5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054" name="Picture 6" descr="https://o.remove.bg/downloads/29c1b098-48d9-416e-bdb6-a955fd746bc8/image-removebg-previe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783" y="2130062"/>
              <a:ext cx="1905263" cy="181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o.remove.bg/downloads/ddbd7ca0-9840-40d5-9889-257228f7b2a9/image-removebg-pre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548" y="2130061"/>
              <a:ext cx="1987051" cy="1987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o.remove.bg/downloads/dfd2919d-6641-46fe-90cb-652ab6fc3237/image-removebg-previe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2" y="3674525"/>
              <a:ext cx="2563504" cy="1908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o.remove.bg/downloads/0b3f142d-c15d-43cb-90db-3a627d3af52f/image-removebg-preview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298" y="3788229"/>
              <a:ext cx="1516008" cy="227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B2DB8B-0B00-6553-AB8C-C493FF461BAC}"/>
              </a:ext>
            </a:extLst>
          </p:cNvPr>
          <p:cNvSpPr txBox="1"/>
          <p:nvPr/>
        </p:nvSpPr>
        <p:spPr>
          <a:xfrm>
            <a:off x="746449" y="1597399"/>
            <a:ext cx="674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264653"/>
                </a:solidFill>
                <a:latin typeface="Bahnschrift SemiBold SemiConden" panose="020B0502040204020203" pitchFamily="34" charset="0"/>
              </a:rPr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3099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tf10103076_win32</Template>
  <TotalTime>0</TotalTime>
  <Words>299</Words>
  <Application>Microsoft Office PowerPoint</Application>
  <PresentationFormat>Widescreen</PresentationFormat>
  <Paragraphs>55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Bahnschrift SemiBold</vt:lpstr>
      <vt:lpstr>Bahnschrift SemiBold Condensed</vt:lpstr>
      <vt:lpstr>Bahnschrift SemiBold SemiConden</vt:lpstr>
      <vt:lpstr>Segoe UI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2021-07-06T06:05:30Z</dcterms:created>
  <dcterms:modified xsi:type="dcterms:W3CDTF">2022-07-23T08:32:06Z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