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7" r:id="rId2"/>
    <p:sldId id="1910" r:id="rId3"/>
    <p:sldId id="1832" r:id="rId4"/>
    <p:sldId id="1915" r:id="rId5"/>
    <p:sldId id="1855" r:id="rId6"/>
    <p:sldId id="1911" r:id="rId7"/>
    <p:sldId id="1916" r:id="rId8"/>
    <p:sldId id="1923" r:id="rId9"/>
    <p:sldId id="1917" r:id="rId10"/>
    <p:sldId id="1935" r:id="rId11"/>
    <p:sldId id="1936" r:id="rId12"/>
    <p:sldId id="1937" r:id="rId13"/>
    <p:sldId id="1926" r:id="rId14"/>
    <p:sldId id="1920" r:id="rId15"/>
    <p:sldId id="1921" r:id="rId16"/>
    <p:sldId id="1928" r:id="rId17"/>
    <p:sldId id="1924" r:id="rId18"/>
    <p:sldId id="1925" r:id="rId19"/>
    <p:sldId id="1927" r:id="rId20"/>
    <p:sldId id="1930" r:id="rId21"/>
    <p:sldId id="1890" r:id="rId22"/>
    <p:sldId id="1914" r:id="rId23"/>
    <p:sldId id="1932" r:id="rId24"/>
    <p:sldId id="1934" r:id="rId25"/>
    <p:sldId id="1933" r:id="rId26"/>
    <p:sldId id="1808" r:id="rId27"/>
  </p:sldIdLst>
  <p:sldSz cx="12188825" cy="6858000"/>
  <p:notesSz cx="6858000" cy="9144000"/>
  <p:defaultTextStyle>
    <a:defPPr>
      <a:defRPr lang="zh-CN"/>
    </a:defPPr>
    <a:lvl1pPr marL="0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09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569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4660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362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2">
          <p15:clr>
            <a:srgbClr val="A4A3A4"/>
          </p15:clr>
        </p15:guide>
        <p15:guide id="2" pos="38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09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Zhaoxinxin (amy, Information)" initials="Z(I" lastIdx="17" clrIdx="0"/>
  <p:cmAuthor id="8" name="姜伟光" initials="姜" lastIdx="1" clrIdx="0"/>
  <p:cmAuthor id="2" name="Xiaobin (Shawn, Gauss)" initials="X(G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B4E"/>
    <a:srgbClr val="F26008"/>
    <a:srgbClr val="F2F3F4"/>
    <a:srgbClr val="F25E06"/>
    <a:srgbClr val="F2B87B"/>
    <a:srgbClr val="FF8B0F"/>
    <a:srgbClr val="FBA162"/>
    <a:srgbClr val="E46C0A"/>
    <a:srgbClr val="F08212"/>
    <a:srgbClr val="FF7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25"/>
    <p:restoredTop sz="97422" autoAdjust="0"/>
  </p:normalViewPr>
  <p:slideViewPr>
    <p:cSldViewPr snapToGrid="0" snapToObjects="1">
      <p:cViewPr varScale="1">
        <p:scale>
          <a:sx n="90" d="100"/>
          <a:sy n="90" d="100"/>
        </p:scale>
        <p:origin x="72" y="53"/>
      </p:cViewPr>
      <p:guideLst>
        <p:guide orient="horz" pos="2482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432" y="-104"/>
      </p:cViewPr>
      <p:guideLst>
        <p:guide orient="horz" pos="3309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C7CB2-49CC-E54E-90A7-192F9304C139}" type="datetimeFigureOut">
              <a:rPr lang="zh-CN" altLang="en-US" smtClean="0"/>
              <a:t>2022/9/22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二级</a:t>
            </a:r>
          </a:p>
          <a:p>
            <a:pPr lvl="2"/>
            <a:r>
              <a:rPr lang="en-US"/>
              <a:t>三级</a:t>
            </a:r>
          </a:p>
          <a:p>
            <a:pPr lvl="3"/>
            <a:r>
              <a:rPr lang="en-US"/>
              <a:t>四级</a:t>
            </a:r>
          </a:p>
          <a:p>
            <a:pPr lvl="4"/>
            <a:r>
              <a:rPr 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DA9C9-1E53-8E43-B665-E23D097A63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 userDrawn="1"/>
        </p:nvSpPr>
        <p:spPr>
          <a:xfrm>
            <a:off x="807720" y="312420"/>
            <a:ext cx="9428480" cy="428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704" tIns="48351" rIns="96704" bIns="48351" numCol="1" anchor="ctr" anchorCtr="0" compatLnSpc="1"/>
          <a:lstStyle>
            <a:lvl1pPr algn="l">
              <a:defRPr lang="zh-CN" altLang="en-US" sz="2600" b="1">
                <a:solidFill>
                  <a:srgbClr val="FF6A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defRPr>
            </a:lvl1pPr>
          </a:lstStyle>
          <a:p>
            <a:pPr marL="0" lvl="0" algn="l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58445" y="276225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 166"/>
          <p:cNvSpPr/>
          <p:nvPr userDrawn="1"/>
        </p:nvSpPr>
        <p:spPr>
          <a:xfrm>
            <a:off x="374015" y="356235"/>
            <a:ext cx="402590" cy="421640"/>
          </a:xfrm>
          <a:prstGeom prst="rect">
            <a:avLst/>
          </a:prstGeom>
          <a:solidFill>
            <a:srgbClr val="FF6A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725567" y="1512875"/>
            <a:ext cx="10726851" cy="4690459"/>
          </a:xfrm>
          <a:prstGeom prst="rect">
            <a:avLst/>
          </a:prstGeom>
        </p:spPr>
        <p:txBody>
          <a:bodyPr lIns="0" tIns="0" rIns="0" bIns="0"/>
          <a:lstStyle>
            <a:lvl1pPr marL="179705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 sz="1800" baseline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Arial" panose="020B0604020202020204" pitchFamily="34" charset="0"/>
              </a:defRPr>
            </a:lvl1pPr>
            <a:lvl2pPr marL="446405" marR="0" indent="-285750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770" algn="ctr"/>
              </a:tabLst>
              <a:defRPr sz="1600" baseline="0">
                <a:latin typeface="+mn-lt"/>
                <a:ea typeface="微软雅黑" panose="020B0503020204020204" charset="-122"/>
              </a:defRPr>
            </a:lvl2pPr>
            <a:lvl3pPr marL="1097915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770" algn="ctr"/>
              </a:tabLst>
              <a:defRPr sz="1300" baseline="0">
                <a:latin typeface="+mn-lt"/>
                <a:ea typeface="微软雅黑" panose="020B0503020204020204" charset="-122"/>
              </a:defRPr>
            </a:lvl3pPr>
            <a:lvl4pPr marL="525145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145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marL="328930" marR="0" lvl="1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endParaRPr lang="en-US" alt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719" y="456134"/>
            <a:ext cx="1073393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593090" indent="0" algn="ctr">
              <a:buNone/>
              <a:defRPr sz="2600"/>
            </a:lvl2pPr>
            <a:lvl3pPr marL="1187450" indent="0" algn="ctr">
              <a:buNone/>
              <a:defRPr sz="2340"/>
            </a:lvl3pPr>
            <a:lvl4pPr marL="1780540" indent="0" algn="ctr">
              <a:buNone/>
              <a:defRPr sz="2080"/>
            </a:lvl4pPr>
            <a:lvl5pPr marL="2374265" indent="0" algn="ctr">
              <a:buNone/>
              <a:defRPr sz="2080"/>
            </a:lvl5pPr>
            <a:lvl6pPr marL="2967355" indent="0" algn="ctr">
              <a:buNone/>
              <a:defRPr sz="2080"/>
            </a:lvl6pPr>
            <a:lvl7pPr marL="3561080" indent="0" algn="ctr">
              <a:buNone/>
              <a:defRPr sz="2080"/>
            </a:lvl7pPr>
            <a:lvl8pPr marL="4154805" indent="0" algn="ctr">
              <a:buNone/>
              <a:defRPr sz="2080"/>
            </a:lvl8pPr>
            <a:lvl9pPr marL="4747895" indent="0" algn="ctr">
              <a:buNone/>
              <a:defRPr sz="2080"/>
            </a:lvl9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0"/>
          </p:nvPr>
        </p:nvSpPr>
        <p:spPr>
          <a:xfrm>
            <a:off x="673475" y="1813241"/>
            <a:ext cx="10281517" cy="38560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77048" y="665625"/>
            <a:ext cx="5156578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295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060" indent="0">
              <a:buNone/>
              <a:defRPr sz="1600" b="1"/>
            </a:lvl9pPr>
          </a:lstStyle>
          <a:p>
            <a:pPr lvl="0"/>
            <a:r>
              <a:rPr lang="zh-CN" altLang="en-US"/>
              <a:t>单击此处添加标题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466" y="432999"/>
            <a:ext cx="105128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rgbClr val="E46C0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-34784" y="543950"/>
            <a:ext cx="314124" cy="270797"/>
          </a:xfrm>
          <a:prstGeom prst="triangle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645" y="576143"/>
            <a:ext cx="5731412" cy="633681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rgbClr val="E46C0A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466" y="432999"/>
            <a:ext cx="105128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rgbClr val="E46C0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0"/>
          </p:nvPr>
        </p:nvSpPr>
        <p:spPr>
          <a:xfrm>
            <a:off x="838466" y="1352778"/>
            <a:ext cx="944015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46C0A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rgbClr val="E46C0A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rgbClr val="E46C0A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rgbClr val="E46C0A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rgbClr val="E46C0A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5"/>
          <p:cNvSpPr>
            <a:spLocks noChangeAspect="1" noChangeArrowheads="1"/>
          </p:cNvSpPr>
          <p:nvPr userDrawn="1"/>
        </p:nvSpPr>
        <p:spPr bwMode="auto">
          <a:xfrm>
            <a:off x="5968349" y="6495591"/>
            <a:ext cx="252126" cy="2525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</a:ln>
          <a:effectLst/>
        </p:spPr>
        <p:txBody>
          <a:bodyPr wrap="square" lIns="0" tIns="0" rIns="0" bIns="0" anchor="t" anchorCtr="0">
            <a:no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fld id="{4117C18A-961F-CC48-912A-3C08F3E324ED}" type="slidenum">
              <a:rPr lang="zh-CN" altLang="en-US" sz="1000" b="0" i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  <a:sym typeface="微软雅黑" panose="020B0503020204020204" charset="-122"/>
              </a:rPr>
              <a:t>‹#›</a:t>
            </a:fld>
            <a:endParaRPr lang="zh-CN" altLang="en-US" sz="1000" b="0" i="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cs typeface="Arial" panose="020B0604020202020204"/>
              <a:sym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0">
            <a:alphaModFix amt="65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612" y="5379394"/>
            <a:ext cx="2145053" cy="1938873"/>
          </a:xfrm>
          <a:prstGeom prst="rect">
            <a:avLst/>
          </a:prstGeom>
        </p:spPr>
      </p:pic>
      <p:pic>
        <p:nvPicPr>
          <p:cNvPr id="6" name="图片 5" descr="彩色logo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663" y="281374"/>
            <a:ext cx="1300747" cy="432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13969" y="0"/>
            <a:ext cx="12188824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stretch>
              <a:fillRect l="-10000" t="-11000" r="-25000" b="-12000"/>
            </a:stretch>
          </a:blipFill>
        </p:spPr>
        <p:txBody>
          <a:bodyPr wrap="square" rtlCol="0" anchor="ctr">
            <a:spAutoFit/>
          </a:bodyPr>
          <a:lstStyle/>
          <a:p>
            <a:pPr algn="l"/>
            <a:endParaRPr lang="zh-CN" altLang="en-US" sz="1800" dirty="0">
              <a:gradFill flip="none" rotWithShape="1">
                <a:gsLst>
                  <a:gs pos="65000">
                    <a:schemeClr val="tx1">
                      <a:lumMod val="50000"/>
                      <a:lumOff val="50000"/>
                    </a:schemeClr>
                  </a:gs>
                  <a:gs pos="54000">
                    <a:schemeClr val="bg1">
                      <a:lumMod val="50000"/>
                    </a:schemeClr>
                  </a:gs>
                  <a:gs pos="46000">
                    <a:schemeClr val="tx1">
                      <a:lumMod val="65000"/>
                      <a:lumOff val="35000"/>
                    </a:schemeClr>
                  </a:gs>
                  <a:gs pos="84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  <a:tileRect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gradFill flip="none" rotWithShape="1">
            <a:gsLst>
              <a:gs pos="81000">
                <a:srgbClr val="FFFFFF">
                  <a:alpha val="40000"/>
                </a:srgbClr>
              </a:gs>
              <a:gs pos="23000">
                <a:srgbClr val="FFFFFF">
                  <a:alpha val="40000"/>
                </a:srgbClr>
              </a:gs>
              <a:gs pos="7000">
                <a:schemeClr val="bg1">
                  <a:alpha val="10000"/>
                </a:schemeClr>
              </a:gs>
              <a:gs pos="55102">
                <a:srgbClr val="FFFFFF">
                  <a:alpha val="50000"/>
                </a:srgbClr>
              </a:gs>
              <a:gs pos="95000">
                <a:schemeClr val="bg1">
                  <a:alpha val="10000"/>
                </a:schemeClr>
              </a:gs>
            </a:gsLst>
            <a:lin ang="5400000" scaled="0"/>
            <a:tileRect/>
          </a:gradFill>
        </p:spPr>
        <p:txBody>
          <a:bodyPr wrap="none" rtlCol="0" anchor="ctr">
            <a:spAutoFit/>
          </a:bodyPr>
          <a:lstStyle/>
          <a:p>
            <a:pPr algn="l"/>
            <a:endParaRPr lang="zh-CN" altLang="en-US" sz="1800" dirty="0">
              <a:gradFill flip="none" rotWithShape="1">
                <a:gsLst>
                  <a:gs pos="65000">
                    <a:schemeClr val="tx1">
                      <a:lumMod val="50000"/>
                      <a:lumOff val="50000"/>
                    </a:schemeClr>
                  </a:gs>
                  <a:gs pos="54000">
                    <a:schemeClr val="bg1">
                      <a:lumMod val="50000"/>
                    </a:schemeClr>
                  </a:gs>
                  <a:gs pos="46000">
                    <a:schemeClr val="tx1">
                      <a:lumMod val="65000"/>
                      <a:lumOff val="35000"/>
                    </a:schemeClr>
                  </a:gs>
                  <a:gs pos="84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  <a:tileRect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6089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20204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1000" algn="l" defTabSz="608965" rtl="0" eaLnBrk="1" latinLnBrk="0" hangingPunct="1">
        <a:spcBef>
          <a:spcPct val="20000"/>
        </a:spcBef>
        <a:buFont typeface="Arial" panose="020B0604020202020204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4800" algn="l" defTabSz="608965" rtl="0" eaLnBrk="1" latinLnBrk="0" hangingPunct="1">
        <a:spcBef>
          <a:spcPct val="20000"/>
        </a:spcBef>
        <a:buFont typeface="Arial" panose="020B0604020202020204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295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946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69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762224" y="1270776"/>
            <a:ext cx="2664376" cy="58477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6600" b="0">
                <a:gradFill flip="none" rotWithShape="1">
                  <a:gsLst>
                    <a:gs pos="0">
                      <a:srgbClr val="004078"/>
                    </a:gs>
                    <a:gs pos="48000">
                      <a:srgbClr val="00A8FF"/>
                    </a:gs>
                    <a:gs pos="47000">
                      <a:srgbClr val="0C60B1"/>
                    </a:gs>
                    <a:gs pos="76000">
                      <a:srgbClr val="004078"/>
                    </a:gs>
                    <a:gs pos="66000">
                      <a:srgbClr val="0C60B1"/>
                    </a:gs>
                  </a:gsLst>
                  <a:lin ang="16200000" scaled="0"/>
                  <a:tileRect/>
                </a:gradFill>
                <a:effectLst/>
                <a:latin typeface="造字工房朗倩（非商用）常规体" charset="-122"/>
                <a:ea typeface="造字工房朗倩（非商用）常规体" charset="-122"/>
                <a:cs typeface="方正正大黑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VASTDATA</a:t>
            </a:r>
          </a:p>
        </p:txBody>
      </p:sp>
      <p:cxnSp>
        <p:nvCxnSpPr>
          <p:cNvPr id="13" name="直线连接符 12"/>
          <p:cNvCxnSpPr/>
          <p:nvPr/>
        </p:nvCxnSpPr>
        <p:spPr>
          <a:xfrm>
            <a:off x="4744412" y="1191768"/>
            <a:ext cx="2700000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4744412" y="1912640"/>
            <a:ext cx="2700000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组 16"/>
          <p:cNvGrpSpPr/>
          <p:nvPr/>
        </p:nvGrpSpPr>
        <p:grpSpPr>
          <a:xfrm>
            <a:off x="4690412" y="5727677"/>
            <a:ext cx="2808000" cy="583703"/>
            <a:chOff x="4690412" y="6054825"/>
            <a:chExt cx="2808000" cy="583703"/>
          </a:xfrm>
        </p:grpSpPr>
        <p:sp>
          <p:nvSpPr>
            <p:cNvPr id="15" name="文本框 14"/>
            <p:cNvSpPr txBox="1"/>
            <p:nvPr/>
          </p:nvSpPr>
          <p:spPr>
            <a:xfrm>
              <a:off x="4690412" y="6054825"/>
              <a:ext cx="2808000" cy="28457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charset="-122"/>
                </a:rPr>
                <a:t>北京海量数据技术股份有限公司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032412" y="6317952"/>
              <a:ext cx="2124000" cy="3205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charset="-122"/>
                </a:rPr>
                <a:t>内部资料  严禁外传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99751" y="2966824"/>
            <a:ext cx="9718149" cy="7683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8000" b="1">
                <a:gradFill flip="none" rotWithShape="1">
                  <a:gsLst>
                    <a:gs pos="0">
                      <a:srgbClr val="004078"/>
                    </a:gs>
                    <a:gs pos="47000">
                      <a:srgbClr val="71B4F2"/>
                    </a:gs>
                    <a:gs pos="45000">
                      <a:srgbClr val="0C60B1"/>
                    </a:gs>
                    <a:gs pos="77000">
                      <a:srgbClr val="004078"/>
                    </a:gs>
                    <a:gs pos="63000">
                      <a:srgbClr val="0C60B1"/>
                    </a:gs>
                  </a:gsLst>
                  <a:lin ang="162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Hiragino Sans GB W6"/>
              </a:defRPr>
            </a:lvl1pPr>
          </a:lstStyle>
          <a:p>
            <a:pPr algn="ctr">
              <a:buClrTx/>
              <a:buSzTx/>
              <a:buFontTx/>
            </a:pPr>
            <a:r>
              <a:rPr lang="zh-CN" altLang="en-US" sz="4400" dirty="0">
                <a:gradFill flip="none" rotWithShape="1">
                  <a:gsLst>
                    <a:gs pos="15000">
                      <a:srgbClr val="D9620B"/>
                    </a:gs>
                    <a:gs pos="48000">
                      <a:srgbClr val="F79646"/>
                    </a:gs>
                    <a:gs pos="46000">
                      <a:srgbClr val="D05504"/>
                    </a:gs>
                    <a:gs pos="100000">
                      <a:srgbClr val="C65F0B"/>
                    </a:gs>
                    <a:gs pos="68000">
                      <a:srgbClr val="DE7106"/>
                    </a:gs>
                  </a:gsLst>
                  <a:lin ang="16020000" scaled="0"/>
                  <a:tileRect/>
                </a:gradFill>
                <a:cs typeface="微软雅黑" panose="020B0503020204020204" charset="-122"/>
              </a:rPr>
              <a:t>研发体系</a:t>
            </a:r>
            <a:r>
              <a:rPr lang="en-US" altLang="zh-CN" sz="4400" dirty="0">
                <a:gradFill flip="none" rotWithShape="1">
                  <a:gsLst>
                    <a:gs pos="15000">
                      <a:srgbClr val="D9620B"/>
                    </a:gs>
                    <a:gs pos="48000">
                      <a:srgbClr val="F79646"/>
                    </a:gs>
                    <a:gs pos="46000">
                      <a:srgbClr val="D05504"/>
                    </a:gs>
                    <a:gs pos="100000">
                      <a:srgbClr val="C65F0B"/>
                    </a:gs>
                    <a:gs pos="68000">
                      <a:srgbClr val="DE7106"/>
                    </a:gs>
                  </a:gsLst>
                  <a:lin ang="16020000" scaled="0"/>
                  <a:tileRect/>
                </a:gradFill>
                <a:cs typeface="微软雅黑" panose="020B0503020204020204" charset="-122"/>
              </a:rPr>
              <a:t>3</a:t>
            </a:r>
            <a:r>
              <a:rPr lang="zh-CN" altLang="en-US" sz="4400" dirty="0">
                <a:gradFill flip="none" rotWithShape="1">
                  <a:gsLst>
                    <a:gs pos="15000">
                      <a:srgbClr val="D9620B"/>
                    </a:gs>
                    <a:gs pos="48000">
                      <a:srgbClr val="F79646"/>
                    </a:gs>
                    <a:gs pos="46000">
                      <a:srgbClr val="D05504"/>
                    </a:gs>
                    <a:gs pos="100000">
                      <a:srgbClr val="C65F0B"/>
                    </a:gs>
                    <a:gs pos="68000">
                      <a:srgbClr val="DE7106"/>
                    </a:gs>
                  </a:gsLst>
                  <a:lin ang="16020000" scaled="0"/>
                  <a:tileRect/>
                </a:gradFill>
                <a:cs typeface="微软雅黑" panose="020B0503020204020204" charset="-122"/>
              </a:rPr>
              <a:t>个月阶段性答辩</a:t>
            </a:r>
          </a:p>
        </p:txBody>
      </p:sp>
      <p:pic>
        <p:nvPicPr>
          <p:cNvPr id="9" name="图片 8" descr="标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388" y="-477520"/>
            <a:ext cx="451104" cy="408432"/>
          </a:xfrm>
          <a:prstGeom prst="rect">
            <a:avLst/>
          </a:prstGeom>
        </p:spPr>
      </p:pic>
      <p:pic>
        <p:nvPicPr>
          <p:cNvPr id="10" name="图片 9" descr="标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188" y="6859016"/>
            <a:ext cx="451104" cy="408432"/>
          </a:xfrm>
          <a:prstGeom prst="rect">
            <a:avLst/>
          </a:prstGeom>
        </p:spPr>
      </p:pic>
      <p:pic>
        <p:nvPicPr>
          <p:cNvPr id="18" name="图片 17" descr="标-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60" y="7063232"/>
            <a:ext cx="451104" cy="402336"/>
          </a:xfrm>
          <a:prstGeom prst="rect">
            <a:avLst/>
          </a:prstGeom>
        </p:spPr>
      </p:pic>
      <p:pic>
        <p:nvPicPr>
          <p:cNvPr id="19" name="图片 18" descr="标-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05" y="6858000"/>
            <a:ext cx="451104" cy="408432"/>
          </a:xfrm>
          <a:prstGeom prst="rect">
            <a:avLst/>
          </a:prstGeom>
        </p:spPr>
      </p:pic>
      <p:pic>
        <p:nvPicPr>
          <p:cNvPr id="20" name="图片 19" descr="标-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505" y="-408432"/>
            <a:ext cx="451104" cy="408432"/>
          </a:xfrm>
          <a:prstGeom prst="rect">
            <a:avLst/>
          </a:prstGeom>
        </p:spPr>
      </p:pic>
      <p:pic>
        <p:nvPicPr>
          <p:cNvPr id="21" name="图片 20" descr="标-0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60" y="-529336"/>
            <a:ext cx="451104" cy="402336"/>
          </a:xfrm>
          <a:prstGeom prst="rect">
            <a:avLst/>
          </a:prstGeom>
        </p:spPr>
      </p:pic>
      <p:pic>
        <p:nvPicPr>
          <p:cNvPr id="22" name="图片 21" descr="标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984" y="-733552"/>
            <a:ext cx="451104" cy="408432"/>
          </a:xfrm>
          <a:prstGeom prst="rect">
            <a:avLst/>
          </a:prstGeom>
        </p:spPr>
      </p:pic>
      <p:pic>
        <p:nvPicPr>
          <p:cNvPr id="23" name="图片 22" descr="标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292" y="7364984"/>
            <a:ext cx="451104" cy="408432"/>
          </a:xfrm>
          <a:prstGeom prst="rect">
            <a:avLst/>
          </a:prstGeom>
        </p:spPr>
      </p:pic>
      <p:pic>
        <p:nvPicPr>
          <p:cNvPr id="24" name="图片 23" descr="标-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60" y="7772400"/>
            <a:ext cx="451104" cy="402336"/>
          </a:xfrm>
          <a:prstGeom prst="rect">
            <a:avLst/>
          </a:prstGeom>
        </p:spPr>
      </p:pic>
      <p:pic>
        <p:nvPicPr>
          <p:cNvPr id="25" name="图片 24" descr="标-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209" y="7417816"/>
            <a:ext cx="451104" cy="408432"/>
          </a:xfrm>
          <a:prstGeom prst="rect">
            <a:avLst/>
          </a:prstGeom>
        </p:spPr>
      </p:pic>
      <p:pic>
        <p:nvPicPr>
          <p:cNvPr id="26" name="图片 25" descr="标-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09" y="-703072"/>
            <a:ext cx="451104" cy="408432"/>
          </a:xfrm>
          <a:prstGeom prst="rect">
            <a:avLst/>
          </a:prstGeom>
        </p:spPr>
      </p:pic>
      <p:pic>
        <p:nvPicPr>
          <p:cNvPr id="27" name="图片 26" descr="标-0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60" y="-1105408"/>
            <a:ext cx="451104" cy="402336"/>
          </a:xfrm>
          <a:prstGeom prst="rect">
            <a:avLst/>
          </a:prstGeom>
        </p:spPr>
      </p:pic>
      <p:pic>
        <p:nvPicPr>
          <p:cNvPr id="28" name="图片 27" descr="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23" y="2636913"/>
            <a:ext cx="1584178" cy="1584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xit" presetSubtype="544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xit" presetSubtype="544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6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3" presetClass="exit" presetSubtype="544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7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3" presetClass="exit" presetSubtype="544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8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3" presetClass="exit" presetSubtype="544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9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3" presetClass="exit" presetSubtype="544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3" presetClass="exit" presetSubtype="544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6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3" presetClass="exit" presetSubtype="544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6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3" presetClass="exit" presetSubtype="544" repeatCount="2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7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3" presetClass="exit" presetSubtype="544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8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3" presetClass="exit" presetSubtype="544" repeatCount="2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9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3" presetClass="exit" presetSubtype="544" repeatCount="2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3" presetClass="exit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sz="28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入职以来的工作内容</a:t>
            </a:r>
          </a:p>
        </p:txBody>
      </p:sp>
      <p:sp>
        <p:nvSpPr>
          <p:cNvPr id="14" name="流程图: 终止 13"/>
          <p:cNvSpPr/>
          <p:nvPr/>
        </p:nvSpPr>
        <p:spPr>
          <a:xfrm>
            <a:off x="3641407" y="1101978"/>
            <a:ext cx="3767773" cy="724323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数据采集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数据库指标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4B14CD4-27DE-43DA-A61F-71C4B45B5228}"/>
              </a:ext>
            </a:extLst>
          </p:cNvPr>
          <p:cNvSpPr/>
          <p:nvPr/>
        </p:nvSpPr>
        <p:spPr bwMode="auto">
          <a:xfrm>
            <a:off x="1887553" y="2320572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TextBox 20">
            <a:extLst>
              <a:ext uri="{FF2B5EF4-FFF2-40B4-BE49-F238E27FC236}">
                <a16:creationId xmlns:a16="http://schemas.microsoft.com/office/drawing/2014/main" id="{0269E747-549C-44F2-A903-84C076541F01}"/>
              </a:ext>
            </a:extLst>
          </p:cNvPr>
          <p:cNvSpPr txBox="1"/>
          <p:nvPr/>
        </p:nvSpPr>
        <p:spPr>
          <a:xfrm>
            <a:off x="1980841" y="2426506"/>
            <a:ext cx="6948266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支持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GaussDB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(for 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openGauss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指标采集</a:t>
            </a:r>
            <a:endParaRPr lang="en-GB" altLang="zh-CN" kern="0" dirty="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13A09A4-EF20-438A-A549-8D8F5644E8CD}"/>
              </a:ext>
            </a:extLst>
          </p:cNvPr>
          <p:cNvSpPr/>
          <p:nvPr/>
        </p:nvSpPr>
        <p:spPr bwMode="auto">
          <a:xfrm>
            <a:off x="1911040" y="4108280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TextBox 20">
            <a:extLst>
              <a:ext uri="{FF2B5EF4-FFF2-40B4-BE49-F238E27FC236}">
                <a16:creationId xmlns:a16="http://schemas.microsoft.com/office/drawing/2014/main" id="{DBBC0754-465E-4327-B022-2D510B8A6C31}"/>
              </a:ext>
            </a:extLst>
          </p:cNvPr>
          <p:cNvSpPr txBox="1"/>
          <p:nvPr/>
        </p:nvSpPr>
        <p:spPr>
          <a:xfrm>
            <a:off x="2004328" y="4214214"/>
            <a:ext cx="6948266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支持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Oracle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指标采集</a:t>
            </a:r>
            <a:endParaRPr lang="en-GB" altLang="zh-CN" dirty="0">
              <a:solidFill>
                <a:srgbClr val="000000"/>
              </a:solidFill>
              <a:latin typeface="Helvetica Neue"/>
              <a:sym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861C758-88EB-4699-8FD1-9A235BC36421}"/>
              </a:ext>
            </a:extLst>
          </p:cNvPr>
          <p:cNvSpPr/>
          <p:nvPr/>
        </p:nvSpPr>
        <p:spPr bwMode="auto">
          <a:xfrm>
            <a:off x="1895382" y="3187054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20">
            <a:extLst>
              <a:ext uri="{FF2B5EF4-FFF2-40B4-BE49-F238E27FC236}">
                <a16:creationId xmlns:a16="http://schemas.microsoft.com/office/drawing/2014/main" id="{2D73C29A-AA56-4283-862B-8054A865C145}"/>
              </a:ext>
            </a:extLst>
          </p:cNvPr>
          <p:cNvSpPr txBox="1"/>
          <p:nvPr/>
        </p:nvSpPr>
        <p:spPr>
          <a:xfrm>
            <a:off x="1988670" y="3292988"/>
            <a:ext cx="6948266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支持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GaussDB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指标采集</a:t>
            </a:r>
            <a:endParaRPr lang="en-GB" altLang="zh-CN" dirty="0">
              <a:solidFill>
                <a:srgbClr val="000000"/>
              </a:solidFill>
              <a:latin typeface="Helvetica Neue"/>
              <a:sym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2C94A72-D922-42AD-BE9C-F055D53C30E1}"/>
              </a:ext>
            </a:extLst>
          </p:cNvPr>
          <p:cNvSpPr/>
          <p:nvPr/>
        </p:nvSpPr>
        <p:spPr bwMode="auto">
          <a:xfrm>
            <a:off x="1911040" y="4946587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FE6D8407-70B3-4BB4-B662-344CAACA38D6}"/>
              </a:ext>
            </a:extLst>
          </p:cNvPr>
          <p:cNvSpPr txBox="1"/>
          <p:nvPr/>
        </p:nvSpPr>
        <p:spPr>
          <a:xfrm>
            <a:off x="2004328" y="5037498"/>
            <a:ext cx="6948266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 支持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MySQL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指标采集</a:t>
            </a:r>
            <a:endParaRPr lang="en-GB" altLang="zh-CN" dirty="0">
              <a:solidFill>
                <a:srgbClr val="000000"/>
              </a:solidFill>
              <a:latin typeface="Helvetica Neue"/>
              <a:sym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C4EBAF-17E0-4FAF-9AC3-603D162CEABB}"/>
              </a:ext>
            </a:extLst>
          </p:cNvPr>
          <p:cNvSpPr/>
          <p:nvPr/>
        </p:nvSpPr>
        <p:spPr bwMode="auto">
          <a:xfrm>
            <a:off x="1920783" y="5724624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443BB1F8-5C83-43F8-AF7F-68BC9F55C16F}"/>
              </a:ext>
            </a:extLst>
          </p:cNvPr>
          <p:cNvSpPr txBox="1"/>
          <p:nvPr/>
        </p:nvSpPr>
        <p:spPr>
          <a:xfrm>
            <a:off x="2014071" y="5815535"/>
            <a:ext cx="6948266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支持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SqlServer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指标采集</a:t>
            </a:r>
            <a:endParaRPr lang="en-GB" altLang="zh-CN" dirty="0">
              <a:solidFill>
                <a:srgbClr val="000000"/>
              </a:solidFill>
              <a:latin typeface="Helvetica Neue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sz="28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入职以来的工作内容</a:t>
            </a:r>
          </a:p>
        </p:txBody>
      </p:sp>
      <p:sp>
        <p:nvSpPr>
          <p:cNvPr id="14" name="流程图: 终止 13"/>
          <p:cNvSpPr/>
          <p:nvPr/>
        </p:nvSpPr>
        <p:spPr>
          <a:xfrm>
            <a:off x="3641407" y="1101978"/>
            <a:ext cx="3767773" cy="724323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数据采集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服务器指标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4B14CD4-27DE-43DA-A61F-71C4B45B5228}"/>
              </a:ext>
            </a:extLst>
          </p:cNvPr>
          <p:cNvSpPr/>
          <p:nvPr/>
        </p:nvSpPr>
        <p:spPr bwMode="auto">
          <a:xfrm>
            <a:off x="1887553" y="2320572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TextBox 20">
            <a:extLst>
              <a:ext uri="{FF2B5EF4-FFF2-40B4-BE49-F238E27FC236}">
                <a16:creationId xmlns:a16="http://schemas.microsoft.com/office/drawing/2014/main" id="{0269E747-549C-44F2-A903-84C076541F01}"/>
              </a:ext>
            </a:extLst>
          </p:cNvPr>
          <p:cNvSpPr txBox="1"/>
          <p:nvPr/>
        </p:nvSpPr>
        <p:spPr>
          <a:xfrm>
            <a:off x="1980841" y="2426506"/>
            <a:ext cx="6948266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支持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Centos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系统指标采集</a:t>
            </a:r>
            <a:endParaRPr lang="en-GB" altLang="zh-CN" kern="0" dirty="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13A09A4-EF20-438A-A549-8D8F5644E8CD}"/>
              </a:ext>
            </a:extLst>
          </p:cNvPr>
          <p:cNvSpPr/>
          <p:nvPr/>
        </p:nvSpPr>
        <p:spPr bwMode="auto">
          <a:xfrm>
            <a:off x="1911040" y="4108280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TextBox 20">
            <a:extLst>
              <a:ext uri="{FF2B5EF4-FFF2-40B4-BE49-F238E27FC236}">
                <a16:creationId xmlns:a16="http://schemas.microsoft.com/office/drawing/2014/main" id="{DBBC0754-465E-4327-B022-2D510B8A6C31}"/>
              </a:ext>
            </a:extLst>
          </p:cNvPr>
          <p:cNvSpPr txBox="1"/>
          <p:nvPr/>
        </p:nvSpPr>
        <p:spPr>
          <a:xfrm>
            <a:off x="2004328" y="4214214"/>
            <a:ext cx="6948266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支持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OpenEuler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系统指标采集</a:t>
            </a:r>
            <a:endParaRPr lang="en-GB" altLang="zh-CN" dirty="0">
              <a:solidFill>
                <a:srgbClr val="000000"/>
              </a:solidFill>
              <a:latin typeface="Helvetica Neue"/>
              <a:sym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861C758-88EB-4699-8FD1-9A235BC36421}"/>
              </a:ext>
            </a:extLst>
          </p:cNvPr>
          <p:cNvSpPr/>
          <p:nvPr/>
        </p:nvSpPr>
        <p:spPr bwMode="auto">
          <a:xfrm>
            <a:off x="1895382" y="3187054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20">
            <a:extLst>
              <a:ext uri="{FF2B5EF4-FFF2-40B4-BE49-F238E27FC236}">
                <a16:creationId xmlns:a16="http://schemas.microsoft.com/office/drawing/2014/main" id="{2D73C29A-AA56-4283-862B-8054A865C145}"/>
              </a:ext>
            </a:extLst>
          </p:cNvPr>
          <p:cNvSpPr txBox="1"/>
          <p:nvPr/>
        </p:nvSpPr>
        <p:spPr>
          <a:xfrm>
            <a:off x="1988670" y="3292988"/>
            <a:ext cx="6948266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支持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Kylin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系统指标采集</a:t>
            </a:r>
            <a:endParaRPr lang="en-GB" altLang="zh-CN" dirty="0">
              <a:solidFill>
                <a:srgbClr val="000000"/>
              </a:solidFill>
              <a:latin typeface="Helvetica Neue"/>
              <a:sym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2C94A72-D922-42AD-BE9C-F055D53C30E1}"/>
              </a:ext>
            </a:extLst>
          </p:cNvPr>
          <p:cNvSpPr/>
          <p:nvPr/>
        </p:nvSpPr>
        <p:spPr bwMode="auto">
          <a:xfrm>
            <a:off x="1911040" y="4946587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FE6D8407-70B3-4BB4-B662-344CAACA38D6}"/>
              </a:ext>
            </a:extLst>
          </p:cNvPr>
          <p:cNvSpPr txBox="1"/>
          <p:nvPr/>
        </p:nvSpPr>
        <p:spPr>
          <a:xfrm>
            <a:off x="2004328" y="5037498"/>
            <a:ext cx="6948266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zh-CN" altLang="en-US" dirty="0"/>
              <a:t>支持</a:t>
            </a:r>
            <a:r>
              <a:rPr lang="en-US" altLang="zh-CN" dirty="0"/>
              <a:t>UOS</a:t>
            </a:r>
            <a:r>
              <a:rPr lang="zh-CN" altLang="en-US" dirty="0"/>
              <a:t>系统指标采集</a:t>
            </a:r>
            <a:endParaRPr lang="en-GB" altLang="zh-CN" kern="0" dirty="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6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sz="28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入职以来的工作内容</a:t>
            </a:r>
          </a:p>
        </p:txBody>
      </p:sp>
      <p:sp>
        <p:nvSpPr>
          <p:cNvPr id="14" name="流程图: 终止 13"/>
          <p:cNvSpPr/>
          <p:nvPr/>
        </p:nvSpPr>
        <p:spPr>
          <a:xfrm>
            <a:off x="3641407" y="1101978"/>
            <a:ext cx="3767773" cy="724323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数据采集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其他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4B14CD4-27DE-43DA-A61F-71C4B45B5228}"/>
              </a:ext>
            </a:extLst>
          </p:cNvPr>
          <p:cNvSpPr/>
          <p:nvPr/>
        </p:nvSpPr>
        <p:spPr bwMode="auto">
          <a:xfrm>
            <a:off x="1887553" y="2320572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TextBox 20">
            <a:extLst>
              <a:ext uri="{FF2B5EF4-FFF2-40B4-BE49-F238E27FC236}">
                <a16:creationId xmlns:a16="http://schemas.microsoft.com/office/drawing/2014/main" id="{0269E747-549C-44F2-A903-84C076541F01}"/>
              </a:ext>
            </a:extLst>
          </p:cNvPr>
          <p:cNvSpPr txBox="1"/>
          <p:nvPr/>
        </p:nvSpPr>
        <p:spPr>
          <a:xfrm>
            <a:off x="1980841" y="2426506"/>
            <a:ext cx="6948266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Windows 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指标采集方案调研</a:t>
            </a:r>
            <a:endParaRPr lang="en-GB" altLang="zh-CN" kern="0" dirty="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13A09A4-EF20-438A-A549-8D8F5644E8CD}"/>
              </a:ext>
            </a:extLst>
          </p:cNvPr>
          <p:cNvSpPr/>
          <p:nvPr/>
        </p:nvSpPr>
        <p:spPr bwMode="auto">
          <a:xfrm>
            <a:off x="1911040" y="4108280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TextBox 20">
            <a:extLst>
              <a:ext uri="{FF2B5EF4-FFF2-40B4-BE49-F238E27FC236}">
                <a16:creationId xmlns:a16="http://schemas.microsoft.com/office/drawing/2014/main" id="{DBBC0754-465E-4327-B022-2D510B8A6C31}"/>
              </a:ext>
            </a:extLst>
          </p:cNvPr>
          <p:cNvSpPr txBox="1"/>
          <p:nvPr/>
        </p:nvSpPr>
        <p:spPr>
          <a:xfrm>
            <a:off x="2004328" y="4214214"/>
            <a:ext cx="6948266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指标管理需要支持参数配置功能</a:t>
            </a:r>
            <a:endParaRPr lang="en-GB" altLang="zh-CN" dirty="0">
              <a:solidFill>
                <a:srgbClr val="000000"/>
              </a:solidFill>
              <a:latin typeface="Helvetica Neue"/>
              <a:sym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861C758-88EB-4699-8FD1-9A235BC36421}"/>
              </a:ext>
            </a:extLst>
          </p:cNvPr>
          <p:cNvSpPr/>
          <p:nvPr/>
        </p:nvSpPr>
        <p:spPr bwMode="auto">
          <a:xfrm>
            <a:off x="1895382" y="3187054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20">
            <a:extLst>
              <a:ext uri="{FF2B5EF4-FFF2-40B4-BE49-F238E27FC236}">
                <a16:creationId xmlns:a16="http://schemas.microsoft.com/office/drawing/2014/main" id="{2D73C29A-AA56-4283-862B-8054A865C145}"/>
              </a:ext>
            </a:extLst>
          </p:cNvPr>
          <p:cNvSpPr txBox="1"/>
          <p:nvPr/>
        </p:nvSpPr>
        <p:spPr>
          <a:xfrm>
            <a:off x="1988670" y="3292988"/>
            <a:ext cx="6948266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支持 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Windows 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指标采集</a:t>
            </a:r>
            <a:endParaRPr lang="en-GB" altLang="zh-CN" dirty="0">
              <a:solidFill>
                <a:srgbClr val="000000"/>
              </a:solidFill>
              <a:latin typeface="Helvetica Neue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4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46" grpId="0"/>
      <p:bldP spid="47" grpId="0" animBg="1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sz="28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入职以来的工作内容</a:t>
            </a:r>
          </a:p>
        </p:txBody>
      </p:sp>
      <p:sp>
        <p:nvSpPr>
          <p:cNvPr id="14" name="流程图: 终止 13"/>
          <p:cNvSpPr/>
          <p:nvPr/>
        </p:nvSpPr>
        <p:spPr>
          <a:xfrm>
            <a:off x="3641407" y="1101978"/>
            <a:ext cx="3767773" cy="724323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滚动迭代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7E9DD39-8858-47C4-8A0B-64836D9AC19B}"/>
              </a:ext>
            </a:extLst>
          </p:cNvPr>
          <p:cNvSpPr/>
          <p:nvPr/>
        </p:nvSpPr>
        <p:spPr bwMode="auto">
          <a:xfrm>
            <a:off x="1879724" y="2120341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77" name="TextBox 20">
            <a:extLst>
              <a:ext uri="{FF2B5EF4-FFF2-40B4-BE49-F238E27FC236}">
                <a16:creationId xmlns:a16="http://schemas.microsoft.com/office/drawing/2014/main" id="{C04DD223-2BC6-425B-A0AE-520A72F6C3C9}"/>
              </a:ext>
            </a:extLst>
          </p:cNvPr>
          <p:cNvSpPr txBox="1"/>
          <p:nvPr/>
        </p:nvSpPr>
        <p:spPr>
          <a:xfrm>
            <a:off x="1973012" y="2226275"/>
            <a:ext cx="694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0">
              <a:defRPr/>
            </a:pPr>
            <a:r>
              <a:rPr lang="zh-CN" altLang="en-US" dirty="0"/>
              <a:t>数据字典的表设计讨论</a:t>
            </a:r>
            <a:endParaRPr lang="zh-CN" altLang="en-US" sz="1600" dirty="0">
              <a:solidFill>
                <a:srgbClr val="484849"/>
              </a:solidFill>
              <a:latin typeface="微软雅黑"/>
              <a:ea typeface="微软雅黑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87A52F5-EC87-4FA2-887D-8A2DC9DC696E}"/>
              </a:ext>
            </a:extLst>
          </p:cNvPr>
          <p:cNvSpPr/>
          <p:nvPr/>
        </p:nvSpPr>
        <p:spPr bwMode="auto">
          <a:xfrm>
            <a:off x="1887553" y="3711204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82" name="TextBox 20">
            <a:extLst>
              <a:ext uri="{FF2B5EF4-FFF2-40B4-BE49-F238E27FC236}">
                <a16:creationId xmlns:a16="http://schemas.microsoft.com/office/drawing/2014/main" id="{5B68DF82-7244-41C5-8B2A-C9B6F3B1BB66}"/>
              </a:ext>
            </a:extLst>
          </p:cNvPr>
          <p:cNvSpPr txBox="1"/>
          <p:nvPr/>
        </p:nvSpPr>
        <p:spPr>
          <a:xfrm>
            <a:off x="1980841" y="3817138"/>
            <a:ext cx="694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0">
              <a:defRPr/>
            </a:pPr>
            <a:r>
              <a:rPr lang="zh-CN" altLang="en-US" dirty="0"/>
              <a:t>数据平滑升级</a:t>
            </a:r>
            <a:r>
              <a:rPr lang="en-US" altLang="zh-CN" dirty="0"/>
              <a:t>SQL</a:t>
            </a:r>
            <a:r>
              <a:rPr lang="zh-CN" altLang="en-US" dirty="0"/>
              <a:t>脚本</a:t>
            </a:r>
            <a:endParaRPr lang="zh-CN" altLang="en-US" sz="1600" dirty="0">
              <a:solidFill>
                <a:srgbClr val="484849"/>
              </a:solidFill>
              <a:latin typeface="微软雅黑"/>
              <a:ea typeface="微软雅黑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FD423CC-C8E4-4691-B915-C8541CBE0CFC}"/>
              </a:ext>
            </a:extLst>
          </p:cNvPr>
          <p:cNvSpPr/>
          <p:nvPr/>
        </p:nvSpPr>
        <p:spPr bwMode="auto">
          <a:xfrm>
            <a:off x="1879724" y="2880889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CF9C8CD4-0A55-4621-87BD-29DD61E440B3}"/>
              </a:ext>
            </a:extLst>
          </p:cNvPr>
          <p:cNvSpPr txBox="1"/>
          <p:nvPr/>
        </p:nvSpPr>
        <p:spPr>
          <a:xfrm>
            <a:off x="1973012" y="2986823"/>
            <a:ext cx="694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0">
              <a:defRPr/>
            </a:pPr>
            <a:r>
              <a:rPr lang="zh-CN" altLang="en-US" dirty="0"/>
              <a:t>编写采集配置的文档初稿</a:t>
            </a:r>
            <a:endParaRPr lang="zh-CN" altLang="en-US" sz="1600" dirty="0">
              <a:solidFill>
                <a:srgbClr val="484849"/>
              </a:solidFill>
              <a:latin typeface="微软雅黑"/>
              <a:ea typeface="微软雅黑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F4F30B1-7139-43B9-8119-F10EA51CE073}"/>
              </a:ext>
            </a:extLst>
          </p:cNvPr>
          <p:cNvSpPr/>
          <p:nvPr/>
        </p:nvSpPr>
        <p:spPr bwMode="auto">
          <a:xfrm>
            <a:off x="1879724" y="4458600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86" name="TextBox 20">
            <a:extLst>
              <a:ext uri="{FF2B5EF4-FFF2-40B4-BE49-F238E27FC236}">
                <a16:creationId xmlns:a16="http://schemas.microsoft.com/office/drawing/2014/main" id="{EA7A5FC2-8B54-45C3-B787-311AAE5DAA35}"/>
              </a:ext>
            </a:extLst>
          </p:cNvPr>
          <p:cNvSpPr txBox="1"/>
          <p:nvPr/>
        </p:nvSpPr>
        <p:spPr>
          <a:xfrm>
            <a:off x="1973012" y="4549511"/>
            <a:ext cx="694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0">
              <a:defRPr/>
            </a:pPr>
            <a:r>
              <a:rPr lang="zh-CN" altLang="en-US" dirty="0"/>
              <a:t>采集配置接口开发</a:t>
            </a:r>
            <a:endParaRPr lang="zh-CN" altLang="en-US" sz="1600" dirty="0">
              <a:solidFill>
                <a:srgbClr val="484849"/>
              </a:solidFill>
              <a:latin typeface="微软雅黑"/>
              <a:ea typeface="微软雅黑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71F2627-AF1B-45AB-B53C-91F177D214DC}"/>
              </a:ext>
            </a:extLst>
          </p:cNvPr>
          <p:cNvSpPr/>
          <p:nvPr/>
        </p:nvSpPr>
        <p:spPr bwMode="auto">
          <a:xfrm>
            <a:off x="1887553" y="5310141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88" name="TextBox 20">
            <a:extLst>
              <a:ext uri="{FF2B5EF4-FFF2-40B4-BE49-F238E27FC236}">
                <a16:creationId xmlns:a16="http://schemas.microsoft.com/office/drawing/2014/main" id="{345FF079-9DC1-4690-BE0B-91A0543CBCC5}"/>
              </a:ext>
            </a:extLst>
          </p:cNvPr>
          <p:cNvSpPr txBox="1"/>
          <p:nvPr/>
        </p:nvSpPr>
        <p:spPr>
          <a:xfrm>
            <a:off x="1980841" y="5416075"/>
            <a:ext cx="694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0">
              <a:defRPr/>
            </a:pPr>
            <a:r>
              <a:rPr lang="zh-CN" altLang="en-US" dirty="0"/>
              <a:t>实例版本管理开发</a:t>
            </a:r>
            <a:endParaRPr lang="zh-CN" altLang="en-US" sz="1600" dirty="0">
              <a:solidFill>
                <a:srgbClr val="484849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209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7" grpId="0"/>
      <p:bldP spid="81" grpId="0" animBg="1"/>
      <p:bldP spid="82" grpId="0"/>
      <p:bldP spid="83" grpId="0" animBg="1"/>
      <p:bldP spid="84" grpId="0"/>
      <p:bldP spid="85" grpId="0" animBg="1"/>
      <p:bldP spid="86" grpId="0"/>
      <p:bldP spid="87" grpId="0" animBg="1"/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sz="28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入职以来的工作内容</a:t>
            </a:r>
          </a:p>
        </p:txBody>
      </p:sp>
      <p:sp>
        <p:nvSpPr>
          <p:cNvPr id="14" name="流程图: 终止 13"/>
          <p:cNvSpPr/>
          <p:nvPr/>
        </p:nvSpPr>
        <p:spPr>
          <a:xfrm>
            <a:off x="3641407" y="1101978"/>
            <a:ext cx="3767773" cy="724323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24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opengauss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适配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C357A83A-F030-4B25-B977-A9A04F94C8FF}"/>
              </a:ext>
            </a:extLst>
          </p:cNvPr>
          <p:cNvGrpSpPr/>
          <p:nvPr/>
        </p:nvGrpSpPr>
        <p:grpSpPr>
          <a:xfrm>
            <a:off x="3556823" y="1807956"/>
            <a:ext cx="3662252" cy="4850024"/>
            <a:chOff x="1912728" y="1458758"/>
            <a:chExt cx="3510758" cy="5187394"/>
          </a:xfrm>
        </p:grpSpPr>
        <p:grpSp>
          <p:nvGrpSpPr>
            <p:cNvPr id="11" name="Group 4">
              <a:extLst>
                <a:ext uri="{FF2B5EF4-FFF2-40B4-BE49-F238E27FC236}">
                  <a16:creationId xmlns:a16="http://schemas.microsoft.com/office/drawing/2014/main" id="{CEDF6900-3514-4013-BD6E-E9FF894C0DB8}"/>
                </a:ext>
              </a:extLst>
            </p:cNvPr>
            <p:cNvGrpSpPr/>
            <p:nvPr/>
          </p:nvGrpSpPr>
          <p:grpSpPr>
            <a:xfrm>
              <a:off x="1956354" y="1458758"/>
              <a:ext cx="308005" cy="5187394"/>
              <a:chOff x="1359838" y="1213680"/>
              <a:chExt cx="289256" cy="5187394"/>
            </a:xfrm>
          </p:grpSpPr>
          <p:sp>
            <p:nvSpPr>
              <p:cNvPr id="31" name="Pentagon 21">
                <a:extLst>
                  <a:ext uri="{FF2B5EF4-FFF2-40B4-BE49-F238E27FC236}">
                    <a16:creationId xmlns:a16="http://schemas.microsoft.com/office/drawing/2014/main" id="{D51B9D4D-BD1D-40CE-8650-1ED33F34BEE5}"/>
                  </a:ext>
                </a:extLst>
              </p:cNvPr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lang="en-US" sz="1399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B7360762-1013-4F53-AEEA-61068F4E5DAB}"/>
                  </a:ext>
                </a:extLst>
              </p:cNvPr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rgbClr val="44546A"/>
                  </a:gs>
                  <a:gs pos="82000">
                    <a:srgbClr val="44546A"/>
                  </a:gs>
                  <a:gs pos="34000">
                    <a:srgbClr val="44546A">
                      <a:lumMod val="75000"/>
                    </a:srgbClr>
                  </a:gs>
                  <a:gs pos="0">
                    <a:srgbClr val="44546A"/>
                  </a:gs>
                  <a:gs pos="38000">
                    <a:srgbClr val="44546A"/>
                  </a:gs>
                  <a:gs pos="100000">
                    <a:srgbClr val="44546A"/>
                  </a:gs>
                </a:gsLst>
                <a:lin ang="0" scaled="1"/>
                <a:tileRect/>
              </a:gra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lang="en-US" sz="1399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8515670-62A8-4874-8035-519F762F46A4}"/>
                  </a:ext>
                </a:extLst>
              </p:cNvPr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ysClr val="window" lastClr="FFFFFF">
                      <a:lumMod val="50000"/>
                    </a:sysClr>
                  </a:gs>
                </a:gsLst>
                <a:lin ang="10800000" scaled="1"/>
                <a:tileRect/>
              </a:gra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lang="en-US" sz="1399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Rectangle 24">
                <a:extLst>
                  <a:ext uri="{FF2B5EF4-FFF2-40B4-BE49-F238E27FC236}">
                    <a16:creationId xmlns:a16="http://schemas.microsoft.com/office/drawing/2014/main" id="{6FF7FB86-2409-4A94-B580-504E258894CD}"/>
                  </a:ext>
                </a:extLst>
              </p:cNvPr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rgbClr val="44546A"/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lang="en-US" sz="1399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25">
                <a:extLst>
                  <a:ext uri="{FF2B5EF4-FFF2-40B4-BE49-F238E27FC236}">
                    <a16:creationId xmlns:a16="http://schemas.microsoft.com/office/drawing/2014/main" id="{050D762C-048E-4184-9A5F-A92E92DDDD9E}"/>
                  </a:ext>
                </a:extLst>
              </p:cNvPr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lang="en-US" sz="1399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36" name="Straight Connector 26">
                <a:extLst>
                  <a:ext uri="{FF2B5EF4-FFF2-40B4-BE49-F238E27FC236}">
                    <a16:creationId xmlns:a16="http://schemas.microsoft.com/office/drawing/2014/main" id="{E69C068A-C4F2-46CF-86E3-4BFEC7589923}"/>
                  </a:ext>
                </a:extLst>
              </p:cNvPr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Straight Connector 27">
                <a:extLst>
                  <a:ext uri="{FF2B5EF4-FFF2-40B4-BE49-F238E27FC236}">
                    <a16:creationId xmlns:a16="http://schemas.microsoft.com/office/drawing/2014/main" id="{52548586-93F3-40F4-92ED-3A2BAF491885}"/>
                  </a:ext>
                </a:extLst>
              </p:cNvPr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Straight Connector 28">
                <a:extLst>
                  <a:ext uri="{FF2B5EF4-FFF2-40B4-BE49-F238E27FC236}">
                    <a16:creationId xmlns:a16="http://schemas.microsoft.com/office/drawing/2014/main" id="{AC8E4086-2A8F-44B2-B871-0FC79765ACF1}"/>
                  </a:ext>
                </a:extLst>
              </p:cNvPr>
              <p:cNvCxnSpPr/>
              <p:nvPr/>
            </p:nvCxnSpPr>
            <p:spPr>
              <a:xfrm>
                <a:off x="1359838" y="1545770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Straight Connector 29">
                <a:extLst>
                  <a:ext uri="{FF2B5EF4-FFF2-40B4-BE49-F238E27FC236}">
                    <a16:creationId xmlns:a16="http://schemas.microsoft.com/office/drawing/2014/main" id="{6C8186D1-3E82-4629-839A-C2792291F076}"/>
                  </a:ext>
                </a:extLst>
              </p:cNvPr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Straight Connector 30">
                <a:extLst>
                  <a:ext uri="{FF2B5EF4-FFF2-40B4-BE49-F238E27FC236}">
                    <a16:creationId xmlns:a16="http://schemas.microsoft.com/office/drawing/2014/main" id="{E1CD584D-CDEB-4B98-8CF8-E52E801EF968}"/>
                  </a:ext>
                </a:extLst>
              </p:cNvPr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Straight Connector 31">
                <a:extLst>
                  <a:ext uri="{FF2B5EF4-FFF2-40B4-BE49-F238E27FC236}">
                    <a16:creationId xmlns:a16="http://schemas.microsoft.com/office/drawing/2014/main" id="{745BA583-535C-4EC9-870F-ABC141DA66A0}"/>
                  </a:ext>
                </a:extLst>
              </p:cNvPr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Straight Connector 32">
                <a:extLst>
                  <a:ext uri="{FF2B5EF4-FFF2-40B4-BE49-F238E27FC236}">
                    <a16:creationId xmlns:a16="http://schemas.microsoft.com/office/drawing/2014/main" id="{EE455B08-D740-4010-BCD0-83906807570F}"/>
                  </a:ext>
                </a:extLst>
              </p:cNvPr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2" name="Trapezoid 5">
              <a:extLst>
                <a:ext uri="{FF2B5EF4-FFF2-40B4-BE49-F238E27FC236}">
                  <a16:creationId xmlns:a16="http://schemas.microsoft.com/office/drawing/2014/main" id="{0AE2EEE2-107D-4D96-9490-C7E158FD15B5}"/>
                </a:ext>
              </a:extLst>
            </p:cNvPr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7F7F7F">
                <a:lumMod val="5000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Trapezoid 6">
              <a:extLst>
                <a:ext uri="{FF2B5EF4-FFF2-40B4-BE49-F238E27FC236}">
                  <a16:creationId xmlns:a16="http://schemas.microsoft.com/office/drawing/2014/main" id="{F9DEC5E7-4643-44D9-9C71-A07337F12000}"/>
                </a:ext>
              </a:extLst>
            </p:cNvPr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0C2744">
                <a:lumMod val="5000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Trapezoid 7">
              <a:extLst>
                <a:ext uri="{FF2B5EF4-FFF2-40B4-BE49-F238E27FC236}">
                  <a16:creationId xmlns:a16="http://schemas.microsoft.com/office/drawing/2014/main" id="{A2C91DA8-AD07-431E-B7E6-326BC8EAC00A}"/>
                </a:ext>
              </a:extLst>
            </p:cNvPr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7F7F7F">
                <a:lumMod val="5000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Trapezoid 8">
              <a:extLst>
                <a:ext uri="{FF2B5EF4-FFF2-40B4-BE49-F238E27FC236}">
                  <a16:creationId xmlns:a16="http://schemas.microsoft.com/office/drawing/2014/main" id="{04C32A24-B33A-4D14-BFB6-524ACAED4260}"/>
                </a:ext>
              </a:extLst>
            </p:cNvPr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0C2744">
                <a:lumMod val="5000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Pentagon 9">
              <a:extLst>
                <a:ext uri="{FF2B5EF4-FFF2-40B4-BE49-F238E27FC236}">
                  <a16:creationId xmlns:a16="http://schemas.microsoft.com/office/drawing/2014/main" id="{601A46AA-5864-48BC-96C8-7C6B85C7446B}"/>
                </a:ext>
              </a:extLst>
            </p:cNvPr>
            <p:cNvSpPr/>
            <p:nvPr/>
          </p:nvSpPr>
          <p:spPr>
            <a:xfrm>
              <a:off x="1912730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2C99C0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Pentagon 10">
              <a:extLst>
                <a:ext uri="{FF2B5EF4-FFF2-40B4-BE49-F238E27FC236}">
                  <a16:creationId xmlns:a16="http://schemas.microsoft.com/office/drawing/2014/main" id="{E3763700-AAC5-429D-A180-7A761440D88C}"/>
                </a:ext>
              </a:extLst>
            </p:cNvPr>
            <p:cNvSpPr/>
            <p:nvPr/>
          </p:nvSpPr>
          <p:spPr>
            <a:xfrm>
              <a:off x="1912728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D53E25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Pentagon 11">
              <a:extLst>
                <a:ext uri="{FF2B5EF4-FFF2-40B4-BE49-F238E27FC236}">
                  <a16:creationId xmlns:a16="http://schemas.microsoft.com/office/drawing/2014/main" id="{2AF8D6EC-3BBD-4FE8-A344-3E1F7B65CC9E}"/>
                </a:ext>
              </a:extLst>
            </p:cNvPr>
            <p:cNvSpPr/>
            <p:nvPr/>
          </p:nvSpPr>
          <p:spPr>
            <a:xfrm>
              <a:off x="1912728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ECA11A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Pentagon 12">
              <a:extLst>
                <a:ext uri="{FF2B5EF4-FFF2-40B4-BE49-F238E27FC236}">
                  <a16:creationId xmlns:a16="http://schemas.microsoft.com/office/drawing/2014/main" id="{0C31A038-E269-4E15-B639-95279980D29A}"/>
                </a:ext>
              </a:extLst>
            </p:cNvPr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0A97A6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Rectangle 33">
              <a:extLst>
                <a:ext uri="{FF2B5EF4-FFF2-40B4-BE49-F238E27FC236}">
                  <a16:creationId xmlns:a16="http://schemas.microsoft.com/office/drawing/2014/main" id="{E5311C11-AA64-405E-8B12-4EE5DB7A7396}"/>
                </a:ext>
              </a:extLst>
            </p:cNvPr>
            <p:cNvSpPr/>
            <p:nvPr/>
          </p:nvSpPr>
          <p:spPr>
            <a:xfrm>
              <a:off x="2502823" y="2454607"/>
              <a:ext cx="2330568" cy="425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zh-CN" altLang="en-US" sz="1800" b="0" i="0" dirty="0">
                  <a:solidFill>
                    <a:srgbClr val="000000"/>
                  </a:solidFill>
                  <a:effectLst/>
                  <a:latin typeface="Helvetica Neue"/>
                </a:rPr>
                <a:t>数据源管理</a:t>
              </a:r>
              <a:endParaRPr lang="en-GB" sz="1800" kern="0" dirty="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TextBox 38">
              <a:extLst>
                <a:ext uri="{FF2B5EF4-FFF2-40B4-BE49-F238E27FC236}">
                  <a16:creationId xmlns:a16="http://schemas.microsoft.com/office/drawing/2014/main" id="{0FF8E66A-A94D-43DB-BC1C-2A48299A1C20}"/>
                </a:ext>
              </a:extLst>
            </p:cNvPr>
            <p:cNvSpPr txBox="1"/>
            <p:nvPr/>
          </p:nvSpPr>
          <p:spPr>
            <a:xfrm>
              <a:off x="1944843" y="2478964"/>
              <a:ext cx="303613" cy="34953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en-US" sz="1399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25" name="TextBox 191">
              <a:extLst>
                <a:ext uri="{FF2B5EF4-FFF2-40B4-BE49-F238E27FC236}">
                  <a16:creationId xmlns:a16="http://schemas.microsoft.com/office/drawing/2014/main" id="{47B45EB2-B08C-4F83-ABC4-F1D71B96EA66}"/>
                </a:ext>
              </a:extLst>
            </p:cNvPr>
            <p:cNvSpPr txBox="1"/>
            <p:nvPr/>
          </p:nvSpPr>
          <p:spPr>
            <a:xfrm>
              <a:off x="1944843" y="3381429"/>
              <a:ext cx="303613" cy="34953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en-US" sz="1399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26" name="TextBox 192">
              <a:extLst>
                <a:ext uri="{FF2B5EF4-FFF2-40B4-BE49-F238E27FC236}">
                  <a16:creationId xmlns:a16="http://schemas.microsoft.com/office/drawing/2014/main" id="{2D18E18E-0E3D-4AD2-A9FC-7BBD63EA3142}"/>
                </a:ext>
              </a:extLst>
            </p:cNvPr>
            <p:cNvSpPr txBox="1"/>
            <p:nvPr/>
          </p:nvSpPr>
          <p:spPr>
            <a:xfrm>
              <a:off x="1944843" y="4283895"/>
              <a:ext cx="303613" cy="34953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en-US" sz="1399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27" name="TextBox 193">
              <a:extLst>
                <a:ext uri="{FF2B5EF4-FFF2-40B4-BE49-F238E27FC236}">
                  <a16:creationId xmlns:a16="http://schemas.microsoft.com/office/drawing/2014/main" id="{96CF66F0-4F19-42B2-9C14-FA7368CCA6C1}"/>
                </a:ext>
              </a:extLst>
            </p:cNvPr>
            <p:cNvSpPr txBox="1"/>
            <p:nvPr/>
          </p:nvSpPr>
          <p:spPr>
            <a:xfrm>
              <a:off x="1944843" y="5186362"/>
              <a:ext cx="303613" cy="34953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en-US" sz="1399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28" name="Rectangle 38">
              <a:extLst>
                <a:ext uri="{FF2B5EF4-FFF2-40B4-BE49-F238E27FC236}">
                  <a16:creationId xmlns:a16="http://schemas.microsoft.com/office/drawing/2014/main" id="{CAE9E3BF-7D47-4C3A-B2A8-8DCF4EEECE79}"/>
                </a:ext>
              </a:extLst>
            </p:cNvPr>
            <p:cNvSpPr/>
            <p:nvPr/>
          </p:nvSpPr>
          <p:spPr>
            <a:xfrm>
              <a:off x="2502823" y="3356329"/>
              <a:ext cx="2330568" cy="418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zh-CN" altLang="en-US" sz="1800" b="0" i="0" dirty="0">
                  <a:solidFill>
                    <a:srgbClr val="000000"/>
                  </a:solidFill>
                  <a:effectLst/>
                  <a:latin typeface="Helvetica Neue"/>
                </a:rPr>
                <a:t>实例监控</a:t>
              </a:r>
              <a:endParaRPr lang="en-GB" sz="18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endParaRPr>
            </a:p>
          </p:txBody>
        </p:sp>
        <p:sp>
          <p:nvSpPr>
            <p:cNvPr id="29" name="Rectangle 39">
              <a:extLst>
                <a:ext uri="{FF2B5EF4-FFF2-40B4-BE49-F238E27FC236}">
                  <a16:creationId xmlns:a16="http://schemas.microsoft.com/office/drawing/2014/main" id="{78CA7A6D-C258-4643-BC0D-7B3E61BA5DCA}"/>
                </a:ext>
              </a:extLst>
            </p:cNvPr>
            <p:cNvSpPr/>
            <p:nvPr/>
          </p:nvSpPr>
          <p:spPr>
            <a:xfrm>
              <a:off x="2439044" y="4260553"/>
              <a:ext cx="2585193" cy="4216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zh-CN" altLang="en-US" sz="1800" dirty="0">
                  <a:solidFill>
                    <a:srgbClr val="000000"/>
                  </a:solidFill>
                  <a:latin typeface="Helvetica Neue"/>
                  <a:sym typeface="Arial" panose="020B0604020202020204" pitchFamily="34" charset="0"/>
                </a:rPr>
                <a:t>集群监控</a:t>
              </a:r>
              <a:endParaRPr lang="en-GB" sz="18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endParaRPr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DDF8D987-CF69-42E4-9DCF-A6D41D5FC6AC}"/>
                </a:ext>
              </a:extLst>
            </p:cNvPr>
            <p:cNvSpPr/>
            <p:nvPr/>
          </p:nvSpPr>
          <p:spPr>
            <a:xfrm>
              <a:off x="2200540" y="5171217"/>
              <a:ext cx="2935132" cy="425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zh-CN" altLang="en-US" sz="1800" b="0" i="0" dirty="0">
                  <a:solidFill>
                    <a:srgbClr val="000000"/>
                  </a:solidFill>
                  <a:effectLst/>
                  <a:latin typeface="Helvetica Neue"/>
                </a:rPr>
                <a:t>自动化巡检</a:t>
              </a:r>
              <a:endParaRPr lang="en-GB" altLang="zh-CN" sz="32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4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sz="28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入职以来的工作内容</a:t>
            </a:r>
          </a:p>
        </p:txBody>
      </p:sp>
      <p:sp>
        <p:nvSpPr>
          <p:cNvPr id="14" name="流程图: 终止 13"/>
          <p:cNvSpPr/>
          <p:nvPr/>
        </p:nvSpPr>
        <p:spPr>
          <a:xfrm>
            <a:off x="3641407" y="1101978"/>
            <a:ext cx="3767773" cy="724323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24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opengauss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适配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C357A83A-F030-4B25-B977-A9A04F94C8FF}"/>
              </a:ext>
            </a:extLst>
          </p:cNvPr>
          <p:cNvGrpSpPr/>
          <p:nvPr/>
        </p:nvGrpSpPr>
        <p:grpSpPr>
          <a:xfrm>
            <a:off x="3556741" y="1858814"/>
            <a:ext cx="3662252" cy="4850024"/>
            <a:chOff x="1912728" y="1458758"/>
            <a:chExt cx="3510758" cy="5187394"/>
          </a:xfrm>
        </p:grpSpPr>
        <p:grpSp>
          <p:nvGrpSpPr>
            <p:cNvPr id="11" name="Group 4">
              <a:extLst>
                <a:ext uri="{FF2B5EF4-FFF2-40B4-BE49-F238E27FC236}">
                  <a16:creationId xmlns:a16="http://schemas.microsoft.com/office/drawing/2014/main" id="{CEDF6900-3514-4013-BD6E-E9FF894C0DB8}"/>
                </a:ext>
              </a:extLst>
            </p:cNvPr>
            <p:cNvGrpSpPr/>
            <p:nvPr/>
          </p:nvGrpSpPr>
          <p:grpSpPr>
            <a:xfrm>
              <a:off x="1956354" y="1458758"/>
              <a:ext cx="308005" cy="5187394"/>
              <a:chOff x="1359838" y="1213680"/>
              <a:chExt cx="289256" cy="5187394"/>
            </a:xfrm>
          </p:grpSpPr>
          <p:sp>
            <p:nvSpPr>
              <p:cNvPr id="31" name="Pentagon 21">
                <a:extLst>
                  <a:ext uri="{FF2B5EF4-FFF2-40B4-BE49-F238E27FC236}">
                    <a16:creationId xmlns:a16="http://schemas.microsoft.com/office/drawing/2014/main" id="{D51B9D4D-BD1D-40CE-8650-1ED33F34BEE5}"/>
                  </a:ext>
                </a:extLst>
              </p:cNvPr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lang="en-US" sz="1399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B7360762-1013-4F53-AEEA-61068F4E5DAB}"/>
                  </a:ext>
                </a:extLst>
              </p:cNvPr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rgbClr val="44546A"/>
                  </a:gs>
                  <a:gs pos="82000">
                    <a:srgbClr val="44546A"/>
                  </a:gs>
                  <a:gs pos="34000">
                    <a:srgbClr val="44546A">
                      <a:lumMod val="75000"/>
                    </a:srgbClr>
                  </a:gs>
                  <a:gs pos="0">
                    <a:srgbClr val="44546A"/>
                  </a:gs>
                  <a:gs pos="38000">
                    <a:srgbClr val="44546A"/>
                  </a:gs>
                  <a:gs pos="100000">
                    <a:srgbClr val="44546A"/>
                  </a:gs>
                </a:gsLst>
                <a:lin ang="0" scaled="1"/>
                <a:tileRect/>
              </a:gra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lang="en-US" sz="1399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8515670-62A8-4874-8035-519F762F46A4}"/>
                  </a:ext>
                </a:extLst>
              </p:cNvPr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ysClr val="window" lastClr="FFFFFF">
                      <a:lumMod val="50000"/>
                    </a:sysClr>
                  </a:gs>
                </a:gsLst>
                <a:lin ang="10800000" scaled="1"/>
                <a:tileRect/>
              </a:gra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lang="en-US" sz="1399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Rectangle 24">
                <a:extLst>
                  <a:ext uri="{FF2B5EF4-FFF2-40B4-BE49-F238E27FC236}">
                    <a16:creationId xmlns:a16="http://schemas.microsoft.com/office/drawing/2014/main" id="{6FF7FB86-2409-4A94-B580-504E258894CD}"/>
                  </a:ext>
                </a:extLst>
              </p:cNvPr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rgbClr val="44546A"/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lang="en-US" sz="1399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25">
                <a:extLst>
                  <a:ext uri="{FF2B5EF4-FFF2-40B4-BE49-F238E27FC236}">
                    <a16:creationId xmlns:a16="http://schemas.microsoft.com/office/drawing/2014/main" id="{050D762C-048E-4184-9A5F-A92E92DDDD9E}"/>
                  </a:ext>
                </a:extLst>
              </p:cNvPr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lang="en-US" sz="1399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36" name="Straight Connector 26">
                <a:extLst>
                  <a:ext uri="{FF2B5EF4-FFF2-40B4-BE49-F238E27FC236}">
                    <a16:creationId xmlns:a16="http://schemas.microsoft.com/office/drawing/2014/main" id="{E69C068A-C4F2-46CF-86E3-4BFEC7589923}"/>
                  </a:ext>
                </a:extLst>
              </p:cNvPr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Straight Connector 27">
                <a:extLst>
                  <a:ext uri="{FF2B5EF4-FFF2-40B4-BE49-F238E27FC236}">
                    <a16:creationId xmlns:a16="http://schemas.microsoft.com/office/drawing/2014/main" id="{52548586-93F3-40F4-92ED-3A2BAF491885}"/>
                  </a:ext>
                </a:extLst>
              </p:cNvPr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Straight Connector 28">
                <a:extLst>
                  <a:ext uri="{FF2B5EF4-FFF2-40B4-BE49-F238E27FC236}">
                    <a16:creationId xmlns:a16="http://schemas.microsoft.com/office/drawing/2014/main" id="{AC8E4086-2A8F-44B2-B871-0FC79765ACF1}"/>
                  </a:ext>
                </a:extLst>
              </p:cNvPr>
              <p:cNvCxnSpPr/>
              <p:nvPr/>
            </p:nvCxnSpPr>
            <p:spPr>
              <a:xfrm>
                <a:off x="1359838" y="1545770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Straight Connector 29">
                <a:extLst>
                  <a:ext uri="{FF2B5EF4-FFF2-40B4-BE49-F238E27FC236}">
                    <a16:creationId xmlns:a16="http://schemas.microsoft.com/office/drawing/2014/main" id="{6C8186D1-3E82-4629-839A-C2792291F076}"/>
                  </a:ext>
                </a:extLst>
              </p:cNvPr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Straight Connector 30">
                <a:extLst>
                  <a:ext uri="{FF2B5EF4-FFF2-40B4-BE49-F238E27FC236}">
                    <a16:creationId xmlns:a16="http://schemas.microsoft.com/office/drawing/2014/main" id="{E1CD584D-CDEB-4B98-8CF8-E52E801EF968}"/>
                  </a:ext>
                </a:extLst>
              </p:cNvPr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Straight Connector 31">
                <a:extLst>
                  <a:ext uri="{FF2B5EF4-FFF2-40B4-BE49-F238E27FC236}">
                    <a16:creationId xmlns:a16="http://schemas.microsoft.com/office/drawing/2014/main" id="{745BA583-535C-4EC9-870F-ABC141DA66A0}"/>
                  </a:ext>
                </a:extLst>
              </p:cNvPr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Straight Connector 32">
                <a:extLst>
                  <a:ext uri="{FF2B5EF4-FFF2-40B4-BE49-F238E27FC236}">
                    <a16:creationId xmlns:a16="http://schemas.microsoft.com/office/drawing/2014/main" id="{EE455B08-D740-4010-BCD0-83906807570F}"/>
                  </a:ext>
                </a:extLst>
              </p:cNvPr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2" name="Trapezoid 5">
              <a:extLst>
                <a:ext uri="{FF2B5EF4-FFF2-40B4-BE49-F238E27FC236}">
                  <a16:creationId xmlns:a16="http://schemas.microsoft.com/office/drawing/2014/main" id="{0AE2EEE2-107D-4D96-9490-C7E158FD15B5}"/>
                </a:ext>
              </a:extLst>
            </p:cNvPr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7F7F7F">
                <a:lumMod val="5000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Trapezoid 6">
              <a:extLst>
                <a:ext uri="{FF2B5EF4-FFF2-40B4-BE49-F238E27FC236}">
                  <a16:creationId xmlns:a16="http://schemas.microsoft.com/office/drawing/2014/main" id="{F9DEC5E7-4643-44D9-9C71-A07337F12000}"/>
                </a:ext>
              </a:extLst>
            </p:cNvPr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0C2744">
                <a:lumMod val="5000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Trapezoid 7">
              <a:extLst>
                <a:ext uri="{FF2B5EF4-FFF2-40B4-BE49-F238E27FC236}">
                  <a16:creationId xmlns:a16="http://schemas.microsoft.com/office/drawing/2014/main" id="{A2C91DA8-AD07-431E-B7E6-326BC8EAC00A}"/>
                </a:ext>
              </a:extLst>
            </p:cNvPr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7F7F7F">
                <a:lumMod val="5000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Trapezoid 8">
              <a:extLst>
                <a:ext uri="{FF2B5EF4-FFF2-40B4-BE49-F238E27FC236}">
                  <a16:creationId xmlns:a16="http://schemas.microsoft.com/office/drawing/2014/main" id="{04C32A24-B33A-4D14-BFB6-524ACAED4260}"/>
                </a:ext>
              </a:extLst>
            </p:cNvPr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0C2744">
                <a:lumMod val="5000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Pentagon 9">
              <a:extLst>
                <a:ext uri="{FF2B5EF4-FFF2-40B4-BE49-F238E27FC236}">
                  <a16:creationId xmlns:a16="http://schemas.microsoft.com/office/drawing/2014/main" id="{601A46AA-5864-48BC-96C8-7C6B85C7446B}"/>
                </a:ext>
              </a:extLst>
            </p:cNvPr>
            <p:cNvSpPr/>
            <p:nvPr/>
          </p:nvSpPr>
          <p:spPr>
            <a:xfrm>
              <a:off x="1912730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2C99C0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Pentagon 10">
              <a:extLst>
                <a:ext uri="{FF2B5EF4-FFF2-40B4-BE49-F238E27FC236}">
                  <a16:creationId xmlns:a16="http://schemas.microsoft.com/office/drawing/2014/main" id="{E3763700-AAC5-429D-A180-7A761440D88C}"/>
                </a:ext>
              </a:extLst>
            </p:cNvPr>
            <p:cNvSpPr/>
            <p:nvPr/>
          </p:nvSpPr>
          <p:spPr>
            <a:xfrm>
              <a:off x="1912728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D53E25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Pentagon 11">
              <a:extLst>
                <a:ext uri="{FF2B5EF4-FFF2-40B4-BE49-F238E27FC236}">
                  <a16:creationId xmlns:a16="http://schemas.microsoft.com/office/drawing/2014/main" id="{2AF8D6EC-3BBD-4FE8-A344-3E1F7B65CC9E}"/>
                </a:ext>
              </a:extLst>
            </p:cNvPr>
            <p:cNvSpPr/>
            <p:nvPr/>
          </p:nvSpPr>
          <p:spPr>
            <a:xfrm>
              <a:off x="1912728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ECA11A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Pentagon 12">
              <a:extLst>
                <a:ext uri="{FF2B5EF4-FFF2-40B4-BE49-F238E27FC236}">
                  <a16:creationId xmlns:a16="http://schemas.microsoft.com/office/drawing/2014/main" id="{0C31A038-E269-4E15-B639-95279980D29A}"/>
                </a:ext>
              </a:extLst>
            </p:cNvPr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0A97A6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Rectangle 33">
              <a:extLst>
                <a:ext uri="{FF2B5EF4-FFF2-40B4-BE49-F238E27FC236}">
                  <a16:creationId xmlns:a16="http://schemas.microsoft.com/office/drawing/2014/main" id="{E5311C11-AA64-405E-8B12-4EE5DB7A7396}"/>
                </a:ext>
              </a:extLst>
            </p:cNvPr>
            <p:cNvSpPr/>
            <p:nvPr/>
          </p:nvSpPr>
          <p:spPr>
            <a:xfrm>
              <a:off x="2502823" y="2454607"/>
              <a:ext cx="2330568" cy="425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zh-CN" altLang="en-US" sz="1800" b="0" i="0" dirty="0">
                  <a:solidFill>
                    <a:srgbClr val="000000"/>
                  </a:solidFill>
                  <a:effectLst/>
                  <a:latin typeface="Helvetica Neue"/>
                </a:rPr>
                <a:t>告警管理</a:t>
              </a:r>
              <a:endParaRPr lang="en-GB" altLang="zh-CN" sz="1800" kern="0" dirty="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TextBox 38">
              <a:extLst>
                <a:ext uri="{FF2B5EF4-FFF2-40B4-BE49-F238E27FC236}">
                  <a16:creationId xmlns:a16="http://schemas.microsoft.com/office/drawing/2014/main" id="{0FF8E66A-A94D-43DB-BC1C-2A48299A1C20}"/>
                </a:ext>
              </a:extLst>
            </p:cNvPr>
            <p:cNvSpPr txBox="1"/>
            <p:nvPr/>
          </p:nvSpPr>
          <p:spPr>
            <a:xfrm>
              <a:off x="1944843" y="2478964"/>
              <a:ext cx="303613" cy="34953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en-US" sz="1399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25" name="TextBox 191">
              <a:extLst>
                <a:ext uri="{FF2B5EF4-FFF2-40B4-BE49-F238E27FC236}">
                  <a16:creationId xmlns:a16="http://schemas.microsoft.com/office/drawing/2014/main" id="{47B45EB2-B08C-4F83-ABC4-F1D71B96EA66}"/>
                </a:ext>
              </a:extLst>
            </p:cNvPr>
            <p:cNvSpPr txBox="1"/>
            <p:nvPr/>
          </p:nvSpPr>
          <p:spPr>
            <a:xfrm>
              <a:off x="1944843" y="3381429"/>
              <a:ext cx="303613" cy="34953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en-US" sz="1399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26" name="TextBox 192">
              <a:extLst>
                <a:ext uri="{FF2B5EF4-FFF2-40B4-BE49-F238E27FC236}">
                  <a16:creationId xmlns:a16="http://schemas.microsoft.com/office/drawing/2014/main" id="{2D18E18E-0E3D-4AD2-A9FC-7BBD63EA3142}"/>
                </a:ext>
              </a:extLst>
            </p:cNvPr>
            <p:cNvSpPr txBox="1"/>
            <p:nvPr/>
          </p:nvSpPr>
          <p:spPr>
            <a:xfrm>
              <a:off x="1944843" y="4283895"/>
              <a:ext cx="303613" cy="34953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en-US" sz="1399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27" name="TextBox 193">
              <a:extLst>
                <a:ext uri="{FF2B5EF4-FFF2-40B4-BE49-F238E27FC236}">
                  <a16:creationId xmlns:a16="http://schemas.microsoft.com/office/drawing/2014/main" id="{96CF66F0-4F19-42B2-9C14-FA7368CCA6C1}"/>
                </a:ext>
              </a:extLst>
            </p:cNvPr>
            <p:cNvSpPr txBox="1"/>
            <p:nvPr/>
          </p:nvSpPr>
          <p:spPr>
            <a:xfrm>
              <a:off x="1944843" y="5186362"/>
              <a:ext cx="303613" cy="34953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en-US" sz="1399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28" name="Rectangle 38">
              <a:extLst>
                <a:ext uri="{FF2B5EF4-FFF2-40B4-BE49-F238E27FC236}">
                  <a16:creationId xmlns:a16="http://schemas.microsoft.com/office/drawing/2014/main" id="{CAE9E3BF-7D47-4C3A-B2A8-8DCF4EEECE79}"/>
                </a:ext>
              </a:extLst>
            </p:cNvPr>
            <p:cNvSpPr/>
            <p:nvPr/>
          </p:nvSpPr>
          <p:spPr>
            <a:xfrm>
              <a:off x="2502823" y="3356329"/>
              <a:ext cx="2330568" cy="418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zh-CN" altLang="en-US" sz="1800" b="0" i="0" dirty="0">
                  <a:solidFill>
                    <a:srgbClr val="000000"/>
                  </a:solidFill>
                  <a:effectLst/>
                  <a:latin typeface="Helvetica Neue"/>
                </a:rPr>
                <a:t>逻辑备份恢复</a:t>
              </a:r>
              <a:endParaRPr lang="en-GB" altLang="zh-CN" sz="18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endParaRPr>
            </a:p>
          </p:txBody>
        </p:sp>
        <p:sp>
          <p:nvSpPr>
            <p:cNvPr id="29" name="Rectangle 39">
              <a:extLst>
                <a:ext uri="{FF2B5EF4-FFF2-40B4-BE49-F238E27FC236}">
                  <a16:creationId xmlns:a16="http://schemas.microsoft.com/office/drawing/2014/main" id="{78CA7A6D-C258-4643-BC0D-7B3E61BA5DCA}"/>
                </a:ext>
              </a:extLst>
            </p:cNvPr>
            <p:cNvSpPr/>
            <p:nvPr/>
          </p:nvSpPr>
          <p:spPr>
            <a:xfrm>
              <a:off x="2439044" y="4260553"/>
              <a:ext cx="2585193" cy="4216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zh-CN" altLang="en-US" sz="1800" b="0" i="0" dirty="0">
                  <a:solidFill>
                    <a:srgbClr val="000000"/>
                  </a:solidFill>
                  <a:effectLst/>
                  <a:latin typeface="Helvetica Neue"/>
                </a:rPr>
                <a:t>脚本作业</a:t>
              </a:r>
              <a:endParaRPr lang="en-GB" altLang="zh-CN" sz="24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endParaRPr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DDF8D987-CF69-42E4-9DCF-A6D41D5FC6AC}"/>
                </a:ext>
              </a:extLst>
            </p:cNvPr>
            <p:cNvSpPr/>
            <p:nvPr/>
          </p:nvSpPr>
          <p:spPr>
            <a:xfrm>
              <a:off x="2200540" y="5171217"/>
              <a:ext cx="2935132" cy="425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zh-CN" altLang="en-US" sz="1800" b="0" i="0" dirty="0">
                  <a:solidFill>
                    <a:srgbClr val="000000"/>
                  </a:solidFill>
                  <a:effectLst/>
                  <a:latin typeface="Helvetica Neue"/>
                </a:rPr>
                <a:t>首页</a:t>
              </a:r>
              <a:endParaRPr lang="en-GB" altLang="zh-CN" sz="24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83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sz="28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入职以来的工作内容</a:t>
            </a:r>
          </a:p>
        </p:txBody>
      </p:sp>
      <p:sp>
        <p:nvSpPr>
          <p:cNvPr id="14" name="流程图: 终止 13"/>
          <p:cNvSpPr/>
          <p:nvPr/>
        </p:nvSpPr>
        <p:spPr>
          <a:xfrm>
            <a:off x="3641407" y="1101978"/>
            <a:ext cx="3767773" cy="724323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24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opengauss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适配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C357A83A-F030-4B25-B977-A9A04F94C8FF}"/>
              </a:ext>
            </a:extLst>
          </p:cNvPr>
          <p:cNvGrpSpPr/>
          <p:nvPr/>
        </p:nvGrpSpPr>
        <p:grpSpPr>
          <a:xfrm>
            <a:off x="3556741" y="1858814"/>
            <a:ext cx="3662252" cy="4850024"/>
            <a:chOff x="1912728" y="1458758"/>
            <a:chExt cx="3510758" cy="5187394"/>
          </a:xfrm>
        </p:grpSpPr>
        <p:grpSp>
          <p:nvGrpSpPr>
            <p:cNvPr id="11" name="Group 4">
              <a:extLst>
                <a:ext uri="{FF2B5EF4-FFF2-40B4-BE49-F238E27FC236}">
                  <a16:creationId xmlns:a16="http://schemas.microsoft.com/office/drawing/2014/main" id="{CEDF6900-3514-4013-BD6E-E9FF894C0DB8}"/>
                </a:ext>
              </a:extLst>
            </p:cNvPr>
            <p:cNvGrpSpPr/>
            <p:nvPr/>
          </p:nvGrpSpPr>
          <p:grpSpPr>
            <a:xfrm>
              <a:off x="1956354" y="1458758"/>
              <a:ext cx="308005" cy="5187394"/>
              <a:chOff x="1359838" y="1213680"/>
              <a:chExt cx="289256" cy="5187394"/>
            </a:xfrm>
          </p:grpSpPr>
          <p:sp>
            <p:nvSpPr>
              <p:cNvPr id="31" name="Pentagon 21">
                <a:extLst>
                  <a:ext uri="{FF2B5EF4-FFF2-40B4-BE49-F238E27FC236}">
                    <a16:creationId xmlns:a16="http://schemas.microsoft.com/office/drawing/2014/main" id="{D51B9D4D-BD1D-40CE-8650-1ED33F34BEE5}"/>
                  </a:ext>
                </a:extLst>
              </p:cNvPr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lang="en-US" sz="1399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B7360762-1013-4F53-AEEA-61068F4E5DAB}"/>
                  </a:ext>
                </a:extLst>
              </p:cNvPr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rgbClr val="44546A"/>
                  </a:gs>
                  <a:gs pos="82000">
                    <a:srgbClr val="44546A"/>
                  </a:gs>
                  <a:gs pos="34000">
                    <a:srgbClr val="44546A">
                      <a:lumMod val="75000"/>
                    </a:srgbClr>
                  </a:gs>
                  <a:gs pos="0">
                    <a:srgbClr val="44546A"/>
                  </a:gs>
                  <a:gs pos="38000">
                    <a:srgbClr val="44546A"/>
                  </a:gs>
                  <a:gs pos="100000">
                    <a:srgbClr val="44546A"/>
                  </a:gs>
                </a:gsLst>
                <a:lin ang="0" scaled="1"/>
                <a:tileRect/>
              </a:gra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lang="en-US" sz="1399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8515670-62A8-4874-8035-519F762F46A4}"/>
                  </a:ext>
                </a:extLst>
              </p:cNvPr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ysClr val="window" lastClr="FFFFFF">
                      <a:lumMod val="50000"/>
                    </a:sysClr>
                  </a:gs>
                </a:gsLst>
                <a:lin ang="10800000" scaled="1"/>
                <a:tileRect/>
              </a:gra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lang="en-US" sz="1399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Rectangle 24">
                <a:extLst>
                  <a:ext uri="{FF2B5EF4-FFF2-40B4-BE49-F238E27FC236}">
                    <a16:creationId xmlns:a16="http://schemas.microsoft.com/office/drawing/2014/main" id="{6FF7FB86-2409-4A94-B580-504E258894CD}"/>
                  </a:ext>
                </a:extLst>
              </p:cNvPr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rgbClr val="44546A"/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lang="en-US" sz="1399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25">
                <a:extLst>
                  <a:ext uri="{FF2B5EF4-FFF2-40B4-BE49-F238E27FC236}">
                    <a16:creationId xmlns:a16="http://schemas.microsoft.com/office/drawing/2014/main" id="{050D762C-048E-4184-9A5F-A92E92DDDD9E}"/>
                  </a:ext>
                </a:extLst>
              </p:cNvPr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lang="en-US" sz="1399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36" name="Straight Connector 26">
                <a:extLst>
                  <a:ext uri="{FF2B5EF4-FFF2-40B4-BE49-F238E27FC236}">
                    <a16:creationId xmlns:a16="http://schemas.microsoft.com/office/drawing/2014/main" id="{E69C068A-C4F2-46CF-86E3-4BFEC7589923}"/>
                  </a:ext>
                </a:extLst>
              </p:cNvPr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Straight Connector 27">
                <a:extLst>
                  <a:ext uri="{FF2B5EF4-FFF2-40B4-BE49-F238E27FC236}">
                    <a16:creationId xmlns:a16="http://schemas.microsoft.com/office/drawing/2014/main" id="{52548586-93F3-40F4-92ED-3A2BAF491885}"/>
                  </a:ext>
                </a:extLst>
              </p:cNvPr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Straight Connector 28">
                <a:extLst>
                  <a:ext uri="{FF2B5EF4-FFF2-40B4-BE49-F238E27FC236}">
                    <a16:creationId xmlns:a16="http://schemas.microsoft.com/office/drawing/2014/main" id="{AC8E4086-2A8F-44B2-B871-0FC79765ACF1}"/>
                  </a:ext>
                </a:extLst>
              </p:cNvPr>
              <p:cNvCxnSpPr/>
              <p:nvPr/>
            </p:nvCxnSpPr>
            <p:spPr>
              <a:xfrm>
                <a:off x="1359838" y="1545770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Straight Connector 29">
                <a:extLst>
                  <a:ext uri="{FF2B5EF4-FFF2-40B4-BE49-F238E27FC236}">
                    <a16:creationId xmlns:a16="http://schemas.microsoft.com/office/drawing/2014/main" id="{6C8186D1-3E82-4629-839A-C2792291F076}"/>
                  </a:ext>
                </a:extLst>
              </p:cNvPr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Straight Connector 30">
                <a:extLst>
                  <a:ext uri="{FF2B5EF4-FFF2-40B4-BE49-F238E27FC236}">
                    <a16:creationId xmlns:a16="http://schemas.microsoft.com/office/drawing/2014/main" id="{E1CD584D-CDEB-4B98-8CF8-E52E801EF968}"/>
                  </a:ext>
                </a:extLst>
              </p:cNvPr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Straight Connector 31">
                <a:extLst>
                  <a:ext uri="{FF2B5EF4-FFF2-40B4-BE49-F238E27FC236}">
                    <a16:creationId xmlns:a16="http://schemas.microsoft.com/office/drawing/2014/main" id="{745BA583-535C-4EC9-870F-ABC141DA66A0}"/>
                  </a:ext>
                </a:extLst>
              </p:cNvPr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Straight Connector 32">
                <a:extLst>
                  <a:ext uri="{FF2B5EF4-FFF2-40B4-BE49-F238E27FC236}">
                    <a16:creationId xmlns:a16="http://schemas.microsoft.com/office/drawing/2014/main" id="{EE455B08-D740-4010-BCD0-83906807570F}"/>
                  </a:ext>
                </a:extLst>
              </p:cNvPr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2" name="Trapezoid 5">
              <a:extLst>
                <a:ext uri="{FF2B5EF4-FFF2-40B4-BE49-F238E27FC236}">
                  <a16:creationId xmlns:a16="http://schemas.microsoft.com/office/drawing/2014/main" id="{0AE2EEE2-107D-4D96-9490-C7E158FD15B5}"/>
                </a:ext>
              </a:extLst>
            </p:cNvPr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7F7F7F">
                <a:lumMod val="5000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Trapezoid 6">
              <a:extLst>
                <a:ext uri="{FF2B5EF4-FFF2-40B4-BE49-F238E27FC236}">
                  <a16:creationId xmlns:a16="http://schemas.microsoft.com/office/drawing/2014/main" id="{F9DEC5E7-4643-44D9-9C71-A07337F12000}"/>
                </a:ext>
              </a:extLst>
            </p:cNvPr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0C2744">
                <a:lumMod val="5000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Trapezoid 7">
              <a:extLst>
                <a:ext uri="{FF2B5EF4-FFF2-40B4-BE49-F238E27FC236}">
                  <a16:creationId xmlns:a16="http://schemas.microsoft.com/office/drawing/2014/main" id="{A2C91DA8-AD07-431E-B7E6-326BC8EAC00A}"/>
                </a:ext>
              </a:extLst>
            </p:cNvPr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7F7F7F">
                <a:lumMod val="5000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Trapezoid 8">
              <a:extLst>
                <a:ext uri="{FF2B5EF4-FFF2-40B4-BE49-F238E27FC236}">
                  <a16:creationId xmlns:a16="http://schemas.microsoft.com/office/drawing/2014/main" id="{04C32A24-B33A-4D14-BFB6-524ACAED4260}"/>
                </a:ext>
              </a:extLst>
            </p:cNvPr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0C2744">
                <a:lumMod val="5000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Pentagon 9">
              <a:extLst>
                <a:ext uri="{FF2B5EF4-FFF2-40B4-BE49-F238E27FC236}">
                  <a16:creationId xmlns:a16="http://schemas.microsoft.com/office/drawing/2014/main" id="{601A46AA-5864-48BC-96C8-7C6B85C7446B}"/>
                </a:ext>
              </a:extLst>
            </p:cNvPr>
            <p:cNvSpPr/>
            <p:nvPr/>
          </p:nvSpPr>
          <p:spPr>
            <a:xfrm>
              <a:off x="1912730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2C99C0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Pentagon 10">
              <a:extLst>
                <a:ext uri="{FF2B5EF4-FFF2-40B4-BE49-F238E27FC236}">
                  <a16:creationId xmlns:a16="http://schemas.microsoft.com/office/drawing/2014/main" id="{E3763700-AAC5-429D-A180-7A761440D88C}"/>
                </a:ext>
              </a:extLst>
            </p:cNvPr>
            <p:cNvSpPr/>
            <p:nvPr/>
          </p:nvSpPr>
          <p:spPr>
            <a:xfrm>
              <a:off x="1912728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D53E25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Pentagon 11">
              <a:extLst>
                <a:ext uri="{FF2B5EF4-FFF2-40B4-BE49-F238E27FC236}">
                  <a16:creationId xmlns:a16="http://schemas.microsoft.com/office/drawing/2014/main" id="{2AF8D6EC-3BBD-4FE8-A344-3E1F7B65CC9E}"/>
                </a:ext>
              </a:extLst>
            </p:cNvPr>
            <p:cNvSpPr/>
            <p:nvPr/>
          </p:nvSpPr>
          <p:spPr>
            <a:xfrm>
              <a:off x="1912728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ECA11A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Pentagon 12">
              <a:extLst>
                <a:ext uri="{FF2B5EF4-FFF2-40B4-BE49-F238E27FC236}">
                  <a16:creationId xmlns:a16="http://schemas.microsoft.com/office/drawing/2014/main" id="{0C31A038-E269-4E15-B639-95279980D29A}"/>
                </a:ext>
              </a:extLst>
            </p:cNvPr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0A97A6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en-US" sz="1399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Rectangle 33">
              <a:extLst>
                <a:ext uri="{FF2B5EF4-FFF2-40B4-BE49-F238E27FC236}">
                  <a16:creationId xmlns:a16="http://schemas.microsoft.com/office/drawing/2014/main" id="{E5311C11-AA64-405E-8B12-4EE5DB7A7396}"/>
                </a:ext>
              </a:extLst>
            </p:cNvPr>
            <p:cNvSpPr/>
            <p:nvPr/>
          </p:nvSpPr>
          <p:spPr>
            <a:xfrm>
              <a:off x="2502823" y="2454607"/>
              <a:ext cx="2330568" cy="425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zh-CN" altLang="en-US" sz="1800" b="0" i="0" dirty="0">
                  <a:solidFill>
                    <a:srgbClr val="000000"/>
                  </a:solidFill>
                  <a:effectLst/>
                  <a:latin typeface="Helvetica Neue"/>
                </a:rPr>
                <a:t>采集配置</a:t>
              </a:r>
              <a:endParaRPr lang="en-GB" altLang="zh-CN" sz="1800" kern="0" dirty="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TextBox 38">
              <a:extLst>
                <a:ext uri="{FF2B5EF4-FFF2-40B4-BE49-F238E27FC236}">
                  <a16:creationId xmlns:a16="http://schemas.microsoft.com/office/drawing/2014/main" id="{0FF8E66A-A94D-43DB-BC1C-2A48299A1C20}"/>
                </a:ext>
              </a:extLst>
            </p:cNvPr>
            <p:cNvSpPr txBox="1"/>
            <p:nvPr/>
          </p:nvSpPr>
          <p:spPr>
            <a:xfrm>
              <a:off x="1944843" y="2478964"/>
              <a:ext cx="303613" cy="34953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en-US" sz="1399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25" name="TextBox 191">
              <a:extLst>
                <a:ext uri="{FF2B5EF4-FFF2-40B4-BE49-F238E27FC236}">
                  <a16:creationId xmlns:a16="http://schemas.microsoft.com/office/drawing/2014/main" id="{47B45EB2-B08C-4F83-ABC4-F1D71B96EA66}"/>
                </a:ext>
              </a:extLst>
            </p:cNvPr>
            <p:cNvSpPr txBox="1"/>
            <p:nvPr/>
          </p:nvSpPr>
          <p:spPr>
            <a:xfrm>
              <a:off x="1944843" y="3381429"/>
              <a:ext cx="303613" cy="34953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en-US" sz="1399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26" name="TextBox 192">
              <a:extLst>
                <a:ext uri="{FF2B5EF4-FFF2-40B4-BE49-F238E27FC236}">
                  <a16:creationId xmlns:a16="http://schemas.microsoft.com/office/drawing/2014/main" id="{2D18E18E-0E3D-4AD2-A9FC-7BBD63EA3142}"/>
                </a:ext>
              </a:extLst>
            </p:cNvPr>
            <p:cNvSpPr txBox="1"/>
            <p:nvPr/>
          </p:nvSpPr>
          <p:spPr>
            <a:xfrm>
              <a:off x="1944843" y="4283895"/>
              <a:ext cx="303613" cy="34953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en-US" sz="1399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27" name="TextBox 193">
              <a:extLst>
                <a:ext uri="{FF2B5EF4-FFF2-40B4-BE49-F238E27FC236}">
                  <a16:creationId xmlns:a16="http://schemas.microsoft.com/office/drawing/2014/main" id="{96CF66F0-4F19-42B2-9C14-FA7368CCA6C1}"/>
                </a:ext>
              </a:extLst>
            </p:cNvPr>
            <p:cNvSpPr txBox="1"/>
            <p:nvPr/>
          </p:nvSpPr>
          <p:spPr>
            <a:xfrm>
              <a:off x="1944843" y="5186362"/>
              <a:ext cx="303613" cy="34953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en-US" sz="1399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28" name="Rectangle 38">
              <a:extLst>
                <a:ext uri="{FF2B5EF4-FFF2-40B4-BE49-F238E27FC236}">
                  <a16:creationId xmlns:a16="http://schemas.microsoft.com/office/drawing/2014/main" id="{CAE9E3BF-7D47-4C3A-B2A8-8DCF4EEECE79}"/>
                </a:ext>
              </a:extLst>
            </p:cNvPr>
            <p:cNvSpPr/>
            <p:nvPr/>
          </p:nvSpPr>
          <p:spPr>
            <a:xfrm>
              <a:off x="2502823" y="3356329"/>
              <a:ext cx="2330568" cy="418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zh-CN" altLang="en-US" sz="1800" b="0" i="0" dirty="0">
                  <a:solidFill>
                    <a:srgbClr val="000000"/>
                  </a:solidFill>
                  <a:effectLst/>
                  <a:latin typeface="Helvetica Neue"/>
                </a:rPr>
                <a:t>仪表盘模板</a:t>
              </a:r>
              <a:endParaRPr lang="en-GB" altLang="zh-CN" sz="18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endParaRPr>
            </a:p>
          </p:txBody>
        </p:sp>
        <p:sp>
          <p:nvSpPr>
            <p:cNvPr id="29" name="Rectangle 39">
              <a:extLst>
                <a:ext uri="{FF2B5EF4-FFF2-40B4-BE49-F238E27FC236}">
                  <a16:creationId xmlns:a16="http://schemas.microsoft.com/office/drawing/2014/main" id="{78CA7A6D-C258-4643-BC0D-7B3E61BA5DCA}"/>
                </a:ext>
              </a:extLst>
            </p:cNvPr>
            <p:cNvSpPr/>
            <p:nvPr/>
          </p:nvSpPr>
          <p:spPr>
            <a:xfrm>
              <a:off x="2439044" y="4260553"/>
              <a:ext cx="2585193" cy="418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zh-CN" altLang="en-US" sz="1800" b="0" i="0" dirty="0">
                  <a:solidFill>
                    <a:srgbClr val="000000"/>
                  </a:solidFill>
                  <a:effectLst/>
                  <a:latin typeface="Helvetica Neue"/>
                </a:rPr>
                <a:t>指标对比</a:t>
              </a:r>
              <a:endParaRPr lang="en-GB" altLang="zh-CN" sz="18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endParaRPr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DDF8D987-CF69-42E4-9DCF-A6D41D5FC6AC}"/>
                </a:ext>
              </a:extLst>
            </p:cNvPr>
            <p:cNvSpPr/>
            <p:nvPr/>
          </p:nvSpPr>
          <p:spPr>
            <a:xfrm>
              <a:off x="2200540" y="5171217"/>
              <a:ext cx="2935132" cy="418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r>
                <a:rPr lang="zh-CN" altLang="en-US" sz="1800" b="0" i="0" dirty="0">
                  <a:solidFill>
                    <a:srgbClr val="000000"/>
                  </a:solidFill>
                  <a:effectLst/>
                  <a:latin typeface="Helvetica Neue"/>
                </a:rPr>
                <a:t>权限管理</a:t>
              </a:r>
              <a:endParaRPr lang="en-GB" altLang="zh-CN" sz="18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2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sz="28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入职以来的工作内容</a:t>
            </a:r>
          </a:p>
        </p:txBody>
      </p:sp>
      <p:sp>
        <p:nvSpPr>
          <p:cNvPr id="14" name="流程图: 终止 13"/>
          <p:cNvSpPr/>
          <p:nvPr/>
        </p:nvSpPr>
        <p:spPr>
          <a:xfrm>
            <a:off x="3641407" y="1101978"/>
            <a:ext cx="3767773" cy="724323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24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缺陷修复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30C9497-9B26-4908-96BD-6DDA9BDB177E}"/>
              </a:ext>
            </a:extLst>
          </p:cNvPr>
          <p:cNvSpPr/>
          <p:nvPr/>
        </p:nvSpPr>
        <p:spPr bwMode="auto">
          <a:xfrm>
            <a:off x="1879724" y="2120340"/>
            <a:ext cx="7425781" cy="749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B30051B-E22B-4F77-B647-52602F2E2D6A}"/>
              </a:ext>
            </a:extLst>
          </p:cNvPr>
          <p:cNvSpPr/>
          <p:nvPr/>
        </p:nvSpPr>
        <p:spPr bwMode="auto">
          <a:xfrm>
            <a:off x="1879723" y="3096912"/>
            <a:ext cx="7425781" cy="749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5B17959-B167-4BFA-A636-31BAB8D985D2}"/>
              </a:ext>
            </a:extLst>
          </p:cNvPr>
          <p:cNvSpPr/>
          <p:nvPr/>
        </p:nvSpPr>
        <p:spPr bwMode="auto">
          <a:xfrm>
            <a:off x="1887553" y="4080151"/>
            <a:ext cx="7425781" cy="749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1512BA2-32A1-48E6-BCDD-017D453F25AA}"/>
              </a:ext>
            </a:extLst>
          </p:cNvPr>
          <p:cNvSpPr/>
          <p:nvPr/>
        </p:nvSpPr>
        <p:spPr bwMode="auto">
          <a:xfrm>
            <a:off x="1879724" y="5147195"/>
            <a:ext cx="7425781" cy="749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6E174CB9-8B76-413C-8DFB-0D3B35F7A8F4}"/>
              </a:ext>
            </a:extLst>
          </p:cNvPr>
          <p:cNvSpPr txBox="1"/>
          <p:nvPr/>
        </p:nvSpPr>
        <p:spPr>
          <a:xfrm>
            <a:off x="1973012" y="2296751"/>
            <a:ext cx="6948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0">
              <a:defRPr/>
            </a:pPr>
            <a:r>
              <a:rPr lang="en-US" altLang="zh-CN" sz="1600" dirty="0"/>
              <a:t>【</a:t>
            </a:r>
            <a:r>
              <a:rPr lang="zh-CN" altLang="en-US" sz="1600" dirty="0"/>
              <a:t>数据库巡检</a:t>
            </a:r>
            <a:r>
              <a:rPr lang="en-US" altLang="zh-CN" sz="1600" dirty="0"/>
              <a:t>】</a:t>
            </a:r>
            <a:r>
              <a:rPr lang="zh-CN" altLang="en-US" sz="1600" dirty="0"/>
              <a:t>新增</a:t>
            </a:r>
            <a:r>
              <a:rPr lang="en-US" altLang="zh-CN" sz="1600" dirty="0"/>
              <a:t>MySQL</a:t>
            </a:r>
            <a:r>
              <a:rPr lang="zh-CN" altLang="en-US" sz="1600" dirty="0"/>
              <a:t>数据库巡检任务，选中具体的数据源会弹出异常</a:t>
            </a:r>
            <a:endParaRPr lang="zh-CN" altLang="en-US" sz="1600" dirty="0">
              <a:solidFill>
                <a:srgbClr val="484849"/>
              </a:solidFill>
              <a:latin typeface="微软雅黑"/>
              <a:ea typeface="微软雅黑"/>
            </a:endParaRP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9EDAD5DC-019D-4FD8-B8B9-7380CAC2F54C}"/>
              </a:ext>
            </a:extLst>
          </p:cNvPr>
          <p:cNvSpPr txBox="1"/>
          <p:nvPr/>
        </p:nvSpPr>
        <p:spPr>
          <a:xfrm>
            <a:off x="1973012" y="3306253"/>
            <a:ext cx="6404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0">
              <a:defRPr/>
            </a:pPr>
            <a:r>
              <a:rPr lang="en-US" altLang="zh-CN" sz="1600" dirty="0"/>
              <a:t>【</a:t>
            </a:r>
            <a:r>
              <a:rPr lang="zh-CN" altLang="en-US" sz="1600" dirty="0"/>
              <a:t>实例监控</a:t>
            </a:r>
            <a:r>
              <a:rPr lang="en-US" altLang="zh-CN" sz="1600" dirty="0"/>
              <a:t>】</a:t>
            </a:r>
            <a:r>
              <a:rPr lang="zh-CN" altLang="en-US" sz="1600" dirty="0"/>
              <a:t>没有权限的用户也可以获取到数据库内存使用率的数据</a:t>
            </a:r>
            <a:endParaRPr lang="zh-CN" altLang="en-US" sz="1600" dirty="0">
              <a:solidFill>
                <a:srgbClr val="484849"/>
              </a:solidFill>
              <a:latin typeface="微软雅黑"/>
              <a:ea typeface="微软雅黑"/>
            </a:endParaRPr>
          </a:p>
        </p:txBody>
      </p:sp>
      <p:sp>
        <p:nvSpPr>
          <p:cNvPr id="61" name="TextBox 20">
            <a:extLst>
              <a:ext uri="{FF2B5EF4-FFF2-40B4-BE49-F238E27FC236}">
                <a16:creationId xmlns:a16="http://schemas.microsoft.com/office/drawing/2014/main" id="{EDF55621-0968-46F7-B59E-909E47CCBF62}"/>
              </a:ext>
            </a:extLst>
          </p:cNvPr>
          <p:cNvSpPr txBox="1"/>
          <p:nvPr/>
        </p:nvSpPr>
        <p:spPr>
          <a:xfrm>
            <a:off x="1887553" y="4285556"/>
            <a:ext cx="7332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0">
              <a:defRPr/>
            </a:pPr>
            <a:r>
              <a:rPr lang="en-US" altLang="zh-CN" sz="1600" dirty="0"/>
              <a:t>【</a:t>
            </a:r>
            <a:r>
              <a:rPr lang="zh-CN" altLang="en-US" sz="1600" dirty="0"/>
              <a:t>告警列表</a:t>
            </a:r>
            <a:r>
              <a:rPr lang="en-US" altLang="zh-CN" sz="1600" dirty="0"/>
              <a:t>】</a:t>
            </a:r>
            <a:r>
              <a:rPr lang="zh-CN" altLang="en-US" sz="1600" dirty="0"/>
              <a:t>告警信息较多时，翻页异常，只有第一页有告警，第二页无数据 </a:t>
            </a:r>
            <a:endParaRPr lang="zh-CN" altLang="en-US" sz="1600" dirty="0">
              <a:solidFill>
                <a:srgbClr val="484849"/>
              </a:solidFill>
              <a:latin typeface="微软雅黑"/>
              <a:ea typeface="微软雅黑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7D198D7B-5EDA-4BB5-BACA-F2D07222E361}"/>
              </a:ext>
            </a:extLst>
          </p:cNvPr>
          <p:cNvSpPr txBox="1"/>
          <p:nvPr/>
        </p:nvSpPr>
        <p:spPr>
          <a:xfrm>
            <a:off x="1973012" y="5340144"/>
            <a:ext cx="751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0">
              <a:defRPr/>
            </a:pPr>
            <a:r>
              <a:rPr lang="en-US" altLang="zh-CN" sz="1600" dirty="0"/>
              <a:t>【</a:t>
            </a:r>
            <a:r>
              <a:rPr lang="zh-CN" altLang="en-US" sz="1600" dirty="0"/>
              <a:t>永诚保险</a:t>
            </a:r>
            <a:r>
              <a:rPr lang="en-US" altLang="zh-CN" sz="1600" dirty="0"/>
              <a:t>】VEM</a:t>
            </a:r>
            <a:r>
              <a:rPr lang="zh-CN" altLang="en-US" sz="1600" dirty="0"/>
              <a:t>监控</a:t>
            </a:r>
            <a:r>
              <a:rPr lang="en-US" altLang="zh-CN" sz="1600" dirty="0"/>
              <a:t>SQL</a:t>
            </a:r>
            <a:r>
              <a:rPr lang="zh-CN" altLang="en-US" sz="1600" dirty="0"/>
              <a:t>执行出错 </a:t>
            </a:r>
            <a:endParaRPr lang="zh-CN" altLang="en-US" sz="1600" dirty="0">
              <a:solidFill>
                <a:srgbClr val="484849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6333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9" grpId="0" animBg="1"/>
      <p:bldP spid="52" grpId="0" animBg="1"/>
      <p:bldP spid="56" grpId="0"/>
      <p:bldP spid="60" grpId="0"/>
      <p:bldP spid="61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sz="28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入职以来的工作内容</a:t>
            </a:r>
          </a:p>
        </p:txBody>
      </p:sp>
      <p:sp>
        <p:nvSpPr>
          <p:cNvPr id="14" name="流程图: 终止 13"/>
          <p:cNvSpPr/>
          <p:nvPr/>
        </p:nvSpPr>
        <p:spPr>
          <a:xfrm>
            <a:off x="3641407" y="1101978"/>
            <a:ext cx="3767773" cy="724323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24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缺陷修复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30C9497-9B26-4908-96BD-6DDA9BDB177E}"/>
              </a:ext>
            </a:extLst>
          </p:cNvPr>
          <p:cNvSpPr/>
          <p:nvPr/>
        </p:nvSpPr>
        <p:spPr bwMode="auto">
          <a:xfrm>
            <a:off x="1879724" y="2120340"/>
            <a:ext cx="7425781" cy="749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B30051B-E22B-4F77-B647-52602F2E2D6A}"/>
              </a:ext>
            </a:extLst>
          </p:cNvPr>
          <p:cNvSpPr/>
          <p:nvPr/>
        </p:nvSpPr>
        <p:spPr bwMode="auto">
          <a:xfrm>
            <a:off x="1887553" y="3029633"/>
            <a:ext cx="7425781" cy="749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5B17959-B167-4BFA-A636-31BAB8D985D2}"/>
              </a:ext>
            </a:extLst>
          </p:cNvPr>
          <p:cNvSpPr/>
          <p:nvPr/>
        </p:nvSpPr>
        <p:spPr bwMode="auto">
          <a:xfrm>
            <a:off x="1895383" y="3927105"/>
            <a:ext cx="7425781" cy="749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1512BA2-32A1-48E6-BCDD-017D453F25AA}"/>
              </a:ext>
            </a:extLst>
          </p:cNvPr>
          <p:cNvSpPr/>
          <p:nvPr/>
        </p:nvSpPr>
        <p:spPr bwMode="auto">
          <a:xfrm>
            <a:off x="1866877" y="4856334"/>
            <a:ext cx="7425781" cy="749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6E174CB9-8B76-413C-8DFB-0D3B35F7A8F4}"/>
              </a:ext>
            </a:extLst>
          </p:cNvPr>
          <p:cNvSpPr txBox="1"/>
          <p:nvPr/>
        </p:nvSpPr>
        <p:spPr>
          <a:xfrm>
            <a:off x="1973012" y="2296751"/>
            <a:ext cx="6948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0">
              <a:defRPr/>
            </a:pPr>
            <a:r>
              <a:rPr lang="en-US" altLang="zh-CN" sz="1600" dirty="0"/>
              <a:t>【</a:t>
            </a:r>
            <a:r>
              <a:rPr lang="zh-CN" altLang="en-US" sz="1600" dirty="0"/>
              <a:t>集群监控</a:t>
            </a:r>
            <a:r>
              <a:rPr lang="en-US" altLang="zh-CN" sz="1600" dirty="0"/>
              <a:t>】</a:t>
            </a:r>
            <a:r>
              <a:rPr lang="en-US" altLang="zh-CN" sz="1600" dirty="0" err="1"/>
              <a:t>Gaussdb</a:t>
            </a:r>
            <a:r>
              <a:rPr lang="zh-CN" altLang="en-US" sz="1600" dirty="0"/>
              <a:t>集群，</a:t>
            </a:r>
            <a:r>
              <a:rPr lang="en-US" altLang="zh-CN" sz="1600" dirty="0"/>
              <a:t>2c10</a:t>
            </a:r>
            <a:r>
              <a:rPr lang="zh-CN" altLang="en-US" sz="1600" dirty="0"/>
              <a:t>版本集群拓扑分组，</a:t>
            </a:r>
            <a:r>
              <a:rPr lang="en-US" altLang="zh-CN" sz="1600" dirty="0" err="1"/>
              <a:t>datanode</a:t>
            </a:r>
            <a:r>
              <a:rPr lang="zh-CN" altLang="en-US" sz="1600" dirty="0"/>
              <a:t>数据有一个未能获取到 </a:t>
            </a:r>
            <a:endParaRPr lang="zh-CN" altLang="en-US" sz="1600" dirty="0">
              <a:solidFill>
                <a:srgbClr val="484849"/>
              </a:solidFill>
              <a:latin typeface="微软雅黑"/>
              <a:ea typeface="微软雅黑"/>
            </a:endParaRP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9EDAD5DC-019D-4FD8-B8B9-7380CAC2F54C}"/>
              </a:ext>
            </a:extLst>
          </p:cNvPr>
          <p:cNvSpPr txBox="1"/>
          <p:nvPr/>
        </p:nvSpPr>
        <p:spPr>
          <a:xfrm>
            <a:off x="1980842" y="3238974"/>
            <a:ext cx="6404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0">
              <a:defRPr/>
            </a:pPr>
            <a:r>
              <a:rPr lang="en-US" altLang="zh-CN" sz="1600" dirty="0"/>
              <a:t>G100</a:t>
            </a:r>
            <a:r>
              <a:rPr lang="zh-CN" altLang="en-US" sz="1600" dirty="0"/>
              <a:t>版本匹配不到后面一位数字的正则表达式修改</a:t>
            </a:r>
            <a:endParaRPr lang="zh-CN" altLang="en-US" sz="1600" dirty="0">
              <a:solidFill>
                <a:srgbClr val="484849"/>
              </a:solidFill>
              <a:latin typeface="微软雅黑"/>
              <a:ea typeface="微软雅黑"/>
            </a:endParaRPr>
          </a:p>
        </p:txBody>
      </p:sp>
      <p:sp>
        <p:nvSpPr>
          <p:cNvPr id="61" name="TextBox 20">
            <a:extLst>
              <a:ext uri="{FF2B5EF4-FFF2-40B4-BE49-F238E27FC236}">
                <a16:creationId xmlns:a16="http://schemas.microsoft.com/office/drawing/2014/main" id="{EDF55621-0968-46F7-B59E-909E47CCBF62}"/>
              </a:ext>
            </a:extLst>
          </p:cNvPr>
          <p:cNvSpPr txBox="1"/>
          <p:nvPr/>
        </p:nvSpPr>
        <p:spPr>
          <a:xfrm>
            <a:off x="1866877" y="4048553"/>
            <a:ext cx="7332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0">
              <a:defRPr/>
            </a:pPr>
            <a:r>
              <a:rPr lang="en-US" altLang="zh-CN" sz="1600" dirty="0"/>
              <a:t>【</a:t>
            </a:r>
            <a:r>
              <a:rPr lang="zh-CN" altLang="en-US" sz="1600" dirty="0"/>
              <a:t>适配</a:t>
            </a:r>
            <a:r>
              <a:rPr lang="en-US" altLang="zh-CN" sz="1600" dirty="0" err="1"/>
              <a:t>gaussdb</a:t>
            </a:r>
            <a:r>
              <a:rPr lang="zh-CN" altLang="en-US" sz="1600" dirty="0"/>
              <a:t>数据源管理</a:t>
            </a:r>
            <a:r>
              <a:rPr lang="en-US" altLang="zh-CN" sz="1600" dirty="0"/>
              <a:t>】</a:t>
            </a:r>
            <a:r>
              <a:rPr lang="zh-CN" altLang="en-US" sz="1600" dirty="0"/>
              <a:t>集群添加，填写正确的</a:t>
            </a:r>
            <a:r>
              <a:rPr lang="en-US" altLang="zh-CN" sz="1600" dirty="0" err="1"/>
              <a:t>omm</a:t>
            </a:r>
            <a:r>
              <a:rPr lang="zh-CN" altLang="en-US" sz="1600" dirty="0"/>
              <a:t>用户及密码，测试连接提示连接失败，和</a:t>
            </a:r>
            <a:r>
              <a:rPr lang="en-US" altLang="zh-CN" sz="1600" dirty="0" err="1"/>
              <a:t>ssh</a:t>
            </a:r>
            <a:r>
              <a:rPr lang="zh-CN" altLang="en-US" sz="1600" dirty="0"/>
              <a:t>配置有关</a:t>
            </a:r>
            <a:endParaRPr lang="zh-CN" altLang="en-US" sz="1600" dirty="0">
              <a:solidFill>
                <a:srgbClr val="484849"/>
              </a:solidFill>
              <a:latin typeface="微软雅黑"/>
              <a:ea typeface="微软雅黑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7D198D7B-5EDA-4BB5-BACA-F2D07222E361}"/>
              </a:ext>
            </a:extLst>
          </p:cNvPr>
          <p:cNvSpPr txBox="1"/>
          <p:nvPr/>
        </p:nvSpPr>
        <p:spPr>
          <a:xfrm>
            <a:off x="1874706" y="4993201"/>
            <a:ext cx="751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0">
              <a:defRPr/>
            </a:pPr>
            <a:r>
              <a:rPr lang="en-US" altLang="zh-CN" sz="1600" dirty="0"/>
              <a:t>【</a:t>
            </a:r>
            <a:r>
              <a:rPr lang="zh-CN" altLang="en-US" sz="1600" dirty="0"/>
              <a:t>适配</a:t>
            </a:r>
            <a:r>
              <a:rPr lang="en-US" altLang="zh-CN" sz="1600" dirty="0" err="1"/>
              <a:t>gaussdb</a:t>
            </a:r>
            <a:r>
              <a:rPr lang="zh-CN" altLang="en-US" sz="1600" dirty="0"/>
              <a:t>集群管理</a:t>
            </a:r>
            <a:r>
              <a:rPr lang="en-US" altLang="zh-CN" sz="1600" dirty="0"/>
              <a:t>】</a:t>
            </a:r>
            <a:r>
              <a:rPr lang="zh-CN" altLang="en-US" sz="1600" dirty="0"/>
              <a:t>集群管理，添加集群，测试连接正常，保存后未能发现集群</a:t>
            </a:r>
            <a:endParaRPr lang="zh-CN" altLang="en-US" sz="1600" dirty="0">
              <a:solidFill>
                <a:srgbClr val="484849"/>
              </a:solidFill>
              <a:latin typeface="微软雅黑"/>
              <a:ea typeface="微软雅黑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F37AE4-5653-45C3-976A-AD09B317F68B}"/>
              </a:ext>
            </a:extLst>
          </p:cNvPr>
          <p:cNvSpPr/>
          <p:nvPr/>
        </p:nvSpPr>
        <p:spPr bwMode="auto">
          <a:xfrm>
            <a:off x="1866877" y="5773030"/>
            <a:ext cx="7425781" cy="578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BA085825-0B88-4040-BAE4-B0512F9E25D4}"/>
              </a:ext>
            </a:extLst>
          </p:cNvPr>
          <p:cNvSpPr txBox="1"/>
          <p:nvPr/>
        </p:nvSpPr>
        <p:spPr>
          <a:xfrm>
            <a:off x="1866877" y="5726385"/>
            <a:ext cx="6948266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rPr>
              <a:t>……</a:t>
            </a:r>
            <a:endParaRPr lang="en-GB" altLang="zh-CN" sz="2800" dirty="0">
              <a:solidFill>
                <a:srgbClr val="000000"/>
              </a:solidFill>
              <a:latin typeface="Helvetica Neue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91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9" grpId="0" animBg="1"/>
      <p:bldP spid="52" grpId="0" animBg="1"/>
      <p:bldP spid="56" grpId="0"/>
      <p:bldP spid="60" grpId="0"/>
      <p:bldP spid="61" grpId="0"/>
      <p:bldP spid="62" grpId="0"/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sz="28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入职以来的工作内容</a:t>
            </a:r>
          </a:p>
        </p:txBody>
      </p:sp>
      <p:sp>
        <p:nvSpPr>
          <p:cNvPr id="14" name="流程图: 终止 13"/>
          <p:cNvSpPr/>
          <p:nvPr/>
        </p:nvSpPr>
        <p:spPr>
          <a:xfrm>
            <a:off x="3641407" y="1101978"/>
            <a:ext cx="3767773" cy="724323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其他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D40DD6B-D928-4CB7-A0E3-48545A9E59BA}"/>
              </a:ext>
            </a:extLst>
          </p:cNvPr>
          <p:cNvSpPr/>
          <p:nvPr/>
        </p:nvSpPr>
        <p:spPr bwMode="auto">
          <a:xfrm>
            <a:off x="1933862" y="2082632"/>
            <a:ext cx="7425781" cy="578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5601CD7B-D41D-4252-8211-329A67ABB574}"/>
              </a:ext>
            </a:extLst>
          </p:cNvPr>
          <p:cNvSpPr txBox="1"/>
          <p:nvPr/>
        </p:nvSpPr>
        <p:spPr>
          <a:xfrm>
            <a:off x="1933862" y="2189691"/>
            <a:ext cx="6948266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Helvetica Neue"/>
              </a:rPr>
              <a:t>prometheus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模拟数据源的开发</a:t>
            </a:r>
            <a:endParaRPr lang="en-GB" altLang="zh-CN" sz="1600" kern="0" dirty="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E24B101-4612-4C21-87D8-5790408C87D7}"/>
              </a:ext>
            </a:extLst>
          </p:cNvPr>
          <p:cNvSpPr/>
          <p:nvPr/>
        </p:nvSpPr>
        <p:spPr bwMode="auto">
          <a:xfrm>
            <a:off x="1933862" y="3102321"/>
            <a:ext cx="7425781" cy="578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TextBox 20">
            <a:extLst>
              <a:ext uri="{FF2B5EF4-FFF2-40B4-BE49-F238E27FC236}">
                <a16:creationId xmlns:a16="http://schemas.microsoft.com/office/drawing/2014/main" id="{7CC296E3-09A2-4E05-A87D-1A21D48FE639}"/>
              </a:ext>
            </a:extLst>
          </p:cNvPr>
          <p:cNvSpPr txBox="1"/>
          <p:nvPr/>
        </p:nvSpPr>
        <p:spPr>
          <a:xfrm>
            <a:off x="1933862" y="3209380"/>
            <a:ext cx="6948266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E100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时序数据性能测试</a:t>
            </a:r>
            <a:endParaRPr lang="en-GB" altLang="zh-CN" sz="1600" dirty="0">
              <a:solidFill>
                <a:srgbClr val="000000"/>
              </a:solidFill>
              <a:latin typeface="Helvetica Neue"/>
              <a:sym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09454DE-0DA9-44C2-8387-2ECAA6EEF0EE}"/>
              </a:ext>
            </a:extLst>
          </p:cNvPr>
          <p:cNvSpPr/>
          <p:nvPr/>
        </p:nvSpPr>
        <p:spPr bwMode="auto">
          <a:xfrm>
            <a:off x="1933862" y="4122010"/>
            <a:ext cx="7425781" cy="578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DAE26B35-0FB0-4541-B728-8325C955292D}"/>
              </a:ext>
            </a:extLst>
          </p:cNvPr>
          <p:cNvSpPr txBox="1"/>
          <p:nvPr/>
        </p:nvSpPr>
        <p:spPr>
          <a:xfrm>
            <a:off x="1933862" y="4229069"/>
            <a:ext cx="6948266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rPr>
              <a:t>各种开发环境的搭建</a:t>
            </a:r>
            <a:endParaRPr lang="en-GB" altLang="zh-CN" sz="1600" dirty="0">
              <a:solidFill>
                <a:srgbClr val="000000"/>
              </a:solidFill>
              <a:latin typeface="Helvetica Neue"/>
              <a:sym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ACA64BA-6D2D-4B07-A18F-1B49C93CF857}"/>
              </a:ext>
            </a:extLst>
          </p:cNvPr>
          <p:cNvSpPr/>
          <p:nvPr/>
        </p:nvSpPr>
        <p:spPr bwMode="auto">
          <a:xfrm>
            <a:off x="1933862" y="5063239"/>
            <a:ext cx="7425781" cy="578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D6310800-4A7F-49C1-B0A2-2D5ADFDF27F4}"/>
              </a:ext>
            </a:extLst>
          </p:cNvPr>
          <p:cNvSpPr txBox="1"/>
          <p:nvPr/>
        </p:nvSpPr>
        <p:spPr>
          <a:xfrm>
            <a:off x="1933862" y="5170298"/>
            <a:ext cx="6948266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rPr>
              <a:t>gaussDB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rPr>
              <a:t>集群开发</a:t>
            </a:r>
            <a:endParaRPr lang="en-GB" altLang="zh-CN" sz="1600" dirty="0">
              <a:solidFill>
                <a:srgbClr val="000000"/>
              </a:solidFill>
              <a:latin typeface="Helvetica Neue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/>
      <p:bldP spid="51" grpId="0" animBg="1"/>
      <p:bldP spid="52" grpId="0"/>
      <p:bldP spid="53" grpId="0" animBg="1"/>
      <p:bldP spid="54" grpId="0"/>
      <p:bldP spid="55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762224" y="1270776"/>
            <a:ext cx="2664376" cy="58477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6600" b="0">
                <a:gradFill flip="none" rotWithShape="1">
                  <a:gsLst>
                    <a:gs pos="0">
                      <a:srgbClr val="004078"/>
                    </a:gs>
                    <a:gs pos="48000">
                      <a:srgbClr val="00A8FF"/>
                    </a:gs>
                    <a:gs pos="47000">
                      <a:srgbClr val="0C60B1"/>
                    </a:gs>
                    <a:gs pos="76000">
                      <a:srgbClr val="004078"/>
                    </a:gs>
                    <a:gs pos="66000">
                      <a:srgbClr val="0C60B1"/>
                    </a:gs>
                  </a:gsLst>
                  <a:lin ang="16200000" scaled="0"/>
                  <a:tileRect/>
                </a:gradFill>
                <a:effectLst/>
                <a:latin typeface="造字工房朗倩（非商用）常规体" charset="-122"/>
                <a:ea typeface="造字工房朗倩（非商用）常规体" charset="-122"/>
                <a:cs typeface="方正正大黑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VASTDATA</a:t>
            </a:r>
          </a:p>
        </p:txBody>
      </p:sp>
      <p:cxnSp>
        <p:nvCxnSpPr>
          <p:cNvPr id="13" name="直线连接符 12"/>
          <p:cNvCxnSpPr/>
          <p:nvPr/>
        </p:nvCxnSpPr>
        <p:spPr>
          <a:xfrm>
            <a:off x="4744412" y="1191768"/>
            <a:ext cx="2700000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4744412" y="1912640"/>
            <a:ext cx="2700000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组 16"/>
          <p:cNvGrpSpPr/>
          <p:nvPr/>
        </p:nvGrpSpPr>
        <p:grpSpPr>
          <a:xfrm>
            <a:off x="4690412" y="5727677"/>
            <a:ext cx="2808000" cy="583703"/>
            <a:chOff x="4690412" y="6054825"/>
            <a:chExt cx="2808000" cy="583703"/>
          </a:xfrm>
        </p:grpSpPr>
        <p:sp>
          <p:nvSpPr>
            <p:cNvPr id="15" name="文本框 14"/>
            <p:cNvSpPr txBox="1"/>
            <p:nvPr/>
          </p:nvSpPr>
          <p:spPr>
            <a:xfrm>
              <a:off x="4690412" y="6054825"/>
              <a:ext cx="2808000" cy="28457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charset="-122"/>
                </a:rPr>
                <a:t>北京海量数据技术股份有限公司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032412" y="6317952"/>
              <a:ext cx="2124000" cy="3205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charset="-122"/>
                </a:rPr>
                <a:t>内部资料  严禁外传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endParaRPr>
            </a:p>
          </p:txBody>
        </p:sp>
      </p:grpSp>
      <p:pic>
        <p:nvPicPr>
          <p:cNvPr id="9" name="图片 8" descr="标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388" y="-477520"/>
            <a:ext cx="451104" cy="408432"/>
          </a:xfrm>
          <a:prstGeom prst="rect">
            <a:avLst/>
          </a:prstGeom>
        </p:spPr>
      </p:pic>
      <p:pic>
        <p:nvPicPr>
          <p:cNvPr id="10" name="图片 9" descr="标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188" y="6859016"/>
            <a:ext cx="451104" cy="408432"/>
          </a:xfrm>
          <a:prstGeom prst="rect">
            <a:avLst/>
          </a:prstGeom>
        </p:spPr>
      </p:pic>
      <p:pic>
        <p:nvPicPr>
          <p:cNvPr id="18" name="图片 17" descr="标-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60" y="7063232"/>
            <a:ext cx="451104" cy="402336"/>
          </a:xfrm>
          <a:prstGeom prst="rect">
            <a:avLst/>
          </a:prstGeom>
        </p:spPr>
      </p:pic>
      <p:pic>
        <p:nvPicPr>
          <p:cNvPr id="19" name="图片 18" descr="标-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05" y="6858000"/>
            <a:ext cx="451104" cy="408432"/>
          </a:xfrm>
          <a:prstGeom prst="rect">
            <a:avLst/>
          </a:prstGeom>
        </p:spPr>
      </p:pic>
      <p:pic>
        <p:nvPicPr>
          <p:cNvPr id="20" name="图片 19" descr="标-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505" y="-408432"/>
            <a:ext cx="451104" cy="408432"/>
          </a:xfrm>
          <a:prstGeom prst="rect">
            <a:avLst/>
          </a:prstGeom>
        </p:spPr>
      </p:pic>
      <p:pic>
        <p:nvPicPr>
          <p:cNvPr id="21" name="图片 20" descr="标-0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60" y="-529336"/>
            <a:ext cx="451104" cy="402336"/>
          </a:xfrm>
          <a:prstGeom prst="rect">
            <a:avLst/>
          </a:prstGeom>
        </p:spPr>
      </p:pic>
      <p:pic>
        <p:nvPicPr>
          <p:cNvPr id="22" name="图片 21" descr="标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984" y="-733552"/>
            <a:ext cx="451104" cy="408432"/>
          </a:xfrm>
          <a:prstGeom prst="rect">
            <a:avLst/>
          </a:prstGeom>
        </p:spPr>
      </p:pic>
      <p:pic>
        <p:nvPicPr>
          <p:cNvPr id="23" name="图片 22" descr="标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292" y="7364984"/>
            <a:ext cx="451104" cy="408432"/>
          </a:xfrm>
          <a:prstGeom prst="rect">
            <a:avLst/>
          </a:prstGeom>
        </p:spPr>
      </p:pic>
      <p:pic>
        <p:nvPicPr>
          <p:cNvPr id="24" name="图片 23" descr="标-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60" y="7772400"/>
            <a:ext cx="451104" cy="402336"/>
          </a:xfrm>
          <a:prstGeom prst="rect">
            <a:avLst/>
          </a:prstGeom>
        </p:spPr>
      </p:pic>
      <p:pic>
        <p:nvPicPr>
          <p:cNvPr id="25" name="图片 24" descr="标-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209" y="7417816"/>
            <a:ext cx="451104" cy="408432"/>
          </a:xfrm>
          <a:prstGeom prst="rect">
            <a:avLst/>
          </a:prstGeom>
        </p:spPr>
      </p:pic>
      <p:pic>
        <p:nvPicPr>
          <p:cNvPr id="26" name="图片 25" descr="标-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09" y="-703072"/>
            <a:ext cx="451104" cy="408432"/>
          </a:xfrm>
          <a:prstGeom prst="rect">
            <a:avLst/>
          </a:prstGeom>
        </p:spPr>
      </p:pic>
      <p:pic>
        <p:nvPicPr>
          <p:cNvPr id="27" name="图片 26" descr="标-0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60" y="-1105408"/>
            <a:ext cx="451104" cy="40233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9B22CA3-91B3-43B3-A5B6-B98AEA7FF67B}"/>
              </a:ext>
            </a:extLst>
          </p:cNvPr>
          <p:cNvSpPr txBox="1"/>
          <p:nvPr/>
        </p:nvSpPr>
        <p:spPr>
          <a:xfrm>
            <a:off x="2052499" y="2598003"/>
            <a:ext cx="808382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3600" b="0" dirty="0"/>
              <a:t>专注数据，信仰专业的力量</a:t>
            </a:r>
            <a:endParaRPr lang="en-US" altLang="zh-CN" sz="3600" b="0" dirty="0"/>
          </a:p>
        </p:txBody>
      </p:sp>
    </p:spTree>
    <p:extLst>
      <p:ext uri="{BB962C8B-B14F-4D97-AF65-F5344CB8AC3E}">
        <p14:creationId xmlns:p14="http://schemas.microsoft.com/office/powerpoint/2010/main" val="253531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xit" presetSubtype="544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xit" presetSubtype="544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6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3" presetClass="exit" presetSubtype="544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7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3" presetClass="exit" presetSubtype="544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8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3" presetClass="exit" presetSubtype="544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9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3" presetClass="exit" presetSubtype="544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3" presetClass="exit" presetSubtype="544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6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3" presetClass="exit" presetSubtype="544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6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3" presetClass="exit" presetSubtype="544" repeatCount="2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7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3" presetClass="exit" presetSubtype="544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8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3" presetClass="exit" presetSubtype="544" repeatCount="2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9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3" presetClass="exit" presetSubtype="544" repeatCount="2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sz="28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入职以来的工作内容</a:t>
            </a:r>
          </a:p>
        </p:txBody>
      </p:sp>
      <p:sp>
        <p:nvSpPr>
          <p:cNvPr id="14" name="流程图: 终止 13"/>
          <p:cNvSpPr/>
          <p:nvPr/>
        </p:nvSpPr>
        <p:spPr>
          <a:xfrm>
            <a:off x="3641407" y="1101978"/>
            <a:ext cx="3767773" cy="724323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其他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F408762-4DF7-4561-91D2-23246A7DED66}"/>
              </a:ext>
            </a:extLst>
          </p:cNvPr>
          <p:cNvSpPr/>
          <p:nvPr/>
        </p:nvSpPr>
        <p:spPr bwMode="auto">
          <a:xfrm>
            <a:off x="1832262" y="2104085"/>
            <a:ext cx="7425781" cy="578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58" name="TextBox 20">
            <a:extLst>
              <a:ext uri="{FF2B5EF4-FFF2-40B4-BE49-F238E27FC236}">
                <a16:creationId xmlns:a16="http://schemas.microsoft.com/office/drawing/2014/main" id="{F747924A-4E95-4C4E-B567-1009D716FEB2}"/>
              </a:ext>
            </a:extLst>
          </p:cNvPr>
          <p:cNvSpPr txBox="1"/>
          <p:nvPr/>
        </p:nvSpPr>
        <p:spPr>
          <a:xfrm>
            <a:off x="1832262" y="2211144"/>
            <a:ext cx="6948266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rPr>
              <a:t>VEM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rPr>
              <a:t>打包流程文档</a:t>
            </a:r>
            <a:endParaRPr lang="en-GB" altLang="zh-CN" sz="1600" dirty="0">
              <a:solidFill>
                <a:srgbClr val="000000"/>
              </a:solidFill>
              <a:latin typeface="Helvetica Neue"/>
              <a:sym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041AC7E-17BC-4C58-91CF-9866B3D7E864}"/>
              </a:ext>
            </a:extLst>
          </p:cNvPr>
          <p:cNvSpPr/>
          <p:nvPr/>
        </p:nvSpPr>
        <p:spPr bwMode="auto">
          <a:xfrm>
            <a:off x="1832262" y="3131902"/>
            <a:ext cx="7425781" cy="578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2EA096A3-B3F7-41E7-BDC7-A616BE7CF273}"/>
              </a:ext>
            </a:extLst>
          </p:cNvPr>
          <p:cNvSpPr txBox="1"/>
          <p:nvPr/>
        </p:nvSpPr>
        <p:spPr>
          <a:xfrm>
            <a:off x="1832262" y="3238961"/>
            <a:ext cx="6948266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en-US" altLang="zh-CN" sz="1600" dirty="0"/>
              <a:t>VB</a:t>
            </a:r>
            <a:r>
              <a:rPr lang="zh-CN" altLang="en-US" sz="1600" dirty="0"/>
              <a:t>上云支持</a:t>
            </a:r>
            <a:r>
              <a:rPr lang="en-US" altLang="zh-CN" sz="1600" dirty="0"/>
              <a:t>-</a:t>
            </a:r>
            <a:r>
              <a:rPr lang="zh-CN" altLang="en-US" sz="1600" dirty="0"/>
              <a:t>数据采集适用支持</a:t>
            </a:r>
            <a:endParaRPr lang="en-GB" altLang="zh-CN" sz="1600" dirty="0">
              <a:solidFill>
                <a:srgbClr val="000000"/>
              </a:solidFill>
              <a:latin typeface="Helvetica Neue"/>
              <a:sym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ABB38A5-96D5-473B-AB17-6765D2AD1788}"/>
              </a:ext>
            </a:extLst>
          </p:cNvPr>
          <p:cNvSpPr/>
          <p:nvPr/>
        </p:nvSpPr>
        <p:spPr bwMode="auto">
          <a:xfrm>
            <a:off x="1832262" y="4010129"/>
            <a:ext cx="7425781" cy="578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8B33362D-C0AC-4555-9040-D33C24C2AC9A}"/>
              </a:ext>
            </a:extLst>
          </p:cNvPr>
          <p:cNvSpPr txBox="1"/>
          <p:nvPr/>
        </p:nvSpPr>
        <p:spPr>
          <a:xfrm>
            <a:off x="1832262" y="4117188"/>
            <a:ext cx="6948266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rPr>
              <a:t>Jenkins 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rPr>
              <a:t>配置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rPr>
              <a:t>2.12 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rPr>
              <a:t>打包</a:t>
            </a:r>
            <a:endParaRPr lang="en-GB" altLang="zh-CN" sz="1600" dirty="0">
              <a:solidFill>
                <a:srgbClr val="000000"/>
              </a:solidFill>
              <a:latin typeface="Helvetica Neue"/>
              <a:sym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2983C37-88F0-4661-AD7B-D830472FD3A1}"/>
              </a:ext>
            </a:extLst>
          </p:cNvPr>
          <p:cNvSpPr/>
          <p:nvPr/>
        </p:nvSpPr>
        <p:spPr bwMode="auto">
          <a:xfrm>
            <a:off x="1832262" y="5620229"/>
            <a:ext cx="7425781" cy="578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BE7BA-F0A7-41AD-A11A-D8175B08A0F8}"/>
              </a:ext>
            </a:extLst>
          </p:cNvPr>
          <p:cNvSpPr txBox="1"/>
          <p:nvPr/>
        </p:nvSpPr>
        <p:spPr>
          <a:xfrm>
            <a:off x="1832262" y="5573584"/>
            <a:ext cx="6948266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rPr>
              <a:t>……</a:t>
            </a:r>
            <a:endParaRPr lang="en-GB" altLang="zh-CN" sz="2800" dirty="0">
              <a:solidFill>
                <a:srgbClr val="000000"/>
              </a:solidFill>
              <a:latin typeface="Helvetica Neue"/>
              <a:sym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8356809-B388-49A0-83A1-9257250B4432}"/>
              </a:ext>
            </a:extLst>
          </p:cNvPr>
          <p:cNvSpPr/>
          <p:nvPr/>
        </p:nvSpPr>
        <p:spPr bwMode="auto">
          <a:xfrm>
            <a:off x="1832262" y="4860918"/>
            <a:ext cx="7425781" cy="578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FDD824C8-F5AE-487A-80F2-3308E5AF4558}"/>
              </a:ext>
            </a:extLst>
          </p:cNvPr>
          <p:cNvSpPr txBox="1"/>
          <p:nvPr/>
        </p:nvSpPr>
        <p:spPr>
          <a:xfrm>
            <a:off x="1832262" y="4967977"/>
            <a:ext cx="6948266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rPr>
              <a:t>Sql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rPr>
              <a:t> server 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  <a:sym typeface="Arial" panose="020B0604020202020204" pitchFamily="34" charset="0"/>
              </a:rPr>
              <a:t>指标整理</a:t>
            </a:r>
            <a:endParaRPr lang="en-GB" altLang="zh-CN" sz="1600" dirty="0">
              <a:solidFill>
                <a:srgbClr val="000000"/>
              </a:solidFill>
              <a:latin typeface="Helvetica Neue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7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9" grpId="0" animBg="1"/>
      <p:bldP spid="60" grpId="0"/>
      <p:bldP spid="18" grpId="0" animBg="1"/>
      <p:bldP spid="19" grpId="0"/>
      <p:bldP spid="20" grpId="0" animBg="1"/>
      <p:bldP spid="21" grpId="0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pPr marL="0" lvl="0" algn="l"/>
            <a:r>
              <a:rPr lang="zh-CN" altLang="en-US" dirty="0">
                <a:solidFill>
                  <a:srgbClr val="E46C0A"/>
                </a:solidFill>
                <a:latin typeface="微软雅黑" panose="020B0503020204020204" charset="-122"/>
              </a:rPr>
              <a:t>目录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C221A6F-628E-4850-8952-BE355C79291D}"/>
              </a:ext>
            </a:extLst>
          </p:cNvPr>
          <p:cNvGrpSpPr/>
          <p:nvPr/>
        </p:nvGrpSpPr>
        <p:grpSpPr>
          <a:xfrm>
            <a:off x="3305175" y="2438118"/>
            <a:ext cx="5434965" cy="851535"/>
            <a:chOff x="4850" y="3269"/>
            <a:chExt cx="8559" cy="1341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8A04F6D6-9A6C-43F9-ADF2-48BE3B998026}"/>
                </a:ext>
              </a:extLst>
            </p:cNvPr>
            <p:cNvGrpSpPr/>
            <p:nvPr/>
          </p:nvGrpSpPr>
          <p:grpSpPr>
            <a:xfrm>
              <a:off x="4850" y="3269"/>
              <a:ext cx="1468" cy="880"/>
              <a:chOff x="2215144" y="927951"/>
              <a:chExt cx="1297760" cy="1023956"/>
            </a:xfrm>
          </p:grpSpPr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9352DDF9-4D83-416B-9E4C-A8A581C13416}"/>
                  </a:ext>
                </a:extLst>
              </p:cNvPr>
              <p:cNvSpPr/>
              <p:nvPr/>
            </p:nvSpPr>
            <p:spPr>
              <a:xfrm>
                <a:off x="2215144" y="961889"/>
                <a:ext cx="1252721" cy="990018"/>
              </a:xfrm>
              <a:prstGeom prst="parallelogram">
                <a:avLst>
                  <a:gd name="adj" fmla="val 48207"/>
                </a:avLst>
              </a:prstGeom>
              <a:solidFill>
                <a:srgbClr val="F260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2" name="文本框 9">
                <a:extLst>
                  <a:ext uri="{FF2B5EF4-FFF2-40B4-BE49-F238E27FC236}">
                    <a16:creationId xmlns:a16="http://schemas.microsoft.com/office/drawing/2014/main" id="{10BAFD48-FE75-4B38-8D61-1D058AAB16EF}"/>
                  </a:ext>
                </a:extLst>
              </p:cNvPr>
              <p:cNvSpPr txBox="1"/>
              <p:nvPr/>
            </p:nvSpPr>
            <p:spPr>
              <a:xfrm>
                <a:off x="2446105" y="927951"/>
                <a:ext cx="1066799" cy="99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60D45C0-AD7B-4727-A78A-19497977B282}"/>
                </a:ext>
              </a:extLst>
            </p:cNvPr>
            <p:cNvGrpSpPr/>
            <p:nvPr/>
          </p:nvGrpSpPr>
          <p:grpSpPr>
            <a:xfrm>
              <a:off x="5973" y="3284"/>
              <a:ext cx="7436" cy="1326"/>
              <a:chOff x="4315150" y="953426"/>
              <a:chExt cx="3857250" cy="98933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B429E8B-9648-429E-A886-EB89115B2C39}"/>
                  </a:ext>
                </a:extLst>
              </p:cNvPr>
              <p:cNvSpPr/>
              <p:nvPr/>
            </p:nvSpPr>
            <p:spPr>
              <a:xfrm>
                <a:off x="4841196" y="993590"/>
                <a:ext cx="2827147" cy="949173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2400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入职以来的工作内容</a:t>
                </a:r>
              </a:p>
              <a:p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F1A333C9-31DF-464D-837B-1A52F9EA4F82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634123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6C51AB5-F477-45B7-9CF5-2C2E6F8326E2}"/>
              </a:ext>
            </a:extLst>
          </p:cNvPr>
          <p:cNvGrpSpPr/>
          <p:nvPr/>
        </p:nvGrpSpPr>
        <p:grpSpPr>
          <a:xfrm>
            <a:off x="3305175" y="3233773"/>
            <a:ext cx="5434965" cy="539750"/>
            <a:chOff x="4850" y="4457"/>
            <a:chExt cx="8559" cy="850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B214FC3C-A21E-4953-8EEF-B15052F52EC9}"/>
                </a:ext>
              </a:extLst>
            </p:cNvPr>
            <p:cNvGrpSpPr/>
            <p:nvPr/>
          </p:nvGrpSpPr>
          <p:grpSpPr>
            <a:xfrm>
              <a:off x="4850" y="4457"/>
              <a:ext cx="1492" cy="850"/>
              <a:chOff x="2215144" y="2033848"/>
              <a:chExt cx="1318972" cy="990021"/>
            </a:xfrm>
          </p:grpSpPr>
          <p:sp>
            <p:nvSpPr>
              <p:cNvPr id="58" name="平行四边形 57">
                <a:extLst>
                  <a:ext uri="{FF2B5EF4-FFF2-40B4-BE49-F238E27FC236}">
                    <a16:creationId xmlns:a16="http://schemas.microsoft.com/office/drawing/2014/main" id="{735E3E9A-A25B-4919-AB9D-8E61E512BB9B}"/>
                  </a:ext>
                </a:extLst>
              </p:cNvPr>
              <p:cNvSpPr/>
              <p:nvPr/>
            </p:nvSpPr>
            <p:spPr>
              <a:xfrm>
                <a:off x="2215144" y="2033848"/>
                <a:ext cx="1252721" cy="990021"/>
              </a:xfrm>
              <a:prstGeom prst="parallelogram">
                <a:avLst>
                  <a:gd name="adj" fmla="val 48207"/>
                </a:avLst>
              </a:prstGeom>
              <a:solidFill>
                <a:srgbClr val="F26008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9" name="文本框 10">
                <a:extLst>
                  <a:ext uri="{FF2B5EF4-FFF2-40B4-BE49-F238E27FC236}">
                    <a16:creationId xmlns:a16="http://schemas.microsoft.com/office/drawing/2014/main" id="{BE00D5C1-C118-4F34-9CE5-18EA96DAF559}"/>
                  </a:ext>
                </a:extLst>
              </p:cNvPr>
              <p:cNvSpPr txBox="1"/>
              <p:nvPr/>
            </p:nvSpPr>
            <p:spPr>
              <a:xfrm>
                <a:off x="2467317" y="2036131"/>
                <a:ext cx="1066799" cy="81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161BAF6-62B3-4A2C-A580-B4AF05118A60}"/>
                </a:ext>
              </a:extLst>
            </p:cNvPr>
            <p:cNvGrpSpPr/>
            <p:nvPr/>
          </p:nvGrpSpPr>
          <p:grpSpPr>
            <a:xfrm>
              <a:off x="5973" y="4457"/>
              <a:ext cx="7436" cy="846"/>
              <a:chOff x="4315150" y="1647579"/>
              <a:chExt cx="3857250" cy="540057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1B2B178-2D12-44A1-BCD7-525FF7C72CCA}"/>
                  </a:ext>
                </a:extLst>
              </p:cNvPr>
              <p:cNvSpPr/>
              <p:nvPr/>
            </p:nvSpPr>
            <p:spPr>
              <a:xfrm>
                <a:off x="4841196" y="1704642"/>
                <a:ext cx="2827147" cy="4399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zh-CN" altLang="en-US" sz="2400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未来的工作计划</a:t>
                </a:r>
              </a:p>
            </p:txBody>
          </p:sp>
          <p:sp>
            <p:nvSpPr>
              <p:cNvPr id="57" name="平行四边形 56">
                <a:extLst>
                  <a:ext uri="{FF2B5EF4-FFF2-40B4-BE49-F238E27FC236}">
                    <a16:creationId xmlns:a16="http://schemas.microsoft.com/office/drawing/2014/main" id="{DE2F21C1-4920-4902-9061-F2011DAC8968}"/>
                  </a:ext>
                </a:extLst>
              </p:cNvPr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504DD7A-0D52-49E3-8669-1A566E0AB483}"/>
              </a:ext>
            </a:extLst>
          </p:cNvPr>
          <p:cNvGrpSpPr/>
          <p:nvPr/>
        </p:nvGrpSpPr>
        <p:grpSpPr>
          <a:xfrm>
            <a:off x="3135842" y="4040999"/>
            <a:ext cx="5434965" cy="558800"/>
            <a:chOff x="4850" y="3269"/>
            <a:chExt cx="8559" cy="88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F2DA5F7A-16EA-4A4A-B22C-A8BD30D68B77}"/>
                </a:ext>
              </a:extLst>
            </p:cNvPr>
            <p:cNvGrpSpPr/>
            <p:nvPr/>
          </p:nvGrpSpPr>
          <p:grpSpPr>
            <a:xfrm>
              <a:off x="4850" y="3269"/>
              <a:ext cx="1468" cy="880"/>
              <a:chOff x="2215144" y="927951"/>
              <a:chExt cx="1297760" cy="1023956"/>
            </a:xfrm>
          </p:grpSpPr>
          <p:sp>
            <p:nvSpPr>
              <p:cNvPr id="71" name="平行四边形 70">
                <a:extLst>
                  <a:ext uri="{FF2B5EF4-FFF2-40B4-BE49-F238E27FC236}">
                    <a16:creationId xmlns:a16="http://schemas.microsoft.com/office/drawing/2014/main" id="{7DA65225-A208-48B4-A5B3-190F860D1FEB}"/>
                  </a:ext>
                </a:extLst>
              </p:cNvPr>
              <p:cNvSpPr/>
              <p:nvPr/>
            </p:nvSpPr>
            <p:spPr>
              <a:xfrm>
                <a:off x="2215144" y="961889"/>
                <a:ext cx="1252721" cy="990018"/>
              </a:xfrm>
              <a:prstGeom prst="parallelogram">
                <a:avLst>
                  <a:gd name="adj" fmla="val 48207"/>
                </a:avLst>
              </a:prstGeom>
              <a:solidFill>
                <a:srgbClr val="F260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2" name="文本框 9">
                <a:extLst>
                  <a:ext uri="{FF2B5EF4-FFF2-40B4-BE49-F238E27FC236}">
                    <a16:creationId xmlns:a16="http://schemas.microsoft.com/office/drawing/2014/main" id="{9C6492F8-5103-4A95-8184-8E034E9DA0F3}"/>
                  </a:ext>
                </a:extLst>
              </p:cNvPr>
              <p:cNvSpPr txBox="1"/>
              <p:nvPr/>
            </p:nvSpPr>
            <p:spPr>
              <a:xfrm>
                <a:off x="2446105" y="927951"/>
                <a:ext cx="1066799" cy="99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EAE575C-E334-48D9-BF7F-4317B5C430AC}"/>
                </a:ext>
              </a:extLst>
            </p:cNvPr>
            <p:cNvGrpSpPr/>
            <p:nvPr/>
          </p:nvGrpSpPr>
          <p:grpSpPr>
            <a:xfrm>
              <a:off x="5973" y="3284"/>
              <a:ext cx="7436" cy="850"/>
              <a:chOff x="4315150" y="953426"/>
              <a:chExt cx="3857250" cy="634123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2F93735-A920-4E26-B4C9-570948684A0F}"/>
                  </a:ext>
                </a:extLst>
              </p:cNvPr>
              <p:cNvSpPr/>
              <p:nvPr/>
            </p:nvSpPr>
            <p:spPr>
              <a:xfrm>
                <a:off x="4841196" y="993590"/>
                <a:ext cx="2827147" cy="515321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对部门的建议</a:t>
                </a:r>
              </a:p>
            </p:txBody>
          </p:sp>
          <p:sp>
            <p:nvSpPr>
              <p:cNvPr id="70" name="平行四边形 69">
                <a:extLst>
                  <a:ext uri="{FF2B5EF4-FFF2-40B4-BE49-F238E27FC236}">
                    <a16:creationId xmlns:a16="http://schemas.microsoft.com/office/drawing/2014/main" id="{A2C9ED89-0C4E-43BC-9FC9-66A0893A67FD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634123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sz="2400" dirty="0">
                <a:solidFill>
                  <a:srgbClr val="F57A27"/>
                </a:solidFill>
                <a:latin typeface="微软雅黑" panose="020B0503020204020204" charset="-122"/>
                <a:sym typeface="+mn-ea"/>
              </a:rPr>
              <a:t>个人能力</a:t>
            </a:r>
            <a:endParaRPr lang="zh-CN" altLang="en-US" sz="2400" dirty="0">
              <a:solidFill>
                <a:srgbClr val="F57A2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040587D0-5234-4C08-BAF3-0EA5EB648AF7}"/>
              </a:ext>
            </a:extLst>
          </p:cNvPr>
          <p:cNvSpPr/>
          <p:nvPr/>
        </p:nvSpPr>
        <p:spPr bwMode="auto">
          <a:xfrm>
            <a:off x="838200" y="1472151"/>
            <a:ext cx="1060662" cy="879283"/>
          </a:xfrm>
          <a:custGeom>
            <a:avLst/>
            <a:gdLst>
              <a:gd name="T0" fmla="*/ 0 w 2180"/>
              <a:gd name="T1" fmla="*/ 964 h 1908"/>
              <a:gd name="T2" fmla="*/ 535 w 2180"/>
              <a:gd name="T3" fmla="*/ 10 h 1908"/>
              <a:gd name="T4" fmla="*/ 1625 w 2180"/>
              <a:gd name="T5" fmla="*/ 0 h 1908"/>
              <a:gd name="T6" fmla="*/ 2180 w 2180"/>
              <a:gd name="T7" fmla="*/ 941 h 1908"/>
              <a:gd name="T8" fmla="*/ 1645 w 2180"/>
              <a:gd name="T9" fmla="*/ 1895 h 1908"/>
              <a:gd name="T10" fmla="*/ 555 w 2180"/>
              <a:gd name="T11" fmla="*/ 1908 h 1908"/>
              <a:gd name="T12" fmla="*/ 0 w 2180"/>
              <a:gd name="T13" fmla="*/ 96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0" h="1908">
                <a:moveTo>
                  <a:pt x="0" y="964"/>
                </a:moveTo>
                <a:lnTo>
                  <a:pt x="535" y="10"/>
                </a:lnTo>
                <a:lnTo>
                  <a:pt x="1625" y="0"/>
                </a:lnTo>
                <a:lnTo>
                  <a:pt x="2180" y="941"/>
                </a:lnTo>
                <a:lnTo>
                  <a:pt x="1645" y="1895"/>
                </a:lnTo>
                <a:lnTo>
                  <a:pt x="555" y="1908"/>
                </a:lnTo>
                <a:lnTo>
                  <a:pt x="0" y="96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  <a:round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accent2"/>
                </a:solidFill>
                <a:latin typeface="Agency FB" panose="020B0503020202020204" pitchFamily="34" charset="0"/>
              </a:rPr>
              <a:t>01</a:t>
            </a:r>
            <a:endParaRPr lang="zh-CN" altLang="en-US" sz="7200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FB8C72-C823-45EC-B3B8-CE7BB16281B6}"/>
              </a:ext>
            </a:extLst>
          </p:cNvPr>
          <p:cNvSpPr txBox="1"/>
          <p:nvPr/>
        </p:nvSpPr>
        <p:spPr>
          <a:xfrm>
            <a:off x="2244514" y="1472151"/>
            <a:ext cx="878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进一步提高自己的计算机基本功，多接触计算机的新知识，丰富自己的专业阅历</a:t>
            </a:r>
            <a:endParaRPr lang="en-US" altLang="zh-CN" sz="280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8FA51D7-1F80-46D8-A23E-740E07012E29}"/>
              </a:ext>
            </a:extLst>
          </p:cNvPr>
          <p:cNvSpPr/>
          <p:nvPr/>
        </p:nvSpPr>
        <p:spPr bwMode="auto">
          <a:xfrm>
            <a:off x="838200" y="3059977"/>
            <a:ext cx="1060662" cy="879283"/>
          </a:xfrm>
          <a:custGeom>
            <a:avLst/>
            <a:gdLst>
              <a:gd name="T0" fmla="*/ 0 w 2180"/>
              <a:gd name="T1" fmla="*/ 964 h 1908"/>
              <a:gd name="T2" fmla="*/ 535 w 2180"/>
              <a:gd name="T3" fmla="*/ 10 h 1908"/>
              <a:gd name="T4" fmla="*/ 1625 w 2180"/>
              <a:gd name="T5" fmla="*/ 0 h 1908"/>
              <a:gd name="T6" fmla="*/ 2180 w 2180"/>
              <a:gd name="T7" fmla="*/ 941 h 1908"/>
              <a:gd name="T8" fmla="*/ 1645 w 2180"/>
              <a:gd name="T9" fmla="*/ 1895 h 1908"/>
              <a:gd name="T10" fmla="*/ 555 w 2180"/>
              <a:gd name="T11" fmla="*/ 1908 h 1908"/>
              <a:gd name="T12" fmla="*/ 0 w 2180"/>
              <a:gd name="T13" fmla="*/ 96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0" h="1908">
                <a:moveTo>
                  <a:pt x="0" y="964"/>
                </a:moveTo>
                <a:lnTo>
                  <a:pt x="535" y="10"/>
                </a:lnTo>
                <a:lnTo>
                  <a:pt x="1625" y="0"/>
                </a:lnTo>
                <a:lnTo>
                  <a:pt x="2180" y="941"/>
                </a:lnTo>
                <a:lnTo>
                  <a:pt x="1645" y="1895"/>
                </a:lnTo>
                <a:lnTo>
                  <a:pt x="555" y="1908"/>
                </a:lnTo>
                <a:lnTo>
                  <a:pt x="0" y="96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  <a:round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accent2"/>
                </a:solidFill>
                <a:latin typeface="Agency FB" panose="020B0503020202020204" pitchFamily="34" charset="0"/>
              </a:rPr>
              <a:t>02</a:t>
            </a:r>
            <a:endParaRPr lang="zh-CN" altLang="en-US" sz="7200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335591-55B3-4044-9A00-6658116C7BD6}"/>
              </a:ext>
            </a:extLst>
          </p:cNvPr>
          <p:cNvSpPr txBox="1"/>
          <p:nvPr/>
        </p:nvSpPr>
        <p:spPr>
          <a:xfrm>
            <a:off x="2244514" y="3059977"/>
            <a:ext cx="878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更加深入的了解数据库相关的知识，熟悉常用的系统表，</a:t>
            </a:r>
            <a:endParaRPr lang="en-US" altLang="zh-CN" sz="2800" dirty="0"/>
          </a:p>
          <a:p>
            <a:r>
              <a:rPr lang="zh-CN" altLang="en-US" sz="2800" dirty="0"/>
              <a:t>熟悉数据库采集指标</a:t>
            </a:r>
            <a:endParaRPr lang="en-US" altLang="zh-CN" sz="2800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6A45CB6-374B-448A-BDE7-5434B0F5A50E}"/>
              </a:ext>
            </a:extLst>
          </p:cNvPr>
          <p:cNvSpPr/>
          <p:nvPr/>
        </p:nvSpPr>
        <p:spPr bwMode="auto">
          <a:xfrm>
            <a:off x="838200" y="4607730"/>
            <a:ext cx="1060662" cy="879283"/>
          </a:xfrm>
          <a:custGeom>
            <a:avLst/>
            <a:gdLst>
              <a:gd name="T0" fmla="*/ 0 w 2180"/>
              <a:gd name="T1" fmla="*/ 964 h 1908"/>
              <a:gd name="T2" fmla="*/ 535 w 2180"/>
              <a:gd name="T3" fmla="*/ 10 h 1908"/>
              <a:gd name="T4" fmla="*/ 1625 w 2180"/>
              <a:gd name="T5" fmla="*/ 0 h 1908"/>
              <a:gd name="T6" fmla="*/ 2180 w 2180"/>
              <a:gd name="T7" fmla="*/ 941 h 1908"/>
              <a:gd name="T8" fmla="*/ 1645 w 2180"/>
              <a:gd name="T9" fmla="*/ 1895 h 1908"/>
              <a:gd name="T10" fmla="*/ 555 w 2180"/>
              <a:gd name="T11" fmla="*/ 1908 h 1908"/>
              <a:gd name="T12" fmla="*/ 0 w 2180"/>
              <a:gd name="T13" fmla="*/ 96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0" h="1908">
                <a:moveTo>
                  <a:pt x="0" y="964"/>
                </a:moveTo>
                <a:lnTo>
                  <a:pt x="535" y="10"/>
                </a:lnTo>
                <a:lnTo>
                  <a:pt x="1625" y="0"/>
                </a:lnTo>
                <a:lnTo>
                  <a:pt x="2180" y="941"/>
                </a:lnTo>
                <a:lnTo>
                  <a:pt x="1645" y="1895"/>
                </a:lnTo>
                <a:lnTo>
                  <a:pt x="555" y="1908"/>
                </a:lnTo>
                <a:lnTo>
                  <a:pt x="0" y="96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  <a:round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accent2"/>
                </a:solidFill>
                <a:latin typeface="Agency FB" panose="020B0503020202020204" pitchFamily="34" charset="0"/>
              </a:rPr>
              <a:t>03</a:t>
            </a:r>
            <a:endParaRPr lang="zh-CN" altLang="en-US" sz="7200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CC13AB-CEF7-44B4-802C-34511946B32A}"/>
              </a:ext>
            </a:extLst>
          </p:cNvPr>
          <p:cNvSpPr txBox="1"/>
          <p:nvPr/>
        </p:nvSpPr>
        <p:spPr>
          <a:xfrm>
            <a:off x="2244514" y="4607730"/>
            <a:ext cx="878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在工作和学习过程中，对相关知识进行总结归纳，多输出学习文档和业务文档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5712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4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sz="2400" dirty="0">
                <a:solidFill>
                  <a:srgbClr val="F57A27"/>
                </a:solidFill>
                <a:latin typeface="微软雅黑" panose="020B0503020204020204" charset="-122"/>
                <a:sym typeface="+mn-ea"/>
              </a:rPr>
              <a:t>工作规划</a:t>
            </a:r>
            <a:endParaRPr lang="zh-CN" altLang="en-US" sz="2400" dirty="0">
              <a:solidFill>
                <a:srgbClr val="F57A2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503B17A4-2313-40AF-BC85-339E5AE3D0A4}"/>
              </a:ext>
            </a:extLst>
          </p:cNvPr>
          <p:cNvSpPr/>
          <p:nvPr/>
        </p:nvSpPr>
        <p:spPr bwMode="auto">
          <a:xfrm>
            <a:off x="711200" y="1435363"/>
            <a:ext cx="1060662" cy="879283"/>
          </a:xfrm>
          <a:custGeom>
            <a:avLst/>
            <a:gdLst>
              <a:gd name="T0" fmla="*/ 0 w 2180"/>
              <a:gd name="T1" fmla="*/ 964 h 1908"/>
              <a:gd name="T2" fmla="*/ 535 w 2180"/>
              <a:gd name="T3" fmla="*/ 10 h 1908"/>
              <a:gd name="T4" fmla="*/ 1625 w 2180"/>
              <a:gd name="T5" fmla="*/ 0 h 1908"/>
              <a:gd name="T6" fmla="*/ 2180 w 2180"/>
              <a:gd name="T7" fmla="*/ 941 h 1908"/>
              <a:gd name="T8" fmla="*/ 1645 w 2180"/>
              <a:gd name="T9" fmla="*/ 1895 h 1908"/>
              <a:gd name="T10" fmla="*/ 555 w 2180"/>
              <a:gd name="T11" fmla="*/ 1908 h 1908"/>
              <a:gd name="T12" fmla="*/ 0 w 2180"/>
              <a:gd name="T13" fmla="*/ 96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0" h="1908">
                <a:moveTo>
                  <a:pt x="0" y="964"/>
                </a:moveTo>
                <a:lnTo>
                  <a:pt x="535" y="10"/>
                </a:lnTo>
                <a:lnTo>
                  <a:pt x="1625" y="0"/>
                </a:lnTo>
                <a:lnTo>
                  <a:pt x="2180" y="941"/>
                </a:lnTo>
                <a:lnTo>
                  <a:pt x="1645" y="1895"/>
                </a:lnTo>
                <a:lnTo>
                  <a:pt x="555" y="1908"/>
                </a:lnTo>
                <a:lnTo>
                  <a:pt x="0" y="96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  <a:round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accent2"/>
                </a:solidFill>
                <a:latin typeface="Agency FB" panose="020B0503020202020204" pitchFamily="34" charset="0"/>
              </a:rPr>
              <a:t>01</a:t>
            </a:r>
            <a:endParaRPr lang="zh-CN" altLang="en-US" sz="7200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A2C369-0FB9-4E54-B16F-6F125CEBD0A0}"/>
              </a:ext>
            </a:extLst>
          </p:cNvPr>
          <p:cNvSpPr txBox="1"/>
          <p:nvPr/>
        </p:nvSpPr>
        <p:spPr>
          <a:xfrm>
            <a:off x="2117514" y="1435363"/>
            <a:ext cx="878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按时按质完成工作任务 ，在完成任务的基础上对现有的项目进行力所能及的优化和改进</a:t>
            </a:r>
            <a:endParaRPr lang="en-US" altLang="zh-CN" sz="280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52C23DA-2629-46C2-879E-B1F48A8CDB4E}"/>
              </a:ext>
            </a:extLst>
          </p:cNvPr>
          <p:cNvSpPr/>
          <p:nvPr/>
        </p:nvSpPr>
        <p:spPr bwMode="auto">
          <a:xfrm>
            <a:off x="711200" y="2840334"/>
            <a:ext cx="1060662" cy="879283"/>
          </a:xfrm>
          <a:custGeom>
            <a:avLst/>
            <a:gdLst>
              <a:gd name="T0" fmla="*/ 0 w 2180"/>
              <a:gd name="T1" fmla="*/ 964 h 1908"/>
              <a:gd name="T2" fmla="*/ 535 w 2180"/>
              <a:gd name="T3" fmla="*/ 10 h 1908"/>
              <a:gd name="T4" fmla="*/ 1625 w 2180"/>
              <a:gd name="T5" fmla="*/ 0 h 1908"/>
              <a:gd name="T6" fmla="*/ 2180 w 2180"/>
              <a:gd name="T7" fmla="*/ 941 h 1908"/>
              <a:gd name="T8" fmla="*/ 1645 w 2180"/>
              <a:gd name="T9" fmla="*/ 1895 h 1908"/>
              <a:gd name="T10" fmla="*/ 555 w 2180"/>
              <a:gd name="T11" fmla="*/ 1908 h 1908"/>
              <a:gd name="T12" fmla="*/ 0 w 2180"/>
              <a:gd name="T13" fmla="*/ 96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0" h="1908">
                <a:moveTo>
                  <a:pt x="0" y="964"/>
                </a:moveTo>
                <a:lnTo>
                  <a:pt x="535" y="10"/>
                </a:lnTo>
                <a:lnTo>
                  <a:pt x="1625" y="0"/>
                </a:lnTo>
                <a:lnTo>
                  <a:pt x="2180" y="941"/>
                </a:lnTo>
                <a:lnTo>
                  <a:pt x="1645" y="1895"/>
                </a:lnTo>
                <a:lnTo>
                  <a:pt x="555" y="1908"/>
                </a:lnTo>
                <a:lnTo>
                  <a:pt x="0" y="96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  <a:round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accent2"/>
                </a:solidFill>
                <a:latin typeface="Agency FB" panose="020B0503020202020204" pitchFamily="34" charset="0"/>
              </a:rPr>
              <a:t>02</a:t>
            </a:r>
            <a:endParaRPr lang="zh-CN" altLang="en-US" sz="7200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A3CB50-0CFF-42F2-8831-849CBA70ACF7}"/>
              </a:ext>
            </a:extLst>
          </p:cNvPr>
          <p:cNvSpPr txBox="1"/>
          <p:nvPr/>
        </p:nvSpPr>
        <p:spPr>
          <a:xfrm>
            <a:off x="2117514" y="2915159"/>
            <a:ext cx="878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更加深入的了解以及参与到项目的开发中去，为项目贡献自己的代码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2AE9B618-B8DF-4B17-8E1A-04058DFC3C41}"/>
              </a:ext>
            </a:extLst>
          </p:cNvPr>
          <p:cNvSpPr/>
          <p:nvPr/>
        </p:nvSpPr>
        <p:spPr bwMode="auto">
          <a:xfrm>
            <a:off x="711200" y="4320130"/>
            <a:ext cx="1060662" cy="879283"/>
          </a:xfrm>
          <a:custGeom>
            <a:avLst/>
            <a:gdLst>
              <a:gd name="T0" fmla="*/ 0 w 2180"/>
              <a:gd name="T1" fmla="*/ 964 h 1908"/>
              <a:gd name="T2" fmla="*/ 535 w 2180"/>
              <a:gd name="T3" fmla="*/ 10 h 1908"/>
              <a:gd name="T4" fmla="*/ 1625 w 2180"/>
              <a:gd name="T5" fmla="*/ 0 h 1908"/>
              <a:gd name="T6" fmla="*/ 2180 w 2180"/>
              <a:gd name="T7" fmla="*/ 941 h 1908"/>
              <a:gd name="T8" fmla="*/ 1645 w 2180"/>
              <a:gd name="T9" fmla="*/ 1895 h 1908"/>
              <a:gd name="T10" fmla="*/ 555 w 2180"/>
              <a:gd name="T11" fmla="*/ 1908 h 1908"/>
              <a:gd name="T12" fmla="*/ 0 w 2180"/>
              <a:gd name="T13" fmla="*/ 96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0" h="1908">
                <a:moveTo>
                  <a:pt x="0" y="964"/>
                </a:moveTo>
                <a:lnTo>
                  <a:pt x="535" y="10"/>
                </a:lnTo>
                <a:lnTo>
                  <a:pt x="1625" y="0"/>
                </a:lnTo>
                <a:lnTo>
                  <a:pt x="2180" y="941"/>
                </a:lnTo>
                <a:lnTo>
                  <a:pt x="1645" y="1895"/>
                </a:lnTo>
                <a:lnTo>
                  <a:pt x="555" y="1908"/>
                </a:lnTo>
                <a:lnTo>
                  <a:pt x="0" y="96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  <a:round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accent2"/>
                </a:solidFill>
                <a:latin typeface="Agency FB" panose="020B0503020202020204" pitchFamily="34" charset="0"/>
              </a:rPr>
              <a:t>03</a:t>
            </a:r>
            <a:endParaRPr lang="zh-CN" altLang="en-US" sz="7200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24BA63-96B6-474F-8482-FA623ED3E25B}"/>
              </a:ext>
            </a:extLst>
          </p:cNvPr>
          <p:cNvSpPr txBox="1"/>
          <p:nvPr/>
        </p:nvSpPr>
        <p:spPr>
          <a:xfrm>
            <a:off x="2117514" y="4394955"/>
            <a:ext cx="878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在开发过程中逐步对项目进行改造，对重复代码进行改造，对架构不合理的地方进行重构</a:t>
            </a:r>
          </a:p>
        </p:txBody>
      </p:sp>
    </p:spTree>
    <p:extLst>
      <p:ext uri="{BB962C8B-B14F-4D97-AF65-F5344CB8AC3E}">
        <p14:creationId xmlns:p14="http://schemas.microsoft.com/office/powerpoint/2010/main" val="25646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pPr marL="0" lvl="0" algn="l"/>
            <a:r>
              <a:rPr lang="zh-CN" altLang="en-US" dirty="0">
                <a:solidFill>
                  <a:srgbClr val="E46C0A"/>
                </a:solidFill>
                <a:latin typeface="微软雅黑" panose="020B0503020204020204" charset="-122"/>
              </a:rPr>
              <a:t>目录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C221A6F-628E-4850-8952-BE355C79291D}"/>
              </a:ext>
            </a:extLst>
          </p:cNvPr>
          <p:cNvGrpSpPr/>
          <p:nvPr/>
        </p:nvGrpSpPr>
        <p:grpSpPr>
          <a:xfrm>
            <a:off x="3305175" y="2438118"/>
            <a:ext cx="5434965" cy="851535"/>
            <a:chOff x="4850" y="3269"/>
            <a:chExt cx="8559" cy="1341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8A04F6D6-9A6C-43F9-ADF2-48BE3B998026}"/>
                </a:ext>
              </a:extLst>
            </p:cNvPr>
            <p:cNvGrpSpPr/>
            <p:nvPr/>
          </p:nvGrpSpPr>
          <p:grpSpPr>
            <a:xfrm>
              <a:off x="4850" y="3269"/>
              <a:ext cx="1468" cy="880"/>
              <a:chOff x="2215144" y="927951"/>
              <a:chExt cx="1297760" cy="1023956"/>
            </a:xfrm>
          </p:grpSpPr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9352DDF9-4D83-416B-9E4C-A8A581C13416}"/>
                  </a:ext>
                </a:extLst>
              </p:cNvPr>
              <p:cNvSpPr/>
              <p:nvPr/>
            </p:nvSpPr>
            <p:spPr>
              <a:xfrm>
                <a:off x="2215144" y="961889"/>
                <a:ext cx="1252721" cy="990018"/>
              </a:xfrm>
              <a:prstGeom prst="parallelogram">
                <a:avLst>
                  <a:gd name="adj" fmla="val 48207"/>
                </a:avLst>
              </a:prstGeom>
              <a:solidFill>
                <a:srgbClr val="F260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2" name="文本框 9">
                <a:extLst>
                  <a:ext uri="{FF2B5EF4-FFF2-40B4-BE49-F238E27FC236}">
                    <a16:creationId xmlns:a16="http://schemas.microsoft.com/office/drawing/2014/main" id="{10BAFD48-FE75-4B38-8D61-1D058AAB16EF}"/>
                  </a:ext>
                </a:extLst>
              </p:cNvPr>
              <p:cNvSpPr txBox="1"/>
              <p:nvPr/>
            </p:nvSpPr>
            <p:spPr>
              <a:xfrm>
                <a:off x="2446105" y="927951"/>
                <a:ext cx="1066799" cy="99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60D45C0-AD7B-4727-A78A-19497977B282}"/>
                </a:ext>
              </a:extLst>
            </p:cNvPr>
            <p:cNvGrpSpPr/>
            <p:nvPr/>
          </p:nvGrpSpPr>
          <p:grpSpPr>
            <a:xfrm>
              <a:off x="5973" y="3284"/>
              <a:ext cx="7436" cy="1326"/>
              <a:chOff x="4315150" y="953426"/>
              <a:chExt cx="3857250" cy="98933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B429E8B-9648-429E-A886-EB89115B2C39}"/>
                  </a:ext>
                </a:extLst>
              </p:cNvPr>
              <p:cNvSpPr/>
              <p:nvPr/>
            </p:nvSpPr>
            <p:spPr>
              <a:xfrm>
                <a:off x="4841196" y="993590"/>
                <a:ext cx="2827147" cy="949173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2400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入职以来的工作内容</a:t>
                </a:r>
              </a:p>
              <a:p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F1A333C9-31DF-464D-837B-1A52F9EA4F82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634123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6C51AB5-F477-45B7-9CF5-2C2E6F8326E2}"/>
              </a:ext>
            </a:extLst>
          </p:cNvPr>
          <p:cNvGrpSpPr/>
          <p:nvPr/>
        </p:nvGrpSpPr>
        <p:grpSpPr>
          <a:xfrm>
            <a:off x="3305175" y="3233773"/>
            <a:ext cx="5434965" cy="539750"/>
            <a:chOff x="4850" y="4457"/>
            <a:chExt cx="8559" cy="850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B214FC3C-A21E-4953-8EEF-B15052F52EC9}"/>
                </a:ext>
              </a:extLst>
            </p:cNvPr>
            <p:cNvGrpSpPr/>
            <p:nvPr/>
          </p:nvGrpSpPr>
          <p:grpSpPr>
            <a:xfrm>
              <a:off x="4850" y="4457"/>
              <a:ext cx="1492" cy="850"/>
              <a:chOff x="2215144" y="2033848"/>
              <a:chExt cx="1318972" cy="990021"/>
            </a:xfrm>
          </p:grpSpPr>
          <p:sp>
            <p:nvSpPr>
              <p:cNvPr id="58" name="平行四边形 57">
                <a:extLst>
                  <a:ext uri="{FF2B5EF4-FFF2-40B4-BE49-F238E27FC236}">
                    <a16:creationId xmlns:a16="http://schemas.microsoft.com/office/drawing/2014/main" id="{735E3E9A-A25B-4919-AB9D-8E61E512BB9B}"/>
                  </a:ext>
                </a:extLst>
              </p:cNvPr>
              <p:cNvSpPr/>
              <p:nvPr/>
            </p:nvSpPr>
            <p:spPr>
              <a:xfrm>
                <a:off x="2215144" y="2033848"/>
                <a:ext cx="1252721" cy="990021"/>
              </a:xfrm>
              <a:prstGeom prst="parallelogram">
                <a:avLst>
                  <a:gd name="adj" fmla="val 48207"/>
                </a:avLst>
              </a:prstGeom>
              <a:solidFill>
                <a:srgbClr val="F26008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9" name="文本框 10">
                <a:extLst>
                  <a:ext uri="{FF2B5EF4-FFF2-40B4-BE49-F238E27FC236}">
                    <a16:creationId xmlns:a16="http://schemas.microsoft.com/office/drawing/2014/main" id="{BE00D5C1-C118-4F34-9CE5-18EA96DAF559}"/>
                  </a:ext>
                </a:extLst>
              </p:cNvPr>
              <p:cNvSpPr txBox="1"/>
              <p:nvPr/>
            </p:nvSpPr>
            <p:spPr>
              <a:xfrm>
                <a:off x="2467317" y="2036131"/>
                <a:ext cx="1066799" cy="81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161BAF6-62B3-4A2C-A580-B4AF05118A60}"/>
                </a:ext>
              </a:extLst>
            </p:cNvPr>
            <p:cNvGrpSpPr/>
            <p:nvPr/>
          </p:nvGrpSpPr>
          <p:grpSpPr>
            <a:xfrm>
              <a:off x="5973" y="4457"/>
              <a:ext cx="7436" cy="846"/>
              <a:chOff x="4315150" y="1647579"/>
              <a:chExt cx="3857250" cy="540057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1B2B178-2D12-44A1-BCD7-525FF7C72CCA}"/>
                  </a:ext>
                </a:extLst>
              </p:cNvPr>
              <p:cNvSpPr/>
              <p:nvPr/>
            </p:nvSpPr>
            <p:spPr>
              <a:xfrm>
                <a:off x="4841196" y="1704642"/>
                <a:ext cx="2827147" cy="4399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zh-CN" altLang="en-US" sz="2400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未来的工作计划</a:t>
                </a:r>
              </a:p>
            </p:txBody>
          </p:sp>
          <p:sp>
            <p:nvSpPr>
              <p:cNvPr id="57" name="平行四边形 56">
                <a:extLst>
                  <a:ext uri="{FF2B5EF4-FFF2-40B4-BE49-F238E27FC236}">
                    <a16:creationId xmlns:a16="http://schemas.microsoft.com/office/drawing/2014/main" id="{DE2F21C1-4920-4902-9061-F2011DAC8968}"/>
                  </a:ext>
                </a:extLst>
              </p:cNvPr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504DD7A-0D52-49E3-8669-1A566E0AB483}"/>
              </a:ext>
            </a:extLst>
          </p:cNvPr>
          <p:cNvGrpSpPr/>
          <p:nvPr/>
        </p:nvGrpSpPr>
        <p:grpSpPr>
          <a:xfrm>
            <a:off x="3135842" y="4040999"/>
            <a:ext cx="5434965" cy="558800"/>
            <a:chOff x="4850" y="3269"/>
            <a:chExt cx="8559" cy="88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F2DA5F7A-16EA-4A4A-B22C-A8BD30D68B77}"/>
                </a:ext>
              </a:extLst>
            </p:cNvPr>
            <p:cNvGrpSpPr/>
            <p:nvPr/>
          </p:nvGrpSpPr>
          <p:grpSpPr>
            <a:xfrm>
              <a:off x="4850" y="3269"/>
              <a:ext cx="1468" cy="880"/>
              <a:chOff x="2215144" y="927951"/>
              <a:chExt cx="1297760" cy="1023956"/>
            </a:xfrm>
          </p:grpSpPr>
          <p:sp>
            <p:nvSpPr>
              <p:cNvPr id="71" name="平行四边形 70">
                <a:extLst>
                  <a:ext uri="{FF2B5EF4-FFF2-40B4-BE49-F238E27FC236}">
                    <a16:creationId xmlns:a16="http://schemas.microsoft.com/office/drawing/2014/main" id="{7DA65225-A208-48B4-A5B3-190F860D1FEB}"/>
                  </a:ext>
                </a:extLst>
              </p:cNvPr>
              <p:cNvSpPr/>
              <p:nvPr/>
            </p:nvSpPr>
            <p:spPr>
              <a:xfrm>
                <a:off x="2215144" y="961889"/>
                <a:ext cx="1252721" cy="990018"/>
              </a:xfrm>
              <a:prstGeom prst="parallelogram">
                <a:avLst>
                  <a:gd name="adj" fmla="val 48207"/>
                </a:avLst>
              </a:prstGeom>
              <a:solidFill>
                <a:srgbClr val="F260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2" name="文本框 9">
                <a:extLst>
                  <a:ext uri="{FF2B5EF4-FFF2-40B4-BE49-F238E27FC236}">
                    <a16:creationId xmlns:a16="http://schemas.microsoft.com/office/drawing/2014/main" id="{9C6492F8-5103-4A95-8184-8E034E9DA0F3}"/>
                  </a:ext>
                </a:extLst>
              </p:cNvPr>
              <p:cNvSpPr txBox="1"/>
              <p:nvPr/>
            </p:nvSpPr>
            <p:spPr>
              <a:xfrm>
                <a:off x="2446105" y="927951"/>
                <a:ext cx="1066799" cy="99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EAE575C-E334-48D9-BF7F-4317B5C430AC}"/>
                </a:ext>
              </a:extLst>
            </p:cNvPr>
            <p:cNvGrpSpPr/>
            <p:nvPr/>
          </p:nvGrpSpPr>
          <p:grpSpPr>
            <a:xfrm>
              <a:off x="5973" y="3284"/>
              <a:ext cx="7436" cy="850"/>
              <a:chOff x="4315150" y="953426"/>
              <a:chExt cx="3857250" cy="634123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2F93735-A920-4E26-B4C9-570948684A0F}"/>
                  </a:ext>
                </a:extLst>
              </p:cNvPr>
              <p:cNvSpPr/>
              <p:nvPr/>
            </p:nvSpPr>
            <p:spPr>
              <a:xfrm>
                <a:off x="4841196" y="993590"/>
                <a:ext cx="2827147" cy="515321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对部门的建议</a:t>
                </a:r>
              </a:p>
            </p:txBody>
          </p:sp>
          <p:sp>
            <p:nvSpPr>
              <p:cNvPr id="70" name="平行四边形 69">
                <a:extLst>
                  <a:ext uri="{FF2B5EF4-FFF2-40B4-BE49-F238E27FC236}">
                    <a16:creationId xmlns:a16="http://schemas.microsoft.com/office/drawing/2014/main" id="{A2C9ED89-0C4E-43BC-9FC9-66A0893A67FD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634123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6092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sz="20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对部门的建议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040587D0-5234-4C08-BAF3-0EA5EB648AF7}"/>
              </a:ext>
            </a:extLst>
          </p:cNvPr>
          <p:cNvSpPr/>
          <p:nvPr/>
        </p:nvSpPr>
        <p:spPr bwMode="auto">
          <a:xfrm>
            <a:off x="838200" y="1472151"/>
            <a:ext cx="1060662" cy="879283"/>
          </a:xfrm>
          <a:custGeom>
            <a:avLst/>
            <a:gdLst>
              <a:gd name="T0" fmla="*/ 0 w 2180"/>
              <a:gd name="T1" fmla="*/ 964 h 1908"/>
              <a:gd name="T2" fmla="*/ 535 w 2180"/>
              <a:gd name="T3" fmla="*/ 10 h 1908"/>
              <a:gd name="T4" fmla="*/ 1625 w 2180"/>
              <a:gd name="T5" fmla="*/ 0 h 1908"/>
              <a:gd name="T6" fmla="*/ 2180 w 2180"/>
              <a:gd name="T7" fmla="*/ 941 h 1908"/>
              <a:gd name="T8" fmla="*/ 1645 w 2180"/>
              <a:gd name="T9" fmla="*/ 1895 h 1908"/>
              <a:gd name="T10" fmla="*/ 555 w 2180"/>
              <a:gd name="T11" fmla="*/ 1908 h 1908"/>
              <a:gd name="T12" fmla="*/ 0 w 2180"/>
              <a:gd name="T13" fmla="*/ 96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0" h="1908">
                <a:moveTo>
                  <a:pt x="0" y="964"/>
                </a:moveTo>
                <a:lnTo>
                  <a:pt x="535" y="10"/>
                </a:lnTo>
                <a:lnTo>
                  <a:pt x="1625" y="0"/>
                </a:lnTo>
                <a:lnTo>
                  <a:pt x="2180" y="941"/>
                </a:lnTo>
                <a:lnTo>
                  <a:pt x="1645" y="1895"/>
                </a:lnTo>
                <a:lnTo>
                  <a:pt x="555" y="1908"/>
                </a:lnTo>
                <a:lnTo>
                  <a:pt x="0" y="96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  <a:round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accent2"/>
                </a:solidFill>
                <a:latin typeface="Agency FB" panose="020B0503020202020204" pitchFamily="34" charset="0"/>
              </a:rPr>
              <a:t>01</a:t>
            </a:r>
            <a:endParaRPr lang="zh-CN" altLang="en-US" sz="7200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FB8C72-C823-45EC-B3B8-CE7BB16281B6}"/>
              </a:ext>
            </a:extLst>
          </p:cNvPr>
          <p:cNvSpPr txBox="1"/>
          <p:nvPr/>
        </p:nvSpPr>
        <p:spPr>
          <a:xfrm>
            <a:off x="2244514" y="1472151"/>
            <a:ext cx="878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性能，由于代码中有一些不太合理的地方，所以可能会导致项目的性能不太好，所以得对代码进行优化</a:t>
            </a:r>
            <a:endParaRPr lang="en-US" altLang="zh-CN" sz="280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503B17A4-2313-40AF-BC85-339E5AE3D0A4}"/>
              </a:ext>
            </a:extLst>
          </p:cNvPr>
          <p:cNvSpPr/>
          <p:nvPr/>
        </p:nvSpPr>
        <p:spPr bwMode="auto">
          <a:xfrm>
            <a:off x="838200" y="2951946"/>
            <a:ext cx="1060662" cy="879283"/>
          </a:xfrm>
          <a:custGeom>
            <a:avLst/>
            <a:gdLst>
              <a:gd name="T0" fmla="*/ 0 w 2180"/>
              <a:gd name="T1" fmla="*/ 964 h 1908"/>
              <a:gd name="T2" fmla="*/ 535 w 2180"/>
              <a:gd name="T3" fmla="*/ 10 h 1908"/>
              <a:gd name="T4" fmla="*/ 1625 w 2180"/>
              <a:gd name="T5" fmla="*/ 0 h 1908"/>
              <a:gd name="T6" fmla="*/ 2180 w 2180"/>
              <a:gd name="T7" fmla="*/ 941 h 1908"/>
              <a:gd name="T8" fmla="*/ 1645 w 2180"/>
              <a:gd name="T9" fmla="*/ 1895 h 1908"/>
              <a:gd name="T10" fmla="*/ 555 w 2180"/>
              <a:gd name="T11" fmla="*/ 1908 h 1908"/>
              <a:gd name="T12" fmla="*/ 0 w 2180"/>
              <a:gd name="T13" fmla="*/ 96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0" h="1908">
                <a:moveTo>
                  <a:pt x="0" y="964"/>
                </a:moveTo>
                <a:lnTo>
                  <a:pt x="535" y="10"/>
                </a:lnTo>
                <a:lnTo>
                  <a:pt x="1625" y="0"/>
                </a:lnTo>
                <a:lnTo>
                  <a:pt x="2180" y="941"/>
                </a:lnTo>
                <a:lnTo>
                  <a:pt x="1645" y="1895"/>
                </a:lnTo>
                <a:lnTo>
                  <a:pt x="555" y="1908"/>
                </a:lnTo>
                <a:lnTo>
                  <a:pt x="0" y="96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  <a:round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accent2"/>
                </a:solidFill>
                <a:latin typeface="Agency FB" panose="020B0503020202020204" pitchFamily="34" charset="0"/>
              </a:rPr>
              <a:t>02</a:t>
            </a:r>
            <a:endParaRPr lang="zh-CN" altLang="en-US" sz="7200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A2C369-0FB9-4E54-B16F-6F125CEBD0A0}"/>
              </a:ext>
            </a:extLst>
          </p:cNvPr>
          <p:cNvSpPr txBox="1"/>
          <p:nvPr/>
        </p:nvSpPr>
        <p:spPr>
          <a:xfrm>
            <a:off x="2244514" y="2951946"/>
            <a:ext cx="878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架构，结构不太清晰，导致入手存在困难，也缺少相关文档，业务流程入手存在难度</a:t>
            </a:r>
            <a:endParaRPr lang="en-US" altLang="zh-CN" sz="280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52C23DA-2629-46C2-879E-B1F48A8CDB4E}"/>
              </a:ext>
            </a:extLst>
          </p:cNvPr>
          <p:cNvSpPr/>
          <p:nvPr/>
        </p:nvSpPr>
        <p:spPr bwMode="auto">
          <a:xfrm>
            <a:off x="838200" y="4356917"/>
            <a:ext cx="1060662" cy="879283"/>
          </a:xfrm>
          <a:custGeom>
            <a:avLst/>
            <a:gdLst>
              <a:gd name="T0" fmla="*/ 0 w 2180"/>
              <a:gd name="T1" fmla="*/ 964 h 1908"/>
              <a:gd name="T2" fmla="*/ 535 w 2180"/>
              <a:gd name="T3" fmla="*/ 10 h 1908"/>
              <a:gd name="T4" fmla="*/ 1625 w 2180"/>
              <a:gd name="T5" fmla="*/ 0 h 1908"/>
              <a:gd name="T6" fmla="*/ 2180 w 2180"/>
              <a:gd name="T7" fmla="*/ 941 h 1908"/>
              <a:gd name="T8" fmla="*/ 1645 w 2180"/>
              <a:gd name="T9" fmla="*/ 1895 h 1908"/>
              <a:gd name="T10" fmla="*/ 555 w 2180"/>
              <a:gd name="T11" fmla="*/ 1908 h 1908"/>
              <a:gd name="T12" fmla="*/ 0 w 2180"/>
              <a:gd name="T13" fmla="*/ 96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0" h="1908">
                <a:moveTo>
                  <a:pt x="0" y="964"/>
                </a:moveTo>
                <a:lnTo>
                  <a:pt x="535" y="10"/>
                </a:lnTo>
                <a:lnTo>
                  <a:pt x="1625" y="0"/>
                </a:lnTo>
                <a:lnTo>
                  <a:pt x="2180" y="941"/>
                </a:lnTo>
                <a:lnTo>
                  <a:pt x="1645" y="1895"/>
                </a:lnTo>
                <a:lnTo>
                  <a:pt x="555" y="1908"/>
                </a:lnTo>
                <a:lnTo>
                  <a:pt x="0" y="96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  <a:round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accent2"/>
                </a:solidFill>
                <a:latin typeface="Agency FB" panose="020B0503020202020204" pitchFamily="34" charset="0"/>
              </a:rPr>
              <a:t>03</a:t>
            </a:r>
            <a:endParaRPr lang="zh-CN" altLang="en-US" sz="7200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A3CB50-0CFF-42F2-8831-849CBA70ACF7}"/>
              </a:ext>
            </a:extLst>
          </p:cNvPr>
          <p:cNvSpPr txBox="1"/>
          <p:nvPr/>
        </p:nvSpPr>
        <p:spPr>
          <a:xfrm>
            <a:off x="2244514" y="4431742"/>
            <a:ext cx="878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前端界面 ，前端界面有点怀旧，而且布局可能存在些许问题，非技术人员很难入手，学习成本高</a:t>
            </a:r>
          </a:p>
        </p:txBody>
      </p:sp>
    </p:spTree>
    <p:extLst>
      <p:ext uri="{BB962C8B-B14F-4D97-AF65-F5344CB8AC3E}">
        <p14:creationId xmlns:p14="http://schemas.microsoft.com/office/powerpoint/2010/main" val="155685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47800" y="2593975"/>
            <a:ext cx="936413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8800" b="1" dirty="0">
                <a:gradFill flip="none" rotWithShape="1">
                  <a:gsLst>
                    <a:gs pos="15000">
                      <a:srgbClr val="D9620B"/>
                    </a:gs>
                    <a:gs pos="48000">
                      <a:srgbClr val="F79646"/>
                    </a:gs>
                    <a:gs pos="46000">
                      <a:srgbClr val="D05504"/>
                    </a:gs>
                    <a:gs pos="100000">
                      <a:srgbClr val="C65F0B"/>
                    </a:gs>
                    <a:gs pos="68000">
                      <a:srgbClr val="DE7106"/>
                    </a:gs>
                  </a:gsLst>
                  <a:lin ang="1602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汇报完毕，</a:t>
            </a:r>
            <a:r>
              <a:rPr lang="zh-CN" altLang="en-US" sz="8800" b="1" dirty="0">
                <a:gradFill flip="none" rotWithShape="1">
                  <a:gsLst>
                    <a:gs pos="15000">
                      <a:srgbClr val="D9620B"/>
                    </a:gs>
                    <a:gs pos="48000">
                      <a:srgbClr val="F79646"/>
                    </a:gs>
                    <a:gs pos="46000">
                      <a:srgbClr val="D05504"/>
                    </a:gs>
                    <a:gs pos="100000">
                      <a:srgbClr val="C65F0B"/>
                    </a:gs>
                    <a:gs pos="68000">
                      <a:srgbClr val="DE7106"/>
                    </a:gs>
                  </a:gsLst>
                  <a:lin ang="1602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谢谢！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58445" y="24892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 166"/>
          <p:cNvSpPr/>
          <p:nvPr userDrawn="1"/>
        </p:nvSpPr>
        <p:spPr>
          <a:xfrm>
            <a:off x="374015" y="32893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305175" y="2438118"/>
            <a:ext cx="5434965" cy="851535"/>
            <a:chOff x="4850" y="3269"/>
            <a:chExt cx="8559" cy="1341"/>
          </a:xfrm>
        </p:grpSpPr>
        <p:grpSp>
          <p:nvGrpSpPr>
            <p:cNvPr id="45" name="组合 44"/>
            <p:cNvGrpSpPr/>
            <p:nvPr/>
          </p:nvGrpSpPr>
          <p:grpSpPr>
            <a:xfrm>
              <a:off x="4850" y="3269"/>
              <a:ext cx="1468" cy="880"/>
              <a:chOff x="2215144" y="927951"/>
              <a:chExt cx="1297760" cy="1023956"/>
            </a:xfrm>
          </p:grpSpPr>
          <p:sp>
            <p:nvSpPr>
              <p:cNvPr id="46" name="平行四边形 45"/>
              <p:cNvSpPr/>
              <p:nvPr/>
            </p:nvSpPr>
            <p:spPr>
              <a:xfrm>
                <a:off x="2215144" y="961889"/>
                <a:ext cx="1252721" cy="990018"/>
              </a:xfrm>
              <a:prstGeom prst="parallelogram">
                <a:avLst>
                  <a:gd name="adj" fmla="val 48207"/>
                </a:avLst>
              </a:prstGeom>
              <a:solidFill>
                <a:srgbClr val="F260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文本框 9"/>
              <p:cNvSpPr txBox="1"/>
              <p:nvPr/>
            </p:nvSpPr>
            <p:spPr>
              <a:xfrm>
                <a:off x="2446105" y="927951"/>
                <a:ext cx="1066799" cy="99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973" y="3284"/>
              <a:ext cx="7436" cy="1326"/>
              <a:chOff x="4315150" y="953426"/>
              <a:chExt cx="3857250" cy="989337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841196" y="993590"/>
                <a:ext cx="2827147" cy="949173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2400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入职以来的工作内容</a:t>
                </a:r>
              </a:p>
              <a:p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2" name="平行四边形 61"/>
              <p:cNvSpPr/>
              <p:nvPr/>
            </p:nvSpPr>
            <p:spPr>
              <a:xfrm>
                <a:off x="4315150" y="953426"/>
                <a:ext cx="3857250" cy="634123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3305175" y="3233773"/>
            <a:ext cx="5434965" cy="539750"/>
            <a:chOff x="4850" y="4457"/>
            <a:chExt cx="8559" cy="850"/>
          </a:xfrm>
        </p:grpSpPr>
        <p:grpSp>
          <p:nvGrpSpPr>
            <p:cNvPr id="48" name="组合 47"/>
            <p:cNvGrpSpPr/>
            <p:nvPr/>
          </p:nvGrpSpPr>
          <p:grpSpPr>
            <a:xfrm>
              <a:off x="4850" y="4457"/>
              <a:ext cx="1492" cy="850"/>
              <a:chOff x="2215144" y="2033848"/>
              <a:chExt cx="1318972" cy="990021"/>
            </a:xfrm>
          </p:grpSpPr>
          <p:sp>
            <p:nvSpPr>
              <p:cNvPr id="49" name="平行四边形 48"/>
              <p:cNvSpPr/>
              <p:nvPr/>
            </p:nvSpPr>
            <p:spPr>
              <a:xfrm>
                <a:off x="2215144" y="2033848"/>
                <a:ext cx="1252721" cy="990021"/>
              </a:xfrm>
              <a:prstGeom prst="parallelogram">
                <a:avLst>
                  <a:gd name="adj" fmla="val 48207"/>
                </a:avLst>
              </a:prstGeom>
              <a:solidFill>
                <a:srgbClr val="F26008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0" name="文本框 10"/>
              <p:cNvSpPr txBox="1"/>
              <p:nvPr/>
            </p:nvSpPr>
            <p:spPr>
              <a:xfrm>
                <a:off x="2467317" y="2036131"/>
                <a:ext cx="1066799" cy="81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5973" y="4457"/>
              <a:ext cx="7436" cy="846"/>
              <a:chOff x="4315150" y="1647579"/>
              <a:chExt cx="3857250" cy="540057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4841196" y="1704642"/>
                <a:ext cx="2827147" cy="4399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zh-CN" altLang="en-US" sz="2400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未来的工作计划</a:t>
                </a:r>
              </a:p>
            </p:txBody>
          </p:sp>
          <p:sp>
            <p:nvSpPr>
              <p:cNvPr id="65" name="平行四边形 64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pPr marL="0" lvl="0" algn="l"/>
            <a:r>
              <a:rPr lang="zh-CN" altLang="en-US">
                <a:solidFill>
                  <a:srgbClr val="E46C0A"/>
                </a:solidFill>
                <a:latin typeface="微软雅黑" panose="020B0503020204020204" charset="-122"/>
              </a:rPr>
              <a:t>目录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D1EEAE7-1382-40A2-99C6-70BFB3E24EDC}"/>
              </a:ext>
            </a:extLst>
          </p:cNvPr>
          <p:cNvGrpSpPr/>
          <p:nvPr/>
        </p:nvGrpSpPr>
        <p:grpSpPr>
          <a:xfrm>
            <a:off x="3135842" y="4040999"/>
            <a:ext cx="5434965" cy="558800"/>
            <a:chOff x="4850" y="3269"/>
            <a:chExt cx="8559" cy="88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5D74452-7B15-4956-AAA6-EAA8180E44AC}"/>
                </a:ext>
              </a:extLst>
            </p:cNvPr>
            <p:cNvGrpSpPr/>
            <p:nvPr/>
          </p:nvGrpSpPr>
          <p:grpSpPr>
            <a:xfrm>
              <a:off x="4850" y="3269"/>
              <a:ext cx="1468" cy="880"/>
              <a:chOff x="2215144" y="927951"/>
              <a:chExt cx="1297760" cy="1023956"/>
            </a:xfrm>
          </p:grpSpPr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846A8871-672D-45A1-B908-A5C4DDED0DA9}"/>
                  </a:ext>
                </a:extLst>
              </p:cNvPr>
              <p:cNvSpPr/>
              <p:nvPr/>
            </p:nvSpPr>
            <p:spPr>
              <a:xfrm>
                <a:off x="2215144" y="961889"/>
                <a:ext cx="1252721" cy="990018"/>
              </a:xfrm>
              <a:prstGeom prst="parallelogram">
                <a:avLst>
                  <a:gd name="adj" fmla="val 48207"/>
                </a:avLst>
              </a:prstGeom>
              <a:solidFill>
                <a:srgbClr val="F260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文本框 9">
                <a:extLst>
                  <a:ext uri="{FF2B5EF4-FFF2-40B4-BE49-F238E27FC236}">
                    <a16:creationId xmlns:a16="http://schemas.microsoft.com/office/drawing/2014/main" id="{F4F1B8E2-0B2E-4B11-986D-472F2A762061}"/>
                  </a:ext>
                </a:extLst>
              </p:cNvPr>
              <p:cNvSpPr txBox="1"/>
              <p:nvPr/>
            </p:nvSpPr>
            <p:spPr>
              <a:xfrm>
                <a:off x="2446105" y="927951"/>
                <a:ext cx="1066799" cy="99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72D79E9-129B-48BF-90EA-E845B2AF3DB3}"/>
                </a:ext>
              </a:extLst>
            </p:cNvPr>
            <p:cNvGrpSpPr/>
            <p:nvPr/>
          </p:nvGrpSpPr>
          <p:grpSpPr>
            <a:xfrm>
              <a:off x="5973" y="3284"/>
              <a:ext cx="7436" cy="850"/>
              <a:chOff x="4315150" y="953426"/>
              <a:chExt cx="3857250" cy="63412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8213565-A7A9-4C9A-AD5C-3FA13E3FA31F}"/>
                  </a:ext>
                </a:extLst>
              </p:cNvPr>
              <p:cNvSpPr/>
              <p:nvPr/>
            </p:nvSpPr>
            <p:spPr>
              <a:xfrm>
                <a:off x="4841196" y="993590"/>
                <a:ext cx="2827147" cy="515321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对部门的建议</a:t>
                </a:r>
              </a:p>
            </p:txBody>
          </p:sp>
          <p:sp>
            <p:nvSpPr>
              <p:cNvPr id="30" name="平行四边形 29">
                <a:extLst>
                  <a:ext uri="{FF2B5EF4-FFF2-40B4-BE49-F238E27FC236}">
                    <a16:creationId xmlns:a16="http://schemas.microsoft.com/office/drawing/2014/main" id="{8B7CF4B1-7A16-4841-9211-4E499861741E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634123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376929" y="2604994"/>
            <a:ext cx="5434965" cy="851535"/>
            <a:chOff x="4850" y="3269"/>
            <a:chExt cx="8559" cy="1341"/>
          </a:xfrm>
        </p:grpSpPr>
        <p:grpSp>
          <p:nvGrpSpPr>
            <p:cNvPr id="45" name="组合 44"/>
            <p:cNvGrpSpPr/>
            <p:nvPr/>
          </p:nvGrpSpPr>
          <p:grpSpPr>
            <a:xfrm>
              <a:off x="4850" y="3269"/>
              <a:ext cx="1468" cy="880"/>
              <a:chOff x="2215144" y="927951"/>
              <a:chExt cx="1297760" cy="1023956"/>
            </a:xfrm>
          </p:grpSpPr>
          <p:sp>
            <p:nvSpPr>
              <p:cNvPr id="46" name="平行四边形 45"/>
              <p:cNvSpPr/>
              <p:nvPr/>
            </p:nvSpPr>
            <p:spPr>
              <a:xfrm>
                <a:off x="2215144" y="961889"/>
                <a:ext cx="1252721" cy="990018"/>
              </a:xfrm>
              <a:prstGeom prst="parallelogram">
                <a:avLst>
                  <a:gd name="adj" fmla="val 48207"/>
                </a:avLst>
              </a:prstGeom>
              <a:solidFill>
                <a:srgbClr val="F260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文本框 9"/>
              <p:cNvSpPr txBox="1"/>
              <p:nvPr/>
            </p:nvSpPr>
            <p:spPr>
              <a:xfrm>
                <a:off x="2446105" y="927951"/>
                <a:ext cx="1066799" cy="99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973" y="3284"/>
              <a:ext cx="7436" cy="1326"/>
              <a:chOff x="4315150" y="953426"/>
              <a:chExt cx="3857250" cy="989337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841196" y="993590"/>
                <a:ext cx="2827147" cy="949173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	   </a:t>
                </a:r>
                <a:r>
                  <a:rPr lang="zh-CN" altLang="en-US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熟悉</a:t>
                </a:r>
                <a:endParaRPr lang="zh-CN" altLang="en-US" sz="2400" dirty="0">
                  <a:solidFill>
                    <a:srgbClr val="F57A27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2" name="平行四边形 61"/>
              <p:cNvSpPr/>
              <p:nvPr/>
            </p:nvSpPr>
            <p:spPr>
              <a:xfrm>
                <a:off x="4315150" y="953426"/>
                <a:ext cx="3857250" cy="634123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3376929" y="3400649"/>
            <a:ext cx="5434965" cy="539750"/>
            <a:chOff x="4850" y="4457"/>
            <a:chExt cx="8559" cy="850"/>
          </a:xfrm>
        </p:grpSpPr>
        <p:grpSp>
          <p:nvGrpSpPr>
            <p:cNvPr id="48" name="组合 47"/>
            <p:cNvGrpSpPr/>
            <p:nvPr/>
          </p:nvGrpSpPr>
          <p:grpSpPr>
            <a:xfrm>
              <a:off x="4850" y="4457"/>
              <a:ext cx="1492" cy="850"/>
              <a:chOff x="2215144" y="2033848"/>
              <a:chExt cx="1318972" cy="990021"/>
            </a:xfrm>
          </p:grpSpPr>
          <p:sp>
            <p:nvSpPr>
              <p:cNvPr id="49" name="平行四边形 48"/>
              <p:cNvSpPr/>
              <p:nvPr/>
            </p:nvSpPr>
            <p:spPr>
              <a:xfrm>
                <a:off x="2215144" y="2033848"/>
                <a:ext cx="1252721" cy="990021"/>
              </a:xfrm>
              <a:prstGeom prst="parallelogram">
                <a:avLst>
                  <a:gd name="adj" fmla="val 48207"/>
                </a:avLst>
              </a:prstGeom>
              <a:solidFill>
                <a:srgbClr val="F26008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0" name="文本框 10"/>
              <p:cNvSpPr txBox="1"/>
              <p:nvPr/>
            </p:nvSpPr>
            <p:spPr>
              <a:xfrm>
                <a:off x="2467317" y="2036132"/>
                <a:ext cx="1066799" cy="816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5973" y="4457"/>
              <a:ext cx="7436" cy="846"/>
              <a:chOff x="4315150" y="1647579"/>
              <a:chExt cx="3857250" cy="540057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4841196" y="1704642"/>
                <a:ext cx="2827147" cy="4399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en-US" altLang="zh-CN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	   </a:t>
                </a:r>
                <a:r>
                  <a:rPr lang="zh-CN" altLang="en-US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学习</a:t>
                </a:r>
                <a:endParaRPr lang="zh-CN" altLang="en-US" sz="2400" dirty="0">
                  <a:solidFill>
                    <a:srgbClr val="F57A2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65" name="平行四边形 64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pPr marL="0" lvl="0" algn="l"/>
            <a:r>
              <a:rPr lang="zh-CN" altLang="en-US">
                <a:solidFill>
                  <a:srgbClr val="E46C0A"/>
                </a:solidFill>
                <a:latin typeface="微软雅黑" panose="020B0503020204020204" charset="-122"/>
              </a:rPr>
              <a:t>目录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833387F-6A2B-4119-9447-D60A75B0BB0F}"/>
              </a:ext>
            </a:extLst>
          </p:cNvPr>
          <p:cNvGrpSpPr/>
          <p:nvPr/>
        </p:nvGrpSpPr>
        <p:grpSpPr>
          <a:xfrm>
            <a:off x="3376929" y="4189297"/>
            <a:ext cx="5434965" cy="851535"/>
            <a:chOff x="4850" y="3269"/>
            <a:chExt cx="8559" cy="1341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A66AEC9-2BC3-4A12-B471-010B4721D688}"/>
                </a:ext>
              </a:extLst>
            </p:cNvPr>
            <p:cNvGrpSpPr/>
            <p:nvPr/>
          </p:nvGrpSpPr>
          <p:grpSpPr>
            <a:xfrm>
              <a:off x="4850" y="3269"/>
              <a:ext cx="1468" cy="880"/>
              <a:chOff x="2215144" y="927951"/>
              <a:chExt cx="1297760" cy="1023956"/>
            </a:xfrm>
          </p:grpSpPr>
          <p:sp>
            <p:nvSpPr>
              <p:cNvPr id="24" name="平行四边形 23">
                <a:extLst>
                  <a:ext uri="{FF2B5EF4-FFF2-40B4-BE49-F238E27FC236}">
                    <a16:creationId xmlns:a16="http://schemas.microsoft.com/office/drawing/2014/main" id="{83FD74D4-45FA-4F57-B7F0-8DA531DA1246}"/>
                  </a:ext>
                </a:extLst>
              </p:cNvPr>
              <p:cNvSpPr/>
              <p:nvPr/>
            </p:nvSpPr>
            <p:spPr>
              <a:xfrm>
                <a:off x="2215144" y="961889"/>
                <a:ext cx="1252721" cy="990018"/>
              </a:xfrm>
              <a:prstGeom prst="parallelogram">
                <a:avLst>
                  <a:gd name="adj" fmla="val 48207"/>
                </a:avLst>
              </a:prstGeom>
              <a:solidFill>
                <a:srgbClr val="F260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" name="文本框 9">
                <a:extLst>
                  <a:ext uri="{FF2B5EF4-FFF2-40B4-BE49-F238E27FC236}">
                    <a16:creationId xmlns:a16="http://schemas.microsoft.com/office/drawing/2014/main" id="{8FA9D3FD-B687-48B2-9E1E-488378BF0CF2}"/>
                  </a:ext>
                </a:extLst>
              </p:cNvPr>
              <p:cNvSpPr txBox="1"/>
              <p:nvPr/>
            </p:nvSpPr>
            <p:spPr>
              <a:xfrm>
                <a:off x="2446105" y="927951"/>
                <a:ext cx="1066799" cy="99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047A3F31-C727-41E9-886A-19FD156BA9B1}"/>
                </a:ext>
              </a:extLst>
            </p:cNvPr>
            <p:cNvGrpSpPr/>
            <p:nvPr/>
          </p:nvGrpSpPr>
          <p:grpSpPr>
            <a:xfrm>
              <a:off x="5973" y="3284"/>
              <a:ext cx="7436" cy="1326"/>
              <a:chOff x="4315150" y="953426"/>
              <a:chExt cx="3857250" cy="989337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4D1E09E-112B-4118-B1F2-6B4CF0D84C98}"/>
                  </a:ext>
                </a:extLst>
              </p:cNvPr>
              <p:cNvSpPr/>
              <p:nvPr/>
            </p:nvSpPr>
            <p:spPr>
              <a:xfrm>
                <a:off x="4841196" y="993590"/>
                <a:ext cx="2827147" cy="949173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	   </a:t>
                </a:r>
                <a:r>
                  <a:rPr lang="zh-CN" altLang="en-US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实操</a:t>
                </a:r>
                <a:endParaRPr lang="zh-CN" altLang="en-US" sz="2400" dirty="0">
                  <a:solidFill>
                    <a:srgbClr val="F57A27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" name="平行四边形 22">
                <a:extLst>
                  <a:ext uri="{FF2B5EF4-FFF2-40B4-BE49-F238E27FC236}">
                    <a16:creationId xmlns:a16="http://schemas.microsoft.com/office/drawing/2014/main" id="{6246CE43-3FB3-45E7-B6CE-0E16D9D00E64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634123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740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sz="28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入职以来的工作内容</a:t>
            </a:r>
          </a:p>
        </p:txBody>
      </p:sp>
      <p:sp>
        <p:nvSpPr>
          <p:cNvPr id="14" name="流程图: 终止 13"/>
          <p:cNvSpPr/>
          <p:nvPr/>
        </p:nvSpPr>
        <p:spPr>
          <a:xfrm>
            <a:off x="2607627" y="1327573"/>
            <a:ext cx="1825836" cy="724323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熟悉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EED2F61F-B5D2-4212-BC0A-6C0FBC013B27}"/>
              </a:ext>
            </a:extLst>
          </p:cNvPr>
          <p:cNvSpPr/>
          <p:nvPr/>
        </p:nvSpPr>
        <p:spPr>
          <a:xfrm>
            <a:off x="2489200" y="2683933"/>
            <a:ext cx="7070090" cy="2683934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 altLang="zh-C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chemeClr val="tx1"/>
                </a:solidFill>
              </a:rPr>
              <a:t>搭建开发环境，快速熟悉项目业务流程，熟悉代码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、在服务器上部署</a:t>
            </a:r>
            <a:r>
              <a:rPr lang="en-US" altLang="zh-CN" sz="2000" dirty="0">
                <a:solidFill>
                  <a:schemeClr val="tx1"/>
                </a:solidFill>
              </a:rPr>
              <a:t>VEM</a:t>
            </a:r>
            <a:r>
              <a:rPr lang="zh-CN" altLang="en-US" sz="2000" dirty="0">
                <a:solidFill>
                  <a:schemeClr val="tx1"/>
                </a:solidFill>
              </a:rPr>
              <a:t>，熟悉产品安装流程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、学习</a:t>
            </a:r>
            <a:r>
              <a:rPr lang="en-US" altLang="zh-CN" sz="2000" dirty="0">
                <a:solidFill>
                  <a:schemeClr val="tx1"/>
                </a:solidFill>
              </a:rPr>
              <a:t>VEM</a:t>
            </a:r>
            <a:r>
              <a:rPr lang="zh-CN" altLang="en-US" sz="2000" dirty="0">
                <a:solidFill>
                  <a:schemeClr val="tx1"/>
                </a:solidFill>
              </a:rPr>
              <a:t>采集器架构以及熟悉相关代码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chemeClr val="tx1"/>
                </a:solidFill>
              </a:rPr>
              <a:t>补充项目单元测试代码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040587D0-5234-4C08-BAF3-0EA5EB648AF7}"/>
              </a:ext>
            </a:extLst>
          </p:cNvPr>
          <p:cNvSpPr/>
          <p:nvPr/>
        </p:nvSpPr>
        <p:spPr bwMode="auto">
          <a:xfrm>
            <a:off x="776605" y="1032510"/>
            <a:ext cx="1585595" cy="1314450"/>
          </a:xfrm>
          <a:custGeom>
            <a:avLst/>
            <a:gdLst>
              <a:gd name="T0" fmla="*/ 0 w 2180"/>
              <a:gd name="T1" fmla="*/ 964 h 1908"/>
              <a:gd name="T2" fmla="*/ 535 w 2180"/>
              <a:gd name="T3" fmla="*/ 10 h 1908"/>
              <a:gd name="T4" fmla="*/ 1625 w 2180"/>
              <a:gd name="T5" fmla="*/ 0 h 1908"/>
              <a:gd name="T6" fmla="*/ 2180 w 2180"/>
              <a:gd name="T7" fmla="*/ 941 h 1908"/>
              <a:gd name="T8" fmla="*/ 1645 w 2180"/>
              <a:gd name="T9" fmla="*/ 1895 h 1908"/>
              <a:gd name="T10" fmla="*/ 555 w 2180"/>
              <a:gd name="T11" fmla="*/ 1908 h 1908"/>
              <a:gd name="T12" fmla="*/ 0 w 2180"/>
              <a:gd name="T13" fmla="*/ 96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0" h="1908">
                <a:moveTo>
                  <a:pt x="0" y="964"/>
                </a:moveTo>
                <a:lnTo>
                  <a:pt x="535" y="10"/>
                </a:lnTo>
                <a:lnTo>
                  <a:pt x="1625" y="0"/>
                </a:lnTo>
                <a:lnTo>
                  <a:pt x="2180" y="941"/>
                </a:lnTo>
                <a:lnTo>
                  <a:pt x="1645" y="1895"/>
                </a:lnTo>
                <a:lnTo>
                  <a:pt x="555" y="1908"/>
                </a:lnTo>
                <a:lnTo>
                  <a:pt x="0" y="96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  <a:round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accent2"/>
                </a:solidFill>
                <a:latin typeface="Agency FB" panose="020B0503020202020204" pitchFamily="34" charset="0"/>
              </a:rPr>
              <a:t>01</a:t>
            </a:r>
            <a:endParaRPr lang="zh-CN" altLang="en-US" sz="7200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sz="28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入职以来的工作内容</a:t>
            </a:r>
          </a:p>
        </p:txBody>
      </p:sp>
      <p:sp>
        <p:nvSpPr>
          <p:cNvPr id="14" name="流程图: 终止 13"/>
          <p:cNvSpPr/>
          <p:nvPr/>
        </p:nvSpPr>
        <p:spPr>
          <a:xfrm>
            <a:off x="2607627" y="1327573"/>
            <a:ext cx="1825836" cy="724323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学习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EED2F61F-B5D2-4212-BC0A-6C0FBC013B27}"/>
              </a:ext>
            </a:extLst>
          </p:cNvPr>
          <p:cNvSpPr/>
          <p:nvPr/>
        </p:nvSpPr>
        <p:spPr>
          <a:xfrm>
            <a:off x="2489200" y="2683932"/>
            <a:ext cx="7070090" cy="340360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altLang="zh-C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chemeClr val="tx1"/>
                </a:solidFill>
              </a:rPr>
              <a:t>学习</a:t>
            </a:r>
            <a:r>
              <a:rPr lang="en-US" altLang="zh-CN" sz="2000" dirty="0">
                <a:solidFill>
                  <a:schemeClr val="tx1"/>
                </a:solidFill>
              </a:rPr>
              <a:t>Prometheus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</a:rPr>
              <a:t>AlterManager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</a:rPr>
              <a:t>PushGateway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</a:rPr>
              <a:t>Node_Exporters</a:t>
            </a:r>
            <a:r>
              <a:rPr lang="zh-CN" altLang="en-US" sz="2000" dirty="0">
                <a:solidFill>
                  <a:schemeClr val="tx1"/>
                </a:solidFill>
              </a:rPr>
              <a:t>等项目用到的中间件并输出相关学习文档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、学习时序数据库并输出学习文档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、学习性能测试知识，调研时序数据库测试方案，为后续的</a:t>
            </a:r>
            <a:r>
              <a:rPr lang="en-US" altLang="zh-CN" sz="2000" dirty="0">
                <a:solidFill>
                  <a:schemeClr val="tx1"/>
                </a:solidFill>
              </a:rPr>
              <a:t>E100</a:t>
            </a:r>
            <a:r>
              <a:rPr lang="zh-CN" altLang="en-US" sz="2000" dirty="0">
                <a:solidFill>
                  <a:schemeClr val="tx1"/>
                </a:solidFill>
              </a:rPr>
              <a:t>时序数据库性能测试做准备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、学习</a:t>
            </a:r>
            <a:r>
              <a:rPr lang="en-US" altLang="zh-CN" sz="2000" dirty="0">
                <a:solidFill>
                  <a:schemeClr val="tx1"/>
                </a:solidFill>
              </a:rPr>
              <a:t>Quartz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</a:rPr>
              <a:t>xxl</a:t>
            </a:r>
            <a:r>
              <a:rPr lang="en-US" altLang="zh-CN" sz="2000" dirty="0">
                <a:solidFill>
                  <a:schemeClr val="tx1"/>
                </a:solidFill>
              </a:rPr>
              <a:t>-job</a:t>
            </a:r>
            <a:r>
              <a:rPr lang="zh-CN" altLang="en-US" sz="2000" dirty="0">
                <a:solidFill>
                  <a:schemeClr val="tx1"/>
                </a:solidFill>
              </a:rPr>
              <a:t>等任务调度框架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040587D0-5234-4C08-BAF3-0EA5EB648AF7}"/>
              </a:ext>
            </a:extLst>
          </p:cNvPr>
          <p:cNvSpPr/>
          <p:nvPr/>
        </p:nvSpPr>
        <p:spPr bwMode="auto">
          <a:xfrm>
            <a:off x="776605" y="1032510"/>
            <a:ext cx="1585595" cy="1314450"/>
          </a:xfrm>
          <a:custGeom>
            <a:avLst/>
            <a:gdLst>
              <a:gd name="T0" fmla="*/ 0 w 2180"/>
              <a:gd name="T1" fmla="*/ 964 h 1908"/>
              <a:gd name="T2" fmla="*/ 535 w 2180"/>
              <a:gd name="T3" fmla="*/ 10 h 1908"/>
              <a:gd name="T4" fmla="*/ 1625 w 2180"/>
              <a:gd name="T5" fmla="*/ 0 h 1908"/>
              <a:gd name="T6" fmla="*/ 2180 w 2180"/>
              <a:gd name="T7" fmla="*/ 941 h 1908"/>
              <a:gd name="T8" fmla="*/ 1645 w 2180"/>
              <a:gd name="T9" fmla="*/ 1895 h 1908"/>
              <a:gd name="T10" fmla="*/ 555 w 2180"/>
              <a:gd name="T11" fmla="*/ 1908 h 1908"/>
              <a:gd name="T12" fmla="*/ 0 w 2180"/>
              <a:gd name="T13" fmla="*/ 96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0" h="1908">
                <a:moveTo>
                  <a:pt x="0" y="964"/>
                </a:moveTo>
                <a:lnTo>
                  <a:pt x="535" y="10"/>
                </a:lnTo>
                <a:lnTo>
                  <a:pt x="1625" y="0"/>
                </a:lnTo>
                <a:lnTo>
                  <a:pt x="2180" y="941"/>
                </a:lnTo>
                <a:lnTo>
                  <a:pt x="1645" y="1895"/>
                </a:lnTo>
                <a:lnTo>
                  <a:pt x="555" y="1908"/>
                </a:lnTo>
                <a:lnTo>
                  <a:pt x="0" y="96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  <a:round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accent2"/>
                </a:solidFill>
                <a:latin typeface="Agency FB" panose="020B0503020202020204" pitchFamily="34" charset="0"/>
              </a:rPr>
              <a:t>02</a:t>
            </a:r>
            <a:endParaRPr lang="zh-CN" altLang="en-US" sz="7200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6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sz="28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入职以来的工作内容</a:t>
            </a:r>
          </a:p>
        </p:txBody>
      </p:sp>
      <p:sp>
        <p:nvSpPr>
          <p:cNvPr id="14" name="流程图: 终止 13"/>
          <p:cNvSpPr/>
          <p:nvPr/>
        </p:nvSpPr>
        <p:spPr>
          <a:xfrm>
            <a:off x="2607627" y="1327573"/>
            <a:ext cx="1825836" cy="724323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实操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040587D0-5234-4C08-BAF3-0EA5EB648AF7}"/>
              </a:ext>
            </a:extLst>
          </p:cNvPr>
          <p:cNvSpPr/>
          <p:nvPr/>
        </p:nvSpPr>
        <p:spPr bwMode="auto">
          <a:xfrm>
            <a:off x="776605" y="1032510"/>
            <a:ext cx="1585595" cy="1314450"/>
          </a:xfrm>
          <a:custGeom>
            <a:avLst/>
            <a:gdLst>
              <a:gd name="T0" fmla="*/ 0 w 2180"/>
              <a:gd name="T1" fmla="*/ 964 h 1908"/>
              <a:gd name="T2" fmla="*/ 535 w 2180"/>
              <a:gd name="T3" fmla="*/ 10 h 1908"/>
              <a:gd name="T4" fmla="*/ 1625 w 2180"/>
              <a:gd name="T5" fmla="*/ 0 h 1908"/>
              <a:gd name="T6" fmla="*/ 2180 w 2180"/>
              <a:gd name="T7" fmla="*/ 941 h 1908"/>
              <a:gd name="T8" fmla="*/ 1645 w 2180"/>
              <a:gd name="T9" fmla="*/ 1895 h 1908"/>
              <a:gd name="T10" fmla="*/ 555 w 2180"/>
              <a:gd name="T11" fmla="*/ 1908 h 1908"/>
              <a:gd name="T12" fmla="*/ 0 w 2180"/>
              <a:gd name="T13" fmla="*/ 96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0" h="1908">
                <a:moveTo>
                  <a:pt x="0" y="964"/>
                </a:moveTo>
                <a:lnTo>
                  <a:pt x="535" y="10"/>
                </a:lnTo>
                <a:lnTo>
                  <a:pt x="1625" y="0"/>
                </a:lnTo>
                <a:lnTo>
                  <a:pt x="2180" y="941"/>
                </a:lnTo>
                <a:lnTo>
                  <a:pt x="1645" y="1895"/>
                </a:lnTo>
                <a:lnTo>
                  <a:pt x="555" y="1908"/>
                </a:lnTo>
                <a:lnTo>
                  <a:pt x="0" y="96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  <a:round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accent2"/>
                </a:solidFill>
                <a:latin typeface="Agency FB" panose="020B0503020202020204" pitchFamily="34" charset="0"/>
              </a:rPr>
              <a:t>03</a:t>
            </a:r>
            <a:endParaRPr lang="zh-CN" altLang="en-US" sz="7200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73D90DD-F08C-44DF-8788-E8F33179B3D2}"/>
              </a:ext>
            </a:extLst>
          </p:cNvPr>
          <p:cNvGrpSpPr/>
          <p:nvPr/>
        </p:nvGrpSpPr>
        <p:grpSpPr>
          <a:xfrm>
            <a:off x="586105" y="2563255"/>
            <a:ext cx="5434965" cy="851535"/>
            <a:chOff x="4850" y="3269"/>
            <a:chExt cx="8559" cy="1341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CC50945-3601-4A92-A962-A446053CEC70}"/>
                </a:ext>
              </a:extLst>
            </p:cNvPr>
            <p:cNvGrpSpPr/>
            <p:nvPr/>
          </p:nvGrpSpPr>
          <p:grpSpPr>
            <a:xfrm>
              <a:off x="4850" y="3269"/>
              <a:ext cx="1468" cy="880"/>
              <a:chOff x="2215144" y="927951"/>
              <a:chExt cx="1297760" cy="1023956"/>
            </a:xfrm>
          </p:grpSpPr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7F1FE534-D1C9-4817-AD4F-D553C8C73D47}"/>
                  </a:ext>
                </a:extLst>
              </p:cNvPr>
              <p:cNvSpPr/>
              <p:nvPr/>
            </p:nvSpPr>
            <p:spPr>
              <a:xfrm>
                <a:off x="2215144" y="961889"/>
                <a:ext cx="1252721" cy="990018"/>
              </a:xfrm>
              <a:prstGeom prst="parallelogram">
                <a:avLst>
                  <a:gd name="adj" fmla="val 48207"/>
                </a:avLst>
              </a:prstGeom>
              <a:solidFill>
                <a:srgbClr val="F260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7" name="文本框 9">
                <a:extLst>
                  <a:ext uri="{FF2B5EF4-FFF2-40B4-BE49-F238E27FC236}">
                    <a16:creationId xmlns:a16="http://schemas.microsoft.com/office/drawing/2014/main" id="{6740F479-1CF8-4447-B754-1D88BAECEF00}"/>
                  </a:ext>
                </a:extLst>
              </p:cNvPr>
              <p:cNvSpPr txBox="1"/>
              <p:nvPr/>
            </p:nvSpPr>
            <p:spPr>
              <a:xfrm>
                <a:off x="2446105" y="927951"/>
                <a:ext cx="1066799" cy="99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9493A91-FBF9-4AB0-9725-F0B06E431A1D}"/>
                </a:ext>
              </a:extLst>
            </p:cNvPr>
            <p:cNvGrpSpPr/>
            <p:nvPr/>
          </p:nvGrpSpPr>
          <p:grpSpPr>
            <a:xfrm>
              <a:off x="5973" y="3284"/>
              <a:ext cx="7436" cy="1326"/>
              <a:chOff x="4315150" y="953426"/>
              <a:chExt cx="3857250" cy="989337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48ED472-00FA-4D00-8B6D-52D1AD247E3F}"/>
                  </a:ext>
                </a:extLst>
              </p:cNvPr>
              <p:cNvSpPr/>
              <p:nvPr/>
            </p:nvSpPr>
            <p:spPr>
              <a:xfrm>
                <a:off x="4841196" y="993590"/>
                <a:ext cx="2827147" cy="949173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 数据采集</a:t>
                </a:r>
                <a:endParaRPr lang="zh-CN" altLang="en-US" sz="2400" dirty="0">
                  <a:solidFill>
                    <a:srgbClr val="F57A27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平行四边形 14">
                <a:extLst>
                  <a:ext uri="{FF2B5EF4-FFF2-40B4-BE49-F238E27FC236}">
                    <a16:creationId xmlns:a16="http://schemas.microsoft.com/office/drawing/2014/main" id="{D8744B39-2426-4CA7-A2AA-58E16A586671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634123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FADCC9A-74E3-481B-A747-A0945AE4ED33}"/>
              </a:ext>
            </a:extLst>
          </p:cNvPr>
          <p:cNvGrpSpPr/>
          <p:nvPr/>
        </p:nvGrpSpPr>
        <p:grpSpPr>
          <a:xfrm>
            <a:off x="586105" y="3425965"/>
            <a:ext cx="5434965" cy="539750"/>
            <a:chOff x="4850" y="4457"/>
            <a:chExt cx="8559" cy="85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1AEDE7E-4B81-4592-82A9-B4A7BE81B90A}"/>
                </a:ext>
              </a:extLst>
            </p:cNvPr>
            <p:cNvGrpSpPr/>
            <p:nvPr/>
          </p:nvGrpSpPr>
          <p:grpSpPr>
            <a:xfrm>
              <a:off x="4850" y="4457"/>
              <a:ext cx="1492" cy="850"/>
              <a:chOff x="2215144" y="2033848"/>
              <a:chExt cx="1318972" cy="990021"/>
            </a:xfrm>
          </p:grpSpPr>
          <p:sp>
            <p:nvSpPr>
              <p:cNvPr id="25" name="平行四边形 24">
                <a:extLst>
                  <a:ext uri="{FF2B5EF4-FFF2-40B4-BE49-F238E27FC236}">
                    <a16:creationId xmlns:a16="http://schemas.microsoft.com/office/drawing/2014/main" id="{40C973C5-ECDC-4AC0-A078-DF214F017D84}"/>
                  </a:ext>
                </a:extLst>
              </p:cNvPr>
              <p:cNvSpPr/>
              <p:nvPr/>
            </p:nvSpPr>
            <p:spPr>
              <a:xfrm>
                <a:off x="2215144" y="2033848"/>
                <a:ext cx="1252721" cy="990021"/>
              </a:xfrm>
              <a:prstGeom prst="parallelogram">
                <a:avLst>
                  <a:gd name="adj" fmla="val 48207"/>
                </a:avLst>
              </a:prstGeom>
              <a:solidFill>
                <a:srgbClr val="F26008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文本框 10">
                <a:extLst>
                  <a:ext uri="{FF2B5EF4-FFF2-40B4-BE49-F238E27FC236}">
                    <a16:creationId xmlns:a16="http://schemas.microsoft.com/office/drawing/2014/main" id="{376151DE-FF70-4792-ABAD-329193F571B2}"/>
                  </a:ext>
                </a:extLst>
              </p:cNvPr>
              <p:cNvSpPr txBox="1"/>
              <p:nvPr/>
            </p:nvSpPr>
            <p:spPr>
              <a:xfrm>
                <a:off x="2467317" y="2036132"/>
                <a:ext cx="1066799" cy="816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9D326E6-9C37-4DFE-AC3E-9C0E0DD862AE}"/>
                </a:ext>
              </a:extLst>
            </p:cNvPr>
            <p:cNvGrpSpPr/>
            <p:nvPr/>
          </p:nvGrpSpPr>
          <p:grpSpPr>
            <a:xfrm>
              <a:off x="5973" y="4457"/>
              <a:ext cx="7436" cy="846"/>
              <a:chOff x="4315150" y="1647579"/>
              <a:chExt cx="3857250" cy="54005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819A159-E427-4E6E-8812-3A4392BE95A1}"/>
                  </a:ext>
                </a:extLst>
              </p:cNvPr>
              <p:cNvSpPr/>
              <p:nvPr/>
            </p:nvSpPr>
            <p:spPr>
              <a:xfrm>
                <a:off x="4841196" y="1704642"/>
                <a:ext cx="2827147" cy="4399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en-US" altLang="zh-CN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</a:t>
                </a:r>
                <a:r>
                  <a:rPr lang="zh-CN" altLang="en-US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滚动迭代</a:t>
                </a:r>
                <a:endParaRPr lang="zh-CN" altLang="en-US" sz="2400" dirty="0">
                  <a:solidFill>
                    <a:srgbClr val="F57A2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24" name="平行四边形 23">
                <a:extLst>
                  <a:ext uri="{FF2B5EF4-FFF2-40B4-BE49-F238E27FC236}">
                    <a16:creationId xmlns:a16="http://schemas.microsoft.com/office/drawing/2014/main" id="{5BE50DD9-FF3C-40A6-8D6F-213FE1214E3F}"/>
                  </a:ext>
                </a:extLst>
              </p:cNvPr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D23A037-F2DD-4874-BDEC-D1932D948CF7}"/>
              </a:ext>
            </a:extLst>
          </p:cNvPr>
          <p:cNvGrpSpPr/>
          <p:nvPr/>
        </p:nvGrpSpPr>
        <p:grpSpPr>
          <a:xfrm>
            <a:off x="4266953" y="4099138"/>
            <a:ext cx="5434965" cy="851535"/>
            <a:chOff x="4850" y="3269"/>
            <a:chExt cx="8559" cy="1341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3CAC847-D383-4594-B9F5-07787EA3E55F}"/>
                </a:ext>
              </a:extLst>
            </p:cNvPr>
            <p:cNvGrpSpPr/>
            <p:nvPr/>
          </p:nvGrpSpPr>
          <p:grpSpPr>
            <a:xfrm>
              <a:off x="4850" y="3269"/>
              <a:ext cx="1468" cy="880"/>
              <a:chOff x="2215144" y="927951"/>
              <a:chExt cx="1297760" cy="1023956"/>
            </a:xfrm>
          </p:grpSpPr>
          <p:sp>
            <p:nvSpPr>
              <p:cNvPr id="32" name="平行四边形 31">
                <a:extLst>
                  <a:ext uri="{FF2B5EF4-FFF2-40B4-BE49-F238E27FC236}">
                    <a16:creationId xmlns:a16="http://schemas.microsoft.com/office/drawing/2014/main" id="{BF71D52B-2371-450D-9C8C-6412A94B482F}"/>
                  </a:ext>
                </a:extLst>
              </p:cNvPr>
              <p:cNvSpPr/>
              <p:nvPr/>
            </p:nvSpPr>
            <p:spPr>
              <a:xfrm>
                <a:off x="2215144" y="961889"/>
                <a:ext cx="1252721" cy="990018"/>
              </a:xfrm>
              <a:prstGeom prst="parallelogram">
                <a:avLst>
                  <a:gd name="adj" fmla="val 48207"/>
                </a:avLst>
              </a:prstGeom>
              <a:solidFill>
                <a:srgbClr val="F260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" name="文本框 9">
                <a:extLst>
                  <a:ext uri="{FF2B5EF4-FFF2-40B4-BE49-F238E27FC236}">
                    <a16:creationId xmlns:a16="http://schemas.microsoft.com/office/drawing/2014/main" id="{0D57CA63-5646-4162-8C35-9DB909B3BD80}"/>
                  </a:ext>
                </a:extLst>
              </p:cNvPr>
              <p:cNvSpPr txBox="1"/>
              <p:nvPr/>
            </p:nvSpPr>
            <p:spPr>
              <a:xfrm>
                <a:off x="2446105" y="927951"/>
                <a:ext cx="1066799" cy="99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9F03ED15-CB65-4867-93C3-69AE354D042F}"/>
                </a:ext>
              </a:extLst>
            </p:cNvPr>
            <p:cNvGrpSpPr/>
            <p:nvPr/>
          </p:nvGrpSpPr>
          <p:grpSpPr>
            <a:xfrm>
              <a:off x="5973" y="3284"/>
              <a:ext cx="7436" cy="1326"/>
              <a:chOff x="4315150" y="953426"/>
              <a:chExt cx="3857250" cy="989337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1745C1D-D43C-4E4C-B873-6110C0F11F75}"/>
                  </a:ext>
                </a:extLst>
              </p:cNvPr>
              <p:cNvSpPr/>
              <p:nvPr/>
            </p:nvSpPr>
            <p:spPr>
              <a:xfrm>
                <a:off x="4841196" y="993590"/>
                <a:ext cx="2827147" cy="949173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400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 </a:t>
                </a:r>
                <a:r>
                  <a:rPr lang="en-US" altLang="zh-CN" sz="2400" dirty="0" err="1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opengauss</a:t>
                </a:r>
                <a:r>
                  <a:rPr lang="en-US" altLang="zh-CN" sz="2400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400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适配</a:t>
                </a:r>
              </a:p>
              <a:p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EDCB0471-7E4A-44D9-92D5-26DFE2633929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634123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2D4AA497-9D99-4671-B285-A0446AD873A3}"/>
              </a:ext>
            </a:extLst>
          </p:cNvPr>
          <p:cNvGrpSpPr/>
          <p:nvPr/>
        </p:nvGrpSpPr>
        <p:grpSpPr>
          <a:xfrm>
            <a:off x="4266953" y="4934692"/>
            <a:ext cx="5434965" cy="851535"/>
            <a:chOff x="4850" y="3269"/>
            <a:chExt cx="8559" cy="1341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3D91727E-077C-4974-8391-47E896AD38D1}"/>
                </a:ext>
              </a:extLst>
            </p:cNvPr>
            <p:cNvGrpSpPr/>
            <p:nvPr/>
          </p:nvGrpSpPr>
          <p:grpSpPr>
            <a:xfrm>
              <a:off x="4850" y="3269"/>
              <a:ext cx="1468" cy="880"/>
              <a:chOff x="2215144" y="927951"/>
              <a:chExt cx="1297760" cy="1023956"/>
            </a:xfrm>
          </p:grpSpPr>
          <p:sp>
            <p:nvSpPr>
              <p:cNvPr id="95" name="平行四边形 94">
                <a:extLst>
                  <a:ext uri="{FF2B5EF4-FFF2-40B4-BE49-F238E27FC236}">
                    <a16:creationId xmlns:a16="http://schemas.microsoft.com/office/drawing/2014/main" id="{D789554D-DAF7-4AD5-911F-D4AE7394A5A0}"/>
                  </a:ext>
                </a:extLst>
              </p:cNvPr>
              <p:cNvSpPr/>
              <p:nvPr/>
            </p:nvSpPr>
            <p:spPr>
              <a:xfrm>
                <a:off x="2215144" y="961889"/>
                <a:ext cx="1252721" cy="990018"/>
              </a:xfrm>
              <a:prstGeom prst="parallelogram">
                <a:avLst>
                  <a:gd name="adj" fmla="val 48207"/>
                </a:avLst>
              </a:prstGeom>
              <a:solidFill>
                <a:srgbClr val="F260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6" name="文本框 9">
                <a:extLst>
                  <a:ext uri="{FF2B5EF4-FFF2-40B4-BE49-F238E27FC236}">
                    <a16:creationId xmlns:a16="http://schemas.microsoft.com/office/drawing/2014/main" id="{CBF82C0A-015D-4063-AA2E-AFE52607F367}"/>
                  </a:ext>
                </a:extLst>
              </p:cNvPr>
              <p:cNvSpPr txBox="1"/>
              <p:nvPr/>
            </p:nvSpPr>
            <p:spPr>
              <a:xfrm>
                <a:off x="2446105" y="927951"/>
                <a:ext cx="1066799" cy="99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CD9B9138-E513-49DD-9855-45354555DA92}"/>
                </a:ext>
              </a:extLst>
            </p:cNvPr>
            <p:cNvGrpSpPr/>
            <p:nvPr/>
          </p:nvGrpSpPr>
          <p:grpSpPr>
            <a:xfrm>
              <a:off x="5973" y="3324"/>
              <a:ext cx="7436" cy="1286"/>
              <a:chOff x="4315325" y="983010"/>
              <a:chExt cx="3857250" cy="959753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DC2BE59-6C14-4836-9120-93AC1663DA6F}"/>
                  </a:ext>
                </a:extLst>
              </p:cNvPr>
              <p:cNvSpPr/>
              <p:nvPr/>
            </p:nvSpPr>
            <p:spPr>
              <a:xfrm>
                <a:off x="4841196" y="993590"/>
                <a:ext cx="2827147" cy="949173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 </a:t>
                </a:r>
                <a:r>
                  <a:rPr lang="zh-CN" altLang="en-US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缺陷修复</a:t>
                </a:r>
                <a:endParaRPr lang="zh-CN" altLang="en-US" sz="2400" dirty="0">
                  <a:solidFill>
                    <a:srgbClr val="F57A27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4" name="平行四边形 93">
                <a:extLst>
                  <a:ext uri="{FF2B5EF4-FFF2-40B4-BE49-F238E27FC236}">
                    <a16:creationId xmlns:a16="http://schemas.microsoft.com/office/drawing/2014/main" id="{2EBE7571-D550-47A9-A3B7-555BD932D40A}"/>
                  </a:ext>
                </a:extLst>
              </p:cNvPr>
              <p:cNvSpPr/>
              <p:nvPr/>
            </p:nvSpPr>
            <p:spPr>
              <a:xfrm>
                <a:off x="4315325" y="983010"/>
                <a:ext cx="3857250" cy="634123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93B1E87-DD17-4D2D-A5AC-DEBF50FF57D2}"/>
              </a:ext>
            </a:extLst>
          </p:cNvPr>
          <p:cNvGrpSpPr/>
          <p:nvPr/>
        </p:nvGrpSpPr>
        <p:grpSpPr>
          <a:xfrm>
            <a:off x="4266953" y="5751725"/>
            <a:ext cx="5434965" cy="851535"/>
            <a:chOff x="4850" y="3269"/>
            <a:chExt cx="8559" cy="1341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4517C8CD-17EA-402A-A95E-147B2A330C19}"/>
                </a:ext>
              </a:extLst>
            </p:cNvPr>
            <p:cNvGrpSpPr/>
            <p:nvPr/>
          </p:nvGrpSpPr>
          <p:grpSpPr>
            <a:xfrm>
              <a:off x="4850" y="3269"/>
              <a:ext cx="1468" cy="880"/>
              <a:chOff x="2215144" y="927951"/>
              <a:chExt cx="1297760" cy="1023956"/>
            </a:xfrm>
          </p:grpSpPr>
          <p:sp>
            <p:nvSpPr>
              <p:cNvPr id="102" name="平行四边形 101">
                <a:extLst>
                  <a:ext uri="{FF2B5EF4-FFF2-40B4-BE49-F238E27FC236}">
                    <a16:creationId xmlns:a16="http://schemas.microsoft.com/office/drawing/2014/main" id="{8FF1B810-CDBE-420F-B918-680847B7084C}"/>
                  </a:ext>
                </a:extLst>
              </p:cNvPr>
              <p:cNvSpPr/>
              <p:nvPr/>
            </p:nvSpPr>
            <p:spPr>
              <a:xfrm>
                <a:off x="2215144" y="961889"/>
                <a:ext cx="1252721" cy="990018"/>
              </a:xfrm>
              <a:prstGeom prst="parallelogram">
                <a:avLst>
                  <a:gd name="adj" fmla="val 48207"/>
                </a:avLst>
              </a:prstGeom>
              <a:solidFill>
                <a:srgbClr val="F260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3" name="文本框 9">
                <a:extLst>
                  <a:ext uri="{FF2B5EF4-FFF2-40B4-BE49-F238E27FC236}">
                    <a16:creationId xmlns:a16="http://schemas.microsoft.com/office/drawing/2014/main" id="{3A810BA4-A8C1-4228-A63C-57E8727AA48C}"/>
                  </a:ext>
                </a:extLst>
              </p:cNvPr>
              <p:cNvSpPr txBox="1"/>
              <p:nvPr/>
            </p:nvSpPr>
            <p:spPr>
              <a:xfrm>
                <a:off x="2446105" y="927951"/>
                <a:ext cx="1066799" cy="99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2821B96-7097-4155-9E31-62178C57EEA9}"/>
                </a:ext>
              </a:extLst>
            </p:cNvPr>
            <p:cNvGrpSpPr/>
            <p:nvPr/>
          </p:nvGrpSpPr>
          <p:grpSpPr>
            <a:xfrm>
              <a:off x="5973" y="3324"/>
              <a:ext cx="7436" cy="1286"/>
              <a:chOff x="4315325" y="983010"/>
              <a:chExt cx="3857250" cy="959753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0C5FAED7-2103-4D87-97CF-E97F79D88275}"/>
                  </a:ext>
                </a:extLst>
              </p:cNvPr>
              <p:cNvSpPr/>
              <p:nvPr/>
            </p:nvSpPr>
            <p:spPr>
              <a:xfrm>
                <a:off x="4841196" y="993590"/>
                <a:ext cx="2827147" cy="949173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 </a:t>
                </a:r>
                <a:r>
                  <a:rPr lang="zh-CN" altLang="en-US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其他</a:t>
                </a:r>
                <a:endParaRPr lang="zh-CN" altLang="en-US" sz="2400" dirty="0">
                  <a:solidFill>
                    <a:srgbClr val="F57A27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1" name="平行四边形 100">
                <a:extLst>
                  <a:ext uri="{FF2B5EF4-FFF2-40B4-BE49-F238E27FC236}">
                    <a16:creationId xmlns:a16="http://schemas.microsoft.com/office/drawing/2014/main" id="{664AAC57-8565-4C42-80C5-3D309F887F51}"/>
                  </a:ext>
                </a:extLst>
              </p:cNvPr>
              <p:cNvSpPr/>
              <p:nvPr/>
            </p:nvSpPr>
            <p:spPr>
              <a:xfrm>
                <a:off x="4315325" y="983010"/>
                <a:ext cx="3857250" cy="634123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3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sz="28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入职以来的工作内容</a:t>
            </a:r>
          </a:p>
        </p:txBody>
      </p:sp>
      <p:sp>
        <p:nvSpPr>
          <p:cNvPr id="14" name="流程图: 终止 13"/>
          <p:cNvSpPr/>
          <p:nvPr/>
        </p:nvSpPr>
        <p:spPr>
          <a:xfrm>
            <a:off x="3809894" y="1332012"/>
            <a:ext cx="2796400" cy="724323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实操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数据采集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040587D0-5234-4C08-BAF3-0EA5EB648AF7}"/>
              </a:ext>
            </a:extLst>
          </p:cNvPr>
          <p:cNvSpPr/>
          <p:nvPr/>
        </p:nvSpPr>
        <p:spPr bwMode="auto">
          <a:xfrm>
            <a:off x="776605" y="1032510"/>
            <a:ext cx="1585595" cy="1314450"/>
          </a:xfrm>
          <a:custGeom>
            <a:avLst/>
            <a:gdLst>
              <a:gd name="T0" fmla="*/ 0 w 2180"/>
              <a:gd name="T1" fmla="*/ 964 h 1908"/>
              <a:gd name="T2" fmla="*/ 535 w 2180"/>
              <a:gd name="T3" fmla="*/ 10 h 1908"/>
              <a:gd name="T4" fmla="*/ 1625 w 2180"/>
              <a:gd name="T5" fmla="*/ 0 h 1908"/>
              <a:gd name="T6" fmla="*/ 2180 w 2180"/>
              <a:gd name="T7" fmla="*/ 941 h 1908"/>
              <a:gd name="T8" fmla="*/ 1645 w 2180"/>
              <a:gd name="T9" fmla="*/ 1895 h 1908"/>
              <a:gd name="T10" fmla="*/ 555 w 2180"/>
              <a:gd name="T11" fmla="*/ 1908 h 1908"/>
              <a:gd name="T12" fmla="*/ 0 w 2180"/>
              <a:gd name="T13" fmla="*/ 96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0" h="1908">
                <a:moveTo>
                  <a:pt x="0" y="964"/>
                </a:moveTo>
                <a:lnTo>
                  <a:pt x="535" y="10"/>
                </a:lnTo>
                <a:lnTo>
                  <a:pt x="1625" y="0"/>
                </a:lnTo>
                <a:lnTo>
                  <a:pt x="2180" y="941"/>
                </a:lnTo>
                <a:lnTo>
                  <a:pt x="1645" y="1895"/>
                </a:lnTo>
                <a:lnTo>
                  <a:pt x="555" y="1908"/>
                </a:lnTo>
                <a:lnTo>
                  <a:pt x="0" y="96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  <a:round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accent2"/>
                </a:solidFill>
                <a:latin typeface="Agency FB" panose="020B0503020202020204" pitchFamily="34" charset="0"/>
              </a:rPr>
              <a:t>03</a:t>
            </a:r>
            <a:endParaRPr lang="zh-CN" altLang="en-US" sz="7200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73D90DD-F08C-44DF-8788-E8F33179B3D2}"/>
              </a:ext>
            </a:extLst>
          </p:cNvPr>
          <p:cNvGrpSpPr/>
          <p:nvPr/>
        </p:nvGrpSpPr>
        <p:grpSpPr>
          <a:xfrm>
            <a:off x="2677404" y="2918855"/>
            <a:ext cx="5434965" cy="851535"/>
            <a:chOff x="4850" y="3269"/>
            <a:chExt cx="8559" cy="1341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CC50945-3601-4A92-A962-A446053CEC70}"/>
                </a:ext>
              </a:extLst>
            </p:cNvPr>
            <p:cNvGrpSpPr/>
            <p:nvPr/>
          </p:nvGrpSpPr>
          <p:grpSpPr>
            <a:xfrm>
              <a:off x="4850" y="3269"/>
              <a:ext cx="1468" cy="880"/>
              <a:chOff x="2215144" y="927951"/>
              <a:chExt cx="1297760" cy="1023956"/>
            </a:xfrm>
          </p:grpSpPr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7F1FE534-D1C9-4817-AD4F-D553C8C73D47}"/>
                  </a:ext>
                </a:extLst>
              </p:cNvPr>
              <p:cNvSpPr/>
              <p:nvPr/>
            </p:nvSpPr>
            <p:spPr>
              <a:xfrm>
                <a:off x="2215144" y="961889"/>
                <a:ext cx="1252721" cy="990018"/>
              </a:xfrm>
              <a:prstGeom prst="parallelogram">
                <a:avLst>
                  <a:gd name="adj" fmla="val 48207"/>
                </a:avLst>
              </a:prstGeom>
              <a:solidFill>
                <a:srgbClr val="F260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7" name="文本框 9">
                <a:extLst>
                  <a:ext uri="{FF2B5EF4-FFF2-40B4-BE49-F238E27FC236}">
                    <a16:creationId xmlns:a16="http://schemas.microsoft.com/office/drawing/2014/main" id="{6740F479-1CF8-4447-B754-1D88BAECEF00}"/>
                  </a:ext>
                </a:extLst>
              </p:cNvPr>
              <p:cNvSpPr txBox="1"/>
              <p:nvPr/>
            </p:nvSpPr>
            <p:spPr>
              <a:xfrm>
                <a:off x="2446105" y="927951"/>
                <a:ext cx="1066799" cy="99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9493A91-FBF9-4AB0-9725-F0B06E431A1D}"/>
                </a:ext>
              </a:extLst>
            </p:cNvPr>
            <p:cNvGrpSpPr/>
            <p:nvPr/>
          </p:nvGrpSpPr>
          <p:grpSpPr>
            <a:xfrm>
              <a:off x="5973" y="3284"/>
              <a:ext cx="7436" cy="1326"/>
              <a:chOff x="4315150" y="953426"/>
              <a:chExt cx="3857250" cy="989337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48ED472-00FA-4D00-8B6D-52D1AD247E3F}"/>
                  </a:ext>
                </a:extLst>
              </p:cNvPr>
              <p:cNvSpPr/>
              <p:nvPr/>
            </p:nvSpPr>
            <p:spPr>
              <a:xfrm>
                <a:off x="4841196" y="993590"/>
                <a:ext cx="2827147" cy="949173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 数据库指标</a:t>
                </a:r>
                <a:endParaRPr lang="zh-CN" altLang="en-US" sz="2400" dirty="0">
                  <a:solidFill>
                    <a:srgbClr val="F57A27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平行四边形 14">
                <a:extLst>
                  <a:ext uri="{FF2B5EF4-FFF2-40B4-BE49-F238E27FC236}">
                    <a16:creationId xmlns:a16="http://schemas.microsoft.com/office/drawing/2014/main" id="{D8744B39-2426-4CA7-A2AA-58E16A586671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634123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FADCC9A-74E3-481B-A747-A0945AE4ED33}"/>
              </a:ext>
            </a:extLst>
          </p:cNvPr>
          <p:cNvGrpSpPr/>
          <p:nvPr/>
        </p:nvGrpSpPr>
        <p:grpSpPr>
          <a:xfrm>
            <a:off x="2677404" y="3781565"/>
            <a:ext cx="5434965" cy="539750"/>
            <a:chOff x="4850" y="4457"/>
            <a:chExt cx="8559" cy="85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1AEDE7E-4B81-4592-82A9-B4A7BE81B90A}"/>
                </a:ext>
              </a:extLst>
            </p:cNvPr>
            <p:cNvGrpSpPr/>
            <p:nvPr/>
          </p:nvGrpSpPr>
          <p:grpSpPr>
            <a:xfrm>
              <a:off x="4850" y="4457"/>
              <a:ext cx="1492" cy="850"/>
              <a:chOff x="2215144" y="2033848"/>
              <a:chExt cx="1318972" cy="990021"/>
            </a:xfrm>
          </p:grpSpPr>
          <p:sp>
            <p:nvSpPr>
              <p:cNvPr id="25" name="平行四边形 24">
                <a:extLst>
                  <a:ext uri="{FF2B5EF4-FFF2-40B4-BE49-F238E27FC236}">
                    <a16:creationId xmlns:a16="http://schemas.microsoft.com/office/drawing/2014/main" id="{40C973C5-ECDC-4AC0-A078-DF214F017D84}"/>
                  </a:ext>
                </a:extLst>
              </p:cNvPr>
              <p:cNvSpPr/>
              <p:nvPr/>
            </p:nvSpPr>
            <p:spPr>
              <a:xfrm>
                <a:off x="2215144" y="2033848"/>
                <a:ext cx="1252721" cy="990021"/>
              </a:xfrm>
              <a:prstGeom prst="parallelogram">
                <a:avLst>
                  <a:gd name="adj" fmla="val 48207"/>
                </a:avLst>
              </a:prstGeom>
              <a:solidFill>
                <a:srgbClr val="F26008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文本框 10">
                <a:extLst>
                  <a:ext uri="{FF2B5EF4-FFF2-40B4-BE49-F238E27FC236}">
                    <a16:creationId xmlns:a16="http://schemas.microsoft.com/office/drawing/2014/main" id="{376151DE-FF70-4792-ABAD-329193F571B2}"/>
                  </a:ext>
                </a:extLst>
              </p:cNvPr>
              <p:cNvSpPr txBox="1"/>
              <p:nvPr/>
            </p:nvSpPr>
            <p:spPr>
              <a:xfrm>
                <a:off x="2467317" y="2036132"/>
                <a:ext cx="1066799" cy="816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9D326E6-9C37-4DFE-AC3E-9C0E0DD862AE}"/>
                </a:ext>
              </a:extLst>
            </p:cNvPr>
            <p:cNvGrpSpPr/>
            <p:nvPr/>
          </p:nvGrpSpPr>
          <p:grpSpPr>
            <a:xfrm>
              <a:off x="5973" y="4457"/>
              <a:ext cx="7436" cy="846"/>
              <a:chOff x="4315150" y="1647579"/>
              <a:chExt cx="3857250" cy="54005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819A159-E427-4E6E-8812-3A4392BE95A1}"/>
                  </a:ext>
                </a:extLst>
              </p:cNvPr>
              <p:cNvSpPr/>
              <p:nvPr/>
            </p:nvSpPr>
            <p:spPr>
              <a:xfrm>
                <a:off x="4841196" y="1704642"/>
                <a:ext cx="2827147" cy="4399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en-US" altLang="zh-CN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   </a:t>
                </a:r>
                <a:r>
                  <a:rPr lang="zh-CN" altLang="en-US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服务器指标</a:t>
                </a:r>
                <a:endParaRPr lang="zh-CN" altLang="en-US" sz="2400" dirty="0">
                  <a:solidFill>
                    <a:srgbClr val="F57A2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24" name="平行四边形 23">
                <a:extLst>
                  <a:ext uri="{FF2B5EF4-FFF2-40B4-BE49-F238E27FC236}">
                    <a16:creationId xmlns:a16="http://schemas.microsoft.com/office/drawing/2014/main" id="{5BE50DD9-FF3C-40A6-8D6F-213FE1214E3F}"/>
                  </a:ext>
                </a:extLst>
              </p:cNvPr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93B1E87-DD17-4D2D-A5AC-DEBF50FF57D2}"/>
              </a:ext>
            </a:extLst>
          </p:cNvPr>
          <p:cNvGrpSpPr/>
          <p:nvPr/>
        </p:nvGrpSpPr>
        <p:grpSpPr>
          <a:xfrm>
            <a:off x="2572841" y="4572751"/>
            <a:ext cx="5434965" cy="851535"/>
            <a:chOff x="4850" y="3269"/>
            <a:chExt cx="8559" cy="1341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4517C8CD-17EA-402A-A95E-147B2A330C19}"/>
                </a:ext>
              </a:extLst>
            </p:cNvPr>
            <p:cNvGrpSpPr/>
            <p:nvPr/>
          </p:nvGrpSpPr>
          <p:grpSpPr>
            <a:xfrm>
              <a:off x="4850" y="3269"/>
              <a:ext cx="1468" cy="880"/>
              <a:chOff x="2215144" y="927951"/>
              <a:chExt cx="1297760" cy="1023956"/>
            </a:xfrm>
          </p:grpSpPr>
          <p:sp>
            <p:nvSpPr>
              <p:cNvPr id="102" name="平行四边形 101">
                <a:extLst>
                  <a:ext uri="{FF2B5EF4-FFF2-40B4-BE49-F238E27FC236}">
                    <a16:creationId xmlns:a16="http://schemas.microsoft.com/office/drawing/2014/main" id="{8FF1B810-CDBE-420F-B918-680847B7084C}"/>
                  </a:ext>
                </a:extLst>
              </p:cNvPr>
              <p:cNvSpPr/>
              <p:nvPr/>
            </p:nvSpPr>
            <p:spPr>
              <a:xfrm>
                <a:off x="2215144" y="961889"/>
                <a:ext cx="1252721" cy="990018"/>
              </a:xfrm>
              <a:prstGeom prst="parallelogram">
                <a:avLst>
                  <a:gd name="adj" fmla="val 48207"/>
                </a:avLst>
              </a:prstGeom>
              <a:solidFill>
                <a:srgbClr val="F260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3" name="文本框 9">
                <a:extLst>
                  <a:ext uri="{FF2B5EF4-FFF2-40B4-BE49-F238E27FC236}">
                    <a16:creationId xmlns:a16="http://schemas.microsoft.com/office/drawing/2014/main" id="{3A810BA4-A8C1-4228-A63C-57E8727AA48C}"/>
                  </a:ext>
                </a:extLst>
              </p:cNvPr>
              <p:cNvSpPr txBox="1"/>
              <p:nvPr/>
            </p:nvSpPr>
            <p:spPr>
              <a:xfrm>
                <a:off x="2446105" y="927951"/>
                <a:ext cx="1066799" cy="990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2821B96-7097-4155-9E31-62178C57EEA9}"/>
                </a:ext>
              </a:extLst>
            </p:cNvPr>
            <p:cNvGrpSpPr/>
            <p:nvPr/>
          </p:nvGrpSpPr>
          <p:grpSpPr>
            <a:xfrm>
              <a:off x="5973" y="3324"/>
              <a:ext cx="7436" cy="1286"/>
              <a:chOff x="4315325" y="983010"/>
              <a:chExt cx="3857250" cy="959669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0C5FAED7-2103-4D87-97CF-E97F79D88275}"/>
                  </a:ext>
                </a:extLst>
              </p:cNvPr>
              <p:cNvSpPr/>
              <p:nvPr/>
            </p:nvSpPr>
            <p:spPr>
              <a:xfrm>
                <a:off x="4841167" y="993506"/>
                <a:ext cx="2827147" cy="949173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 </a:t>
                </a:r>
                <a:r>
                  <a:rPr lang="zh-CN" altLang="en-US" dirty="0">
                    <a:solidFill>
                      <a:srgbClr val="F57A2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其他需求</a:t>
                </a:r>
                <a:endParaRPr lang="zh-CN" altLang="en-US" sz="2400" dirty="0">
                  <a:solidFill>
                    <a:srgbClr val="F57A27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1" name="平行四边形 100">
                <a:extLst>
                  <a:ext uri="{FF2B5EF4-FFF2-40B4-BE49-F238E27FC236}">
                    <a16:creationId xmlns:a16="http://schemas.microsoft.com/office/drawing/2014/main" id="{664AAC57-8565-4C42-80C5-3D309F887F51}"/>
                  </a:ext>
                </a:extLst>
              </p:cNvPr>
              <p:cNvSpPr/>
              <p:nvPr/>
            </p:nvSpPr>
            <p:spPr>
              <a:xfrm>
                <a:off x="4315325" y="983010"/>
                <a:ext cx="3857250" cy="634123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F260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84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8445" y="450850"/>
            <a:ext cx="327660" cy="336550"/>
          </a:xfrm>
          <a:prstGeom prst="rect">
            <a:avLst/>
          </a:prstGeom>
          <a:noFill/>
          <a:ln w="12700" cap="sq">
            <a:solidFill>
              <a:srgbClr val="F26008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 166"/>
          <p:cNvSpPr/>
          <p:nvPr userDrawn="1"/>
        </p:nvSpPr>
        <p:spPr>
          <a:xfrm>
            <a:off x="374015" y="530860"/>
            <a:ext cx="402590" cy="421640"/>
          </a:xfrm>
          <a:prstGeom prst="rect">
            <a:avLst/>
          </a:prstGeom>
          <a:gradFill>
            <a:gsLst>
              <a:gs pos="3000">
                <a:srgbClr val="F05500"/>
              </a:gs>
              <a:gs pos="59000">
                <a:srgbClr val="F26008"/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95300"/>
            <a:ext cx="657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sz="2800" dirty="0">
                <a:solidFill>
                  <a:srgbClr val="F57A27"/>
                </a:solidFill>
                <a:latin typeface="微软雅黑" panose="020B0503020204020204" charset="-122"/>
                <a:ea typeface="微软雅黑" panose="020B0503020204020204" charset="-122"/>
              </a:rPr>
              <a:t>入职以来的工作内容</a:t>
            </a:r>
          </a:p>
        </p:txBody>
      </p:sp>
      <p:sp>
        <p:nvSpPr>
          <p:cNvPr id="14" name="流程图: 终止 13"/>
          <p:cNvSpPr/>
          <p:nvPr/>
        </p:nvSpPr>
        <p:spPr>
          <a:xfrm>
            <a:off x="3641407" y="1101978"/>
            <a:ext cx="3767773" cy="724323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数据采集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数据库指标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4B14CD4-27DE-43DA-A61F-71C4B45B5228}"/>
              </a:ext>
            </a:extLst>
          </p:cNvPr>
          <p:cNvSpPr/>
          <p:nvPr/>
        </p:nvSpPr>
        <p:spPr bwMode="auto">
          <a:xfrm>
            <a:off x="1887553" y="2320572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TextBox 20">
            <a:extLst>
              <a:ext uri="{FF2B5EF4-FFF2-40B4-BE49-F238E27FC236}">
                <a16:creationId xmlns:a16="http://schemas.microsoft.com/office/drawing/2014/main" id="{0269E747-549C-44F2-A903-84C076541F01}"/>
              </a:ext>
            </a:extLst>
          </p:cNvPr>
          <p:cNvSpPr txBox="1"/>
          <p:nvPr/>
        </p:nvSpPr>
        <p:spPr>
          <a:xfrm>
            <a:off x="1980841" y="2426506"/>
            <a:ext cx="6948266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支持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G100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指标采集</a:t>
            </a:r>
            <a:endParaRPr lang="en-GB" altLang="zh-CN" kern="0" dirty="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13A09A4-EF20-438A-A549-8D8F5644E8CD}"/>
              </a:ext>
            </a:extLst>
          </p:cNvPr>
          <p:cNvSpPr/>
          <p:nvPr/>
        </p:nvSpPr>
        <p:spPr bwMode="auto">
          <a:xfrm>
            <a:off x="1911040" y="4108280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TextBox 20">
            <a:extLst>
              <a:ext uri="{FF2B5EF4-FFF2-40B4-BE49-F238E27FC236}">
                <a16:creationId xmlns:a16="http://schemas.microsoft.com/office/drawing/2014/main" id="{DBBC0754-465E-4327-B022-2D510B8A6C31}"/>
              </a:ext>
            </a:extLst>
          </p:cNvPr>
          <p:cNvSpPr txBox="1"/>
          <p:nvPr/>
        </p:nvSpPr>
        <p:spPr>
          <a:xfrm>
            <a:off x="2004328" y="4214214"/>
            <a:ext cx="6948266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支持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Postgresql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指标采集</a:t>
            </a:r>
            <a:endParaRPr lang="en-GB" altLang="zh-CN" dirty="0">
              <a:solidFill>
                <a:srgbClr val="000000"/>
              </a:solidFill>
              <a:latin typeface="Helvetica Neue"/>
              <a:sym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861C758-88EB-4699-8FD1-9A235BC36421}"/>
              </a:ext>
            </a:extLst>
          </p:cNvPr>
          <p:cNvSpPr/>
          <p:nvPr/>
        </p:nvSpPr>
        <p:spPr bwMode="auto">
          <a:xfrm>
            <a:off x="1895382" y="3187054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20">
            <a:extLst>
              <a:ext uri="{FF2B5EF4-FFF2-40B4-BE49-F238E27FC236}">
                <a16:creationId xmlns:a16="http://schemas.microsoft.com/office/drawing/2014/main" id="{2D73C29A-AA56-4283-862B-8054A865C145}"/>
              </a:ext>
            </a:extLst>
          </p:cNvPr>
          <p:cNvSpPr txBox="1"/>
          <p:nvPr/>
        </p:nvSpPr>
        <p:spPr>
          <a:xfrm>
            <a:off x="1988670" y="3292988"/>
            <a:ext cx="6948266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支持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E100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指标采集</a:t>
            </a:r>
            <a:endParaRPr lang="en-GB" altLang="zh-CN" dirty="0">
              <a:solidFill>
                <a:srgbClr val="000000"/>
              </a:solidFill>
              <a:latin typeface="Helvetica Neue"/>
              <a:sym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2C94A72-D922-42AD-BE9C-F055D53C30E1}"/>
              </a:ext>
            </a:extLst>
          </p:cNvPr>
          <p:cNvSpPr/>
          <p:nvPr/>
        </p:nvSpPr>
        <p:spPr bwMode="auto">
          <a:xfrm>
            <a:off x="1911040" y="4946587"/>
            <a:ext cx="7425781" cy="638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0" rIns="91380" bIns="45690" numCol="1" rtlCol="0" anchor="t" anchorCtr="0" compatLnSpc="1">
            <a:prstTxWarp prst="textNoShape">
              <a:avLst/>
            </a:prstTxWarp>
          </a:bodyPr>
          <a:lstStyle/>
          <a:p>
            <a:pPr algn="ctr" defTabSz="913760">
              <a:defRPr/>
            </a:pPr>
            <a:endParaRPr lang="zh-CN" altLang="en-US" sz="1799" dirty="0">
              <a:solidFill>
                <a:srgbClr val="294A5A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FE6D8407-70B3-4BB4-B662-344CAACA38D6}"/>
              </a:ext>
            </a:extLst>
          </p:cNvPr>
          <p:cNvSpPr txBox="1"/>
          <p:nvPr/>
        </p:nvSpPr>
        <p:spPr>
          <a:xfrm>
            <a:off x="2004328" y="5037498"/>
            <a:ext cx="6948266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支持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openGauss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指标采集</a:t>
            </a:r>
            <a:endParaRPr lang="en-GB" altLang="zh-CN" kern="0" dirty="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</p:bldLst>
  </p:timing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916</Words>
  <Application>Microsoft Office PowerPoint</Application>
  <PresentationFormat>自定义</PresentationFormat>
  <Paragraphs>190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.AppleSystemUIFont</vt:lpstr>
      <vt:lpstr>Helvetica Neue</vt:lpstr>
      <vt:lpstr>Source Han Sans CN</vt:lpstr>
      <vt:lpstr>微软雅黑</vt:lpstr>
      <vt:lpstr>Agency FB</vt:lpstr>
      <vt:lpstr>Arial</vt:lpstr>
      <vt:lpstr>Calibri</vt:lpstr>
      <vt:lpstr>默认主题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</dc:creator>
  <cp:lastModifiedBy>windows</cp:lastModifiedBy>
  <cp:revision>2350</cp:revision>
  <dcterms:created xsi:type="dcterms:W3CDTF">2014-12-10T01:49:00Z</dcterms:created>
  <dcterms:modified xsi:type="dcterms:W3CDTF">2022-09-22T07:39:54Z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A024021E91BD494D86F11D6C1BC46F72</vt:lpwstr>
  </property>
</Properties>
</file>