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5"/>
  </p:notesMasterIdLst>
  <p:sldIdLst>
    <p:sldId id="256" r:id="rId2"/>
    <p:sldId id="258" r:id="rId3"/>
    <p:sldId id="324" r:id="rId4"/>
    <p:sldId id="297" r:id="rId5"/>
    <p:sldId id="362" r:id="rId6"/>
    <p:sldId id="363" r:id="rId7"/>
    <p:sldId id="364" r:id="rId8"/>
    <p:sldId id="365" r:id="rId9"/>
    <p:sldId id="367" r:id="rId10"/>
    <p:sldId id="385" r:id="rId11"/>
    <p:sldId id="368" r:id="rId12"/>
    <p:sldId id="366" r:id="rId13"/>
    <p:sldId id="326" r:id="rId14"/>
    <p:sldId id="372" r:id="rId15"/>
    <p:sldId id="373" r:id="rId16"/>
    <p:sldId id="369" r:id="rId17"/>
    <p:sldId id="379" r:id="rId18"/>
    <p:sldId id="371" r:id="rId19"/>
    <p:sldId id="374" r:id="rId20"/>
    <p:sldId id="375" r:id="rId21"/>
    <p:sldId id="376" r:id="rId22"/>
    <p:sldId id="383" r:id="rId23"/>
    <p:sldId id="377" r:id="rId24"/>
    <p:sldId id="378" r:id="rId25"/>
    <p:sldId id="381" r:id="rId26"/>
    <p:sldId id="382" r:id="rId27"/>
    <p:sldId id="380" r:id="rId28"/>
    <p:sldId id="386" r:id="rId29"/>
    <p:sldId id="388" r:id="rId30"/>
    <p:sldId id="389" r:id="rId31"/>
    <p:sldId id="384" r:id="rId32"/>
    <p:sldId id="263" r:id="rId33"/>
    <p:sldId id="350" r:id="rId34"/>
  </p:sldIdLst>
  <p:sldSz cx="9144000" cy="5143500" type="screen16x9"/>
  <p:notesSz cx="6858000" cy="9144000"/>
  <p:embeddedFontLst>
    <p:embeddedFont>
      <p:font typeface="Advent Pro SemiBold" panose="020B0604020202020204" charset="0"/>
      <p:regular r:id="rId36"/>
      <p:bold r:id="rId37"/>
    </p:embeddedFont>
    <p:embeddedFont>
      <p:font typeface="Century Gothic" panose="020B0502020202020204" pitchFamily="34" charset="0"/>
      <p:regular r:id="rId38"/>
      <p:bold r:id="rId39"/>
      <p:italic r:id="rId40"/>
      <p:boldItalic r:id="rId41"/>
    </p:embeddedFont>
    <p:embeddedFont>
      <p:font typeface="Fira Sans Condensed Medium" panose="020B0603050000020004" pitchFamily="34" charset="0"/>
      <p:regular r:id="rId42"/>
      <p:bold r:id="rId43"/>
      <p:italic r:id="rId44"/>
      <p:boldItalic r:id="rId45"/>
    </p:embeddedFont>
    <p:embeddedFont>
      <p:font typeface="Fira Sans Extra Condensed Medium" panose="020B0604020202020204" charset="0"/>
      <p:regular r:id="rId46"/>
      <p:bold r:id="rId47"/>
      <p:italic r:id="rId48"/>
      <p:boldItalic r:id="rId49"/>
    </p:embeddedFont>
    <p:embeddedFont>
      <p:font typeface="Maven Pro" panose="020B0604020202020204" charset="0"/>
      <p:regular r:id="rId50"/>
      <p:bold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  <p:embeddedFont>
      <p:font typeface="Segoe UI" panose="020B0502040204020203" pitchFamily="34" charset="0"/>
      <p:regular r:id="rId56"/>
      <p:bold r:id="rId57"/>
      <p:italic r:id="rId58"/>
      <p:boldItalic r:id="rId59"/>
    </p:embeddedFont>
    <p:embeddedFont>
      <p:font typeface="Share Tech" panose="020B0604020202020204" charset="0"/>
      <p:regular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D04CD-03C2-45DE-ADCD-C408D6846ABD}" v="3" dt="2024-02-02T21:16:58.632"/>
  </p1510:revLst>
</p1510:revInfo>
</file>

<file path=ppt/tableStyles.xml><?xml version="1.0" encoding="utf-8"?>
<a:tblStyleLst xmlns:a="http://schemas.openxmlformats.org/drawingml/2006/main" def="{EC235227-E1B8-458B-99B4-7DFDAB61E7D3}">
  <a:tblStyle styleId="{EC235227-E1B8-458B-99B4-7DFDAB61E7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644" autoAdjust="0"/>
  </p:normalViewPr>
  <p:slideViewPr>
    <p:cSldViewPr snapToGrid="0">
      <p:cViewPr varScale="1">
        <p:scale>
          <a:sx n="92" d="100"/>
          <a:sy n="92" d="100"/>
        </p:scale>
        <p:origin x="1186" y="86"/>
      </p:cViewPr>
      <p:guideLst/>
    </p:cSldViewPr>
  </p:slideViewPr>
  <p:outlineViewPr>
    <p:cViewPr>
      <p:scale>
        <a:sx n="33" d="100"/>
        <a:sy n="33" d="100"/>
      </p:scale>
      <p:origin x="0" y="-261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font" Target="fonts/font23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font" Target="fonts/font25.fntdata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AMOUSSOU" userId="e3a853be89db41b5" providerId="LiveId" clId="{C22D04CD-03C2-45DE-ADCD-C408D6846ABD}"/>
    <pc:docChg chg="custSel modSld">
      <pc:chgData name="Samson AMOUSSOU" userId="e3a853be89db41b5" providerId="LiveId" clId="{C22D04CD-03C2-45DE-ADCD-C408D6846ABD}" dt="2024-02-02T21:29:02.785" v="94" actId="1076"/>
      <pc:docMkLst>
        <pc:docMk/>
      </pc:docMkLst>
      <pc:sldChg chg="modSp mod">
        <pc:chgData name="Samson AMOUSSOU" userId="e3a853be89db41b5" providerId="LiveId" clId="{C22D04CD-03C2-45DE-ADCD-C408D6846ABD}" dt="2024-01-29T21:25:44.278" v="11" actId="20577"/>
        <pc:sldMkLst>
          <pc:docMk/>
          <pc:sldMk cId="0" sldId="256"/>
        </pc:sldMkLst>
        <pc:spChg chg="mod">
          <ac:chgData name="Samson AMOUSSOU" userId="e3a853be89db41b5" providerId="LiveId" clId="{C22D04CD-03C2-45DE-ADCD-C408D6846ABD}" dt="2024-01-29T21:25:44.278" v="11" actId="20577"/>
          <ac:spMkLst>
            <pc:docMk/>
            <pc:sldMk cId="0" sldId="256"/>
            <ac:spMk id="9" creationId="{F6D83EB5-352D-0701-48DE-073CE0E3FDF2}"/>
          </ac:spMkLst>
        </pc:spChg>
      </pc:sldChg>
      <pc:sldChg chg="addSp delSp mod">
        <pc:chgData name="Samson AMOUSSOU" userId="e3a853be89db41b5" providerId="LiveId" clId="{C22D04CD-03C2-45DE-ADCD-C408D6846ABD}" dt="2024-02-02T21:17:05.899" v="63" actId="22"/>
        <pc:sldMkLst>
          <pc:docMk/>
          <pc:sldMk cId="1580157629" sldId="371"/>
        </pc:sldMkLst>
        <pc:spChg chg="del">
          <ac:chgData name="Samson AMOUSSOU" userId="e3a853be89db41b5" providerId="LiveId" clId="{C22D04CD-03C2-45DE-ADCD-C408D6846ABD}" dt="2024-02-02T21:17:03.904" v="62" actId="478"/>
          <ac:spMkLst>
            <pc:docMk/>
            <pc:sldMk cId="1580157629" sldId="371"/>
            <ac:spMk id="2" creationId="{2224DC14-E92C-0F30-159F-0A7398DE8C18}"/>
          </ac:spMkLst>
        </pc:spChg>
        <pc:spChg chg="del">
          <ac:chgData name="Samson AMOUSSOU" userId="e3a853be89db41b5" providerId="LiveId" clId="{C22D04CD-03C2-45DE-ADCD-C408D6846ABD}" dt="2024-02-02T21:17:01.373" v="60" actId="478"/>
          <ac:spMkLst>
            <pc:docMk/>
            <pc:sldMk cId="1580157629" sldId="371"/>
            <ac:spMk id="8" creationId="{1EE6EBD2-8077-4142-9AF0-E1CBFC7F1C76}"/>
          </ac:spMkLst>
        </pc:spChg>
        <pc:spChg chg="del">
          <ac:chgData name="Samson AMOUSSOU" userId="e3a853be89db41b5" providerId="LiveId" clId="{C22D04CD-03C2-45DE-ADCD-C408D6846ABD}" dt="2024-02-02T21:17:02.542" v="61" actId="478"/>
          <ac:spMkLst>
            <pc:docMk/>
            <pc:sldMk cId="1580157629" sldId="371"/>
            <ac:spMk id="10" creationId="{5A9AEED8-FFA2-4949-9027-DA48E205C023}"/>
          </ac:spMkLst>
        </pc:spChg>
        <pc:picChg chg="add">
          <ac:chgData name="Samson AMOUSSOU" userId="e3a853be89db41b5" providerId="LiveId" clId="{C22D04CD-03C2-45DE-ADCD-C408D6846ABD}" dt="2024-02-02T21:17:05.899" v="63" actId="22"/>
          <ac:picMkLst>
            <pc:docMk/>
            <pc:sldMk cId="1580157629" sldId="371"/>
            <ac:picMk id="4" creationId="{FE6C8EA2-B665-26D7-2A47-C34B5D8F910B}"/>
          </ac:picMkLst>
        </pc:picChg>
        <pc:picChg chg="del">
          <ac:chgData name="Samson AMOUSSOU" userId="e3a853be89db41b5" providerId="LiveId" clId="{C22D04CD-03C2-45DE-ADCD-C408D6846ABD}" dt="2024-02-02T21:16:58.631" v="59" actId="478"/>
          <ac:picMkLst>
            <pc:docMk/>
            <pc:sldMk cId="1580157629" sldId="371"/>
            <ac:picMk id="14338" creationId="{683A3649-6AE3-FE63-6E3A-A19E2458F775}"/>
          </ac:picMkLst>
        </pc:picChg>
      </pc:sldChg>
      <pc:sldChg chg="addSp delSp modSp mod">
        <pc:chgData name="Samson AMOUSSOU" userId="e3a853be89db41b5" providerId="LiveId" clId="{C22D04CD-03C2-45DE-ADCD-C408D6846ABD}" dt="2024-02-02T15:49:19.217" v="43" actId="22"/>
        <pc:sldMkLst>
          <pc:docMk/>
          <pc:sldMk cId="246634371" sldId="375"/>
        </pc:sldMkLst>
        <pc:picChg chg="del mod">
          <ac:chgData name="Samson AMOUSSOU" userId="e3a853be89db41b5" providerId="LiveId" clId="{C22D04CD-03C2-45DE-ADCD-C408D6846ABD}" dt="2024-02-02T15:49:17.457" v="42" actId="478"/>
          <ac:picMkLst>
            <pc:docMk/>
            <pc:sldMk cId="246634371" sldId="375"/>
            <ac:picMk id="3" creationId="{DA3E6BD3-7A6A-476F-94E1-5DE311D28F50}"/>
          </ac:picMkLst>
        </pc:picChg>
        <pc:picChg chg="add">
          <ac:chgData name="Samson AMOUSSOU" userId="e3a853be89db41b5" providerId="LiveId" clId="{C22D04CD-03C2-45DE-ADCD-C408D6846ABD}" dt="2024-02-02T15:49:19.217" v="43" actId="22"/>
          <ac:picMkLst>
            <pc:docMk/>
            <pc:sldMk cId="246634371" sldId="375"/>
            <ac:picMk id="4" creationId="{A61230A7-FDF4-CA7D-793F-AB0B776B401F}"/>
          </ac:picMkLst>
        </pc:picChg>
      </pc:sldChg>
      <pc:sldChg chg="addSp delSp modSp mod">
        <pc:chgData name="Samson AMOUSSOU" userId="e3a853be89db41b5" providerId="LiveId" clId="{C22D04CD-03C2-45DE-ADCD-C408D6846ABD}" dt="2024-02-02T15:49:57.755" v="50" actId="1076"/>
        <pc:sldMkLst>
          <pc:docMk/>
          <pc:sldMk cId="1341233874" sldId="376"/>
        </pc:sldMkLst>
        <pc:picChg chg="del">
          <ac:chgData name="Samson AMOUSSOU" userId="e3a853be89db41b5" providerId="LiveId" clId="{C22D04CD-03C2-45DE-ADCD-C408D6846ABD}" dt="2024-02-02T15:49:48.944" v="44" actId="478"/>
          <ac:picMkLst>
            <pc:docMk/>
            <pc:sldMk cId="1341233874" sldId="376"/>
            <ac:picMk id="4" creationId="{CD5014B4-A908-4866-9C79-F7F9F2B2F7D1}"/>
          </ac:picMkLst>
        </pc:picChg>
        <pc:picChg chg="add mod">
          <ac:chgData name="Samson AMOUSSOU" userId="e3a853be89db41b5" providerId="LiveId" clId="{C22D04CD-03C2-45DE-ADCD-C408D6846ABD}" dt="2024-02-02T15:49:57.755" v="50" actId="1076"/>
          <ac:picMkLst>
            <pc:docMk/>
            <pc:sldMk cId="1341233874" sldId="376"/>
            <ac:picMk id="5" creationId="{7A209A40-B45A-302B-A9C9-829E7CA81C44}"/>
          </ac:picMkLst>
        </pc:picChg>
      </pc:sldChg>
      <pc:sldChg chg="modSp">
        <pc:chgData name="Samson AMOUSSOU" userId="e3a853be89db41b5" providerId="LiveId" clId="{C22D04CD-03C2-45DE-ADCD-C408D6846ABD}" dt="2024-02-02T16:10:48.768" v="58" actId="20578"/>
        <pc:sldMkLst>
          <pc:docMk/>
          <pc:sldMk cId="1635862212" sldId="377"/>
        </pc:sldMkLst>
        <pc:spChg chg="mod">
          <ac:chgData name="Samson AMOUSSOU" userId="e3a853be89db41b5" providerId="LiveId" clId="{C22D04CD-03C2-45DE-ADCD-C408D6846ABD}" dt="2024-02-02T16:10:48.768" v="58" actId="20578"/>
          <ac:spMkLst>
            <pc:docMk/>
            <pc:sldMk cId="1635862212" sldId="377"/>
            <ac:spMk id="7" creationId="{CEF8DD5B-A249-487C-B453-94B90027B300}"/>
          </ac:spMkLst>
        </pc:spChg>
      </pc:sldChg>
      <pc:sldChg chg="addSp delSp modSp mod">
        <pc:chgData name="Samson AMOUSSOU" userId="e3a853be89db41b5" providerId="LiveId" clId="{C22D04CD-03C2-45DE-ADCD-C408D6846ABD}" dt="2024-02-02T21:29:02.785" v="94" actId="1076"/>
        <pc:sldMkLst>
          <pc:docMk/>
          <pc:sldMk cId="1716948356" sldId="383"/>
        </pc:sldMkLst>
        <pc:spChg chg="mod">
          <ac:chgData name="Samson AMOUSSOU" userId="e3a853be89db41b5" providerId="LiveId" clId="{C22D04CD-03C2-45DE-ADCD-C408D6846ABD}" dt="2024-02-02T21:28:55.317" v="89" actId="1076"/>
          <ac:spMkLst>
            <pc:docMk/>
            <pc:sldMk cId="1716948356" sldId="383"/>
            <ac:spMk id="5" creationId="{2E33FE7E-762C-4AD9-BC00-EF30A26A3654}"/>
          </ac:spMkLst>
        </pc:spChg>
        <pc:spChg chg="del">
          <ac:chgData name="Samson AMOUSSOU" userId="e3a853be89db41b5" providerId="LiveId" clId="{C22D04CD-03C2-45DE-ADCD-C408D6846ABD}" dt="2024-02-02T21:26:18.704" v="65" actId="478"/>
          <ac:spMkLst>
            <pc:docMk/>
            <pc:sldMk cId="1716948356" sldId="383"/>
            <ac:spMk id="7" creationId="{667E0C06-1796-4612-AA19-45EB9326E3C8}"/>
          </ac:spMkLst>
        </pc:spChg>
        <pc:spChg chg="del">
          <ac:chgData name="Samson AMOUSSOU" userId="e3a853be89db41b5" providerId="LiveId" clId="{C22D04CD-03C2-45DE-ADCD-C408D6846ABD}" dt="2024-02-02T21:26:14.724" v="64" actId="478"/>
          <ac:spMkLst>
            <pc:docMk/>
            <pc:sldMk cId="1716948356" sldId="383"/>
            <ac:spMk id="9" creationId="{D9FD8D0F-9D5F-450E-8068-05F9EF503607}"/>
          </ac:spMkLst>
        </pc:spChg>
        <pc:picChg chg="add mod">
          <ac:chgData name="Samson AMOUSSOU" userId="e3a853be89db41b5" providerId="LiveId" clId="{C22D04CD-03C2-45DE-ADCD-C408D6846ABD}" dt="2024-02-02T21:28:58.235" v="91" actId="1076"/>
          <ac:picMkLst>
            <pc:docMk/>
            <pc:sldMk cId="1716948356" sldId="383"/>
            <ac:picMk id="3" creationId="{8A543EA2-2A70-BBA7-AEDE-0A7894462AE4}"/>
          </ac:picMkLst>
        </pc:picChg>
        <pc:picChg chg="add mod">
          <ac:chgData name="Samson AMOUSSOU" userId="e3a853be89db41b5" providerId="LiveId" clId="{C22D04CD-03C2-45DE-ADCD-C408D6846ABD}" dt="2024-02-02T21:29:02.785" v="94" actId="1076"/>
          <ac:picMkLst>
            <pc:docMk/>
            <pc:sldMk cId="1716948356" sldId="383"/>
            <ac:picMk id="6" creationId="{D5466262-CDB7-F053-0A74-B7BFE381BB83}"/>
          </ac:picMkLst>
        </pc:picChg>
        <pc:picChg chg="add mod">
          <ac:chgData name="Samson AMOUSSOU" userId="e3a853be89db41b5" providerId="LiveId" clId="{C22D04CD-03C2-45DE-ADCD-C408D6846ABD}" dt="2024-02-02T21:29:00.481" v="92" actId="1076"/>
          <ac:picMkLst>
            <pc:docMk/>
            <pc:sldMk cId="1716948356" sldId="383"/>
            <ac:picMk id="10" creationId="{071E274F-F4F8-1DCB-B1AA-AD18722EEB21}"/>
          </ac:picMkLst>
        </pc:picChg>
      </pc:sldChg>
      <pc:sldChg chg="modSp mod">
        <pc:chgData name="Samson AMOUSSOU" userId="e3a853be89db41b5" providerId="LiveId" clId="{C22D04CD-03C2-45DE-ADCD-C408D6846ABD}" dt="2024-01-29T21:24:22.908" v="4" actId="20577"/>
        <pc:sldMkLst>
          <pc:docMk/>
          <pc:sldMk cId="574991213" sldId="384"/>
        </pc:sldMkLst>
        <pc:spChg chg="mod">
          <ac:chgData name="Samson AMOUSSOU" userId="e3a853be89db41b5" providerId="LiveId" clId="{C22D04CD-03C2-45DE-ADCD-C408D6846ABD}" dt="2024-01-29T21:24:22.908" v="4" actId="20577"/>
          <ac:spMkLst>
            <pc:docMk/>
            <pc:sldMk cId="574991213" sldId="384"/>
            <ac:spMk id="3" creationId="{4ECFFD8A-E23F-AF5C-D97F-4737F308CF71}"/>
          </ac:spMkLst>
        </pc:spChg>
      </pc:sldChg>
      <pc:sldChg chg="addSp delSp modSp mod">
        <pc:chgData name="Samson AMOUSSOU" userId="e3a853be89db41b5" providerId="LiveId" clId="{C22D04CD-03C2-45DE-ADCD-C408D6846ABD}" dt="2024-02-02T15:50:35.149" v="56" actId="1076"/>
        <pc:sldMkLst>
          <pc:docMk/>
          <pc:sldMk cId="998626280" sldId="386"/>
        </pc:sldMkLst>
        <pc:spChg chg="add mod">
          <ac:chgData name="Samson AMOUSSOU" userId="e3a853be89db41b5" providerId="LiveId" clId="{C22D04CD-03C2-45DE-ADCD-C408D6846ABD}" dt="2024-01-31T10:42:15.248" v="40" actId="20577"/>
          <ac:spMkLst>
            <pc:docMk/>
            <pc:sldMk cId="998626280" sldId="386"/>
            <ac:spMk id="7" creationId="{4A0B6ACA-06D2-4474-C2EB-4DC7464A3AF5}"/>
          </ac:spMkLst>
        </pc:spChg>
        <pc:spChg chg="add mod">
          <ac:chgData name="Samson AMOUSSOU" userId="e3a853be89db41b5" providerId="LiveId" clId="{C22D04CD-03C2-45DE-ADCD-C408D6846ABD}" dt="2024-01-31T10:41:12.038" v="26" actId="1076"/>
          <ac:spMkLst>
            <pc:docMk/>
            <pc:sldMk cId="998626280" sldId="386"/>
            <ac:spMk id="9" creationId="{3DB1CF0B-B555-59C1-3CE0-CAEB6F673B0C}"/>
          </ac:spMkLst>
        </pc:spChg>
        <pc:spChg chg="add mod">
          <ac:chgData name="Samson AMOUSSOU" userId="e3a853be89db41b5" providerId="LiveId" clId="{C22D04CD-03C2-45DE-ADCD-C408D6846ABD}" dt="2024-01-31T10:41:55.149" v="37" actId="1076"/>
          <ac:spMkLst>
            <pc:docMk/>
            <pc:sldMk cId="998626280" sldId="386"/>
            <ac:spMk id="11" creationId="{A032D27C-72B2-2525-0497-F01D6423635B}"/>
          </ac:spMkLst>
        </pc:spChg>
        <pc:picChg chg="del">
          <ac:chgData name="Samson AMOUSSOU" userId="e3a853be89db41b5" providerId="LiveId" clId="{C22D04CD-03C2-45DE-ADCD-C408D6846ABD}" dt="2024-02-02T15:50:27.264" v="51" actId="478"/>
          <ac:picMkLst>
            <pc:docMk/>
            <pc:sldMk cId="998626280" sldId="386"/>
            <ac:picMk id="3" creationId="{04B28A4D-6C0D-CBB5-52F5-8346C376CEFF}"/>
          </ac:picMkLst>
        </pc:picChg>
        <pc:picChg chg="mod">
          <ac:chgData name="Samson AMOUSSOU" userId="e3a853be89db41b5" providerId="LiveId" clId="{C22D04CD-03C2-45DE-ADCD-C408D6846ABD}" dt="2024-01-31T10:41:06.779" v="25" actId="1076"/>
          <ac:picMkLst>
            <pc:docMk/>
            <pc:sldMk cId="998626280" sldId="386"/>
            <ac:picMk id="5" creationId="{D262AF20-B3F9-FAEC-DD7C-20B0478A4124}"/>
          </ac:picMkLst>
        </pc:picChg>
        <pc:picChg chg="mod">
          <ac:chgData name="Samson AMOUSSOU" userId="e3a853be89db41b5" providerId="LiveId" clId="{C22D04CD-03C2-45DE-ADCD-C408D6846ABD}" dt="2024-01-31T10:41:48.663" v="36" actId="1035"/>
          <ac:picMkLst>
            <pc:docMk/>
            <pc:sldMk cId="998626280" sldId="386"/>
            <ac:picMk id="6" creationId="{1A9C2F32-D912-1F70-3E7F-68EE04F9BCD3}"/>
          </ac:picMkLst>
        </pc:picChg>
        <pc:picChg chg="add mod">
          <ac:chgData name="Samson AMOUSSOU" userId="e3a853be89db41b5" providerId="LiveId" clId="{C22D04CD-03C2-45DE-ADCD-C408D6846ABD}" dt="2024-02-02T15:50:35.149" v="56" actId="1076"/>
          <ac:picMkLst>
            <pc:docMk/>
            <pc:sldMk cId="998626280" sldId="386"/>
            <ac:picMk id="13" creationId="{A0AEDCC4-FEF9-C605-52B8-D74A3FF57178}"/>
          </ac:picMkLst>
        </pc:picChg>
      </pc:sldChg>
      <pc:sldChg chg="modSp mod">
        <pc:chgData name="Samson AMOUSSOU" userId="e3a853be89db41b5" providerId="LiveId" clId="{C22D04CD-03C2-45DE-ADCD-C408D6846ABD}" dt="2024-01-29T21:24:52.308" v="9" actId="1076"/>
        <pc:sldMkLst>
          <pc:docMk/>
          <pc:sldMk cId="3557472221" sldId="389"/>
        </pc:sldMkLst>
        <pc:spChg chg="mod">
          <ac:chgData name="Samson AMOUSSOU" userId="e3a853be89db41b5" providerId="LiveId" clId="{C22D04CD-03C2-45DE-ADCD-C408D6846ABD}" dt="2024-01-29T21:24:49.568" v="8" actId="1076"/>
          <ac:spMkLst>
            <pc:docMk/>
            <pc:sldMk cId="3557472221" sldId="389"/>
            <ac:spMk id="7" creationId="{338DED6F-0E56-E4E4-8AF2-069152E28AEC}"/>
          </ac:spMkLst>
        </pc:spChg>
        <pc:spChg chg="mod">
          <ac:chgData name="Samson AMOUSSOU" userId="e3a853be89db41b5" providerId="LiveId" clId="{C22D04CD-03C2-45DE-ADCD-C408D6846ABD}" dt="2024-01-29T21:24:45.748" v="6" actId="1076"/>
          <ac:spMkLst>
            <pc:docMk/>
            <pc:sldMk cId="3557472221" sldId="389"/>
            <ac:spMk id="9" creationId="{ACF035E9-CAE7-7905-D871-6901FA19083E}"/>
          </ac:spMkLst>
        </pc:spChg>
        <pc:spChg chg="mod">
          <ac:chgData name="Samson AMOUSSOU" userId="e3a853be89db41b5" providerId="LiveId" clId="{C22D04CD-03C2-45DE-ADCD-C408D6846ABD}" dt="2024-01-29T21:24:47.348" v="7" actId="1076"/>
          <ac:spMkLst>
            <pc:docMk/>
            <pc:sldMk cId="3557472221" sldId="389"/>
            <ac:spMk id="11" creationId="{641924A8-BBCA-95C1-1E07-C56C91650448}"/>
          </ac:spMkLst>
        </pc:spChg>
        <pc:spChg chg="mod">
          <ac:chgData name="Samson AMOUSSOU" userId="e3a853be89db41b5" providerId="LiveId" clId="{C22D04CD-03C2-45DE-ADCD-C408D6846ABD}" dt="2024-01-29T21:24:52.308" v="9" actId="1076"/>
          <ac:spMkLst>
            <pc:docMk/>
            <pc:sldMk cId="3557472221" sldId="389"/>
            <ac:spMk id="13" creationId="{0912AEC8-C256-5E07-E7CC-5BF1DA2D47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7335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2349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1578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511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59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92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6142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362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830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567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2018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721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627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995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881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019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8351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9470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3527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227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9544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689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989f454a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989f454a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2560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1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40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476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5601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2939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204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218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1_Table of conten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101000" y="539500"/>
            <a:ext cx="385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066800" y="1615000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4948250" y="1223975"/>
            <a:ext cx="731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>
            <a:off x="1066800" y="1225017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4"/>
          </p:nvPr>
        </p:nvSpPr>
        <p:spPr>
          <a:xfrm>
            <a:off x="1066800" y="2445956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5" hasCustomPrompt="1"/>
          </p:nvPr>
        </p:nvSpPr>
        <p:spPr>
          <a:xfrm>
            <a:off x="4948250" y="2062050"/>
            <a:ext cx="731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1066800" y="2053951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7"/>
          </p:nvPr>
        </p:nvSpPr>
        <p:spPr>
          <a:xfrm>
            <a:off x="1066800" y="3293178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8" hasCustomPrompt="1"/>
          </p:nvPr>
        </p:nvSpPr>
        <p:spPr>
          <a:xfrm>
            <a:off x="4948250" y="2900125"/>
            <a:ext cx="7314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1066800" y="2902441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1066800" y="4128938"/>
            <a:ext cx="3852000" cy="375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48250" y="3738200"/>
            <a:ext cx="731400" cy="7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1066800" y="3738200"/>
            <a:ext cx="3852000" cy="3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Teko"/>
              <a:buNone/>
              <a:defRPr sz="2200" b="1">
                <a:latin typeface="Quantico"/>
                <a:ea typeface="Quantico"/>
                <a:cs typeface="Quantico"/>
                <a:sym typeface="Quantic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51D77-70B9-8D46-E77C-29A66DED72E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4F09910-6F87-4C14-9138-04D2DA86697A}" type="datetime1">
              <a:rPr lang="fr-FR" smtClean="0"/>
              <a:t>02/02/2024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9C536-73F6-C945-C4FA-10390E62904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FD8BBF3E-2EF9-CE85-205C-ACACFC837FBA}"/>
              </a:ext>
            </a:extLst>
          </p:cNvPr>
          <p:cNvSpPr txBox="1">
            <a:spLocks/>
          </p:cNvSpPr>
          <p:nvPr userDrawn="1"/>
        </p:nvSpPr>
        <p:spPr>
          <a:xfrm>
            <a:off x="6918393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BF587CF5-DB53-4C84-A24D-ABB1E68D30B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34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9" r:id="rId4"/>
    <p:sldLayoutId id="2147483663" r:id="rId5"/>
    <p:sldLayoutId id="2147483667" r:id="rId6"/>
    <p:sldLayoutId id="2147483668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3077980" y="4049705"/>
            <a:ext cx="3295500" cy="341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Soutenance de Samson AMOUSSOU</a:t>
            </a:r>
            <a:endParaRPr sz="14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181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MACHINE LEARNING </a:t>
            </a:r>
            <a:r>
              <a:rPr lang="fr-FR" sz="4800" dirty="0"/>
              <a:t>ENGINEERING </a:t>
            </a:r>
            <a:endParaRPr sz="4800"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Titre 1">
            <a:extLst>
              <a:ext uri="{FF2B5EF4-FFF2-40B4-BE49-F238E27FC236}">
                <a16:creationId xmlns:a16="http://schemas.microsoft.com/office/drawing/2014/main" id="{D72AB836-1C15-4570-BACE-9A0E0E28A726}"/>
              </a:ext>
            </a:extLst>
          </p:cNvPr>
          <p:cNvSpPr txBox="1">
            <a:spLocks/>
          </p:cNvSpPr>
          <p:nvPr/>
        </p:nvSpPr>
        <p:spPr>
          <a:xfrm>
            <a:off x="518915" y="2844009"/>
            <a:ext cx="7802231" cy="5135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algn="ctr">
              <a:buClrTx/>
              <a:defRPr/>
            </a:pPr>
            <a:endParaRPr lang="fr-FR" sz="20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800080"/>
              </a:highlight>
              <a:uLnTx/>
              <a:uFillTx/>
              <a:latin typeface="Century Gothic"/>
              <a:ea typeface="+mj-ea"/>
              <a:cs typeface="+mj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89C7F3-615F-499D-0763-C78C3C03B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52" y="205482"/>
            <a:ext cx="1320165" cy="6703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94AFCD-4C90-EB94-477B-6E9377FE7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847" y="202941"/>
            <a:ext cx="1335539" cy="68646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F6D83EB5-352D-0701-48DE-073CE0E3FDF2}"/>
              </a:ext>
            </a:extLst>
          </p:cNvPr>
          <p:cNvSpPr txBox="1"/>
          <p:nvPr/>
        </p:nvSpPr>
        <p:spPr>
          <a:xfrm>
            <a:off x="879131" y="2893255"/>
            <a:ext cx="74898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Tx/>
              <a:defRPr/>
            </a:pPr>
            <a:r>
              <a:rPr lang="fr-FR" sz="2400" dirty="0">
                <a:solidFill>
                  <a:srgbClr val="FFFFFF"/>
                </a:solidFill>
                <a:highlight>
                  <a:srgbClr val="800080"/>
                </a:highlight>
                <a:latin typeface="Century Gothic"/>
                <a:sym typeface="Quantico"/>
              </a:rPr>
              <a:t>PROJET N°4 : SEGMENTEZ DES CLIENTS D'UN SITE E-COMMERCE</a:t>
            </a:r>
            <a:endParaRPr lang="fr-FR" sz="2400" dirty="0">
              <a:solidFill>
                <a:srgbClr val="FFFFFF"/>
              </a:solidFill>
              <a:highlight>
                <a:srgbClr val="800080"/>
              </a:highlight>
              <a:latin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40448" y="237079"/>
            <a:ext cx="4576200" cy="5462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1800" b="1" dirty="0"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Exploration des Données</a:t>
            </a:r>
            <a:endParaRPr lang="fr-FR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828548" y="63133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5CE2B2D-A52E-4E43-A8BC-77F568FB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624" y="1378713"/>
            <a:ext cx="5054860" cy="277953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9D38AF5-460B-439D-95B0-F71163366AF9}"/>
              </a:ext>
            </a:extLst>
          </p:cNvPr>
          <p:cNvSpPr txBox="1"/>
          <p:nvPr/>
        </p:nvSpPr>
        <p:spPr>
          <a:xfrm>
            <a:off x="880837" y="1177600"/>
            <a:ext cx="19706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200" b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Répartition des moyens de paiement utilisés sur le site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5CE663-09DF-5B9A-0059-F203158D89B9}"/>
              </a:ext>
            </a:extLst>
          </p:cNvPr>
          <p:cNvSpPr txBox="1"/>
          <p:nvPr/>
        </p:nvSpPr>
        <p:spPr>
          <a:xfrm>
            <a:off x="857931" y="2571750"/>
            <a:ext cx="1970617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1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On remarque que 74% des paiements environ sont réalisés en carte bancaire. Nous ne prendrons donc pas en considération cette variable dans nos explorations</a:t>
            </a:r>
            <a:endParaRPr lang="fr-F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9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40448" y="237079"/>
            <a:ext cx="4576200" cy="5462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1800" b="1" dirty="0"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Exploration des Données</a:t>
            </a:r>
            <a:endParaRPr lang="fr-FR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494D42-6D9E-4CE7-95A3-64BB50DA0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559" y="783347"/>
            <a:ext cx="5613696" cy="394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567179A-741A-4769-AF1C-CDA5B5841B2B}"/>
              </a:ext>
            </a:extLst>
          </p:cNvPr>
          <p:cNvSpPr txBox="1"/>
          <p:nvPr/>
        </p:nvSpPr>
        <p:spPr>
          <a:xfrm>
            <a:off x="506714" y="950898"/>
            <a:ext cx="25037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100" b="0" i="0" dirty="0">
                <a:solidFill>
                  <a:srgbClr val="FFFF00"/>
                </a:solidFill>
                <a:effectLst/>
                <a:latin typeface="Roboto"/>
              </a:rPr>
              <a:t>Bon nombre des clients ont effectué une seule commande, ce qui peut rendre difficile le classement de leur catégorie préférée.</a:t>
            </a:r>
            <a:endParaRPr lang="fr-FR" sz="1100" dirty="0">
              <a:solidFill>
                <a:srgbClr val="FFFF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0202C24-AAA5-1FB9-8DD8-6BD9F02B515D}"/>
              </a:ext>
            </a:extLst>
          </p:cNvPr>
          <p:cNvSpPr txBox="1"/>
          <p:nvPr/>
        </p:nvSpPr>
        <p:spPr>
          <a:xfrm>
            <a:off x="540448" y="2883884"/>
            <a:ext cx="25037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100" b="0" i="0" dirty="0">
                <a:solidFill>
                  <a:srgbClr val="FFFF00"/>
                </a:solidFill>
                <a:effectLst/>
                <a:latin typeface="Roboto"/>
              </a:rPr>
              <a:t>Créatio</a:t>
            </a:r>
            <a:r>
              <a:rPr lang="fr-FR" sz="1100" dirty="0">
                <a:solidFill>
                  <a:srgbClr val="FFFF00"/>
                </a:solidFill>
                <a:latin typeface="Roboto"/>
              </a:rPr>
              <a:t>n de variables pour chaque catégorie de produit, répartissant ainsi le nombre total de produit acheté dans ces commendes</a:t>
            </a:r>
            <a:endParaRPr lang="fr-FR" sz="1100" dirty="0">
              <a:solidFill>
                <a:srgbClr val="FFFF00"/>
              </a:solidFill>
            </a:endParaRPr>
          </a:p>
        </p:txBody>
      </p: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6ADC0E85-FA38-6303-7736-B37CFABFE6BA}"/>
              </a:ext>
            </a:extLst>
          </p:cNvPr>
          <p:cNvSpPr/>
          <p:nvPr/>
        </p:nvSpPr>
        <p:spPr>
          <a:xfrm>
            <a:off x="1428792" y="2108200"/>
            <a:ext cx="791694" cy="5166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26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40448" y="237079"/>
            <a:ext cx="4576200" cy="5462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1800" b="1" dirty="0"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Exploration des Données</a:t>
            </a:r>
            <a:endParaRPr lang="fr-FR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01B5604-40E4-4E26-8437-0BC9376AE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326" y="665294"/>
            <a:ext cx="6039160" cy="427377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7921E7E-5922-4402-A683-A00587A41213}"/>
              </a:ext>
            </a:extLst>
          </p:cNvPr>
          <p:cNvSpPr txBox="1"/>
          <p:nvPr/>
        </p:nvSpPr>
        <p:spPr>
          <a:xfrm>
            <a:off x="115522" y="1829221"/>
            <a:ext cx="25928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0" i="0" dirty="0">
                <a:solidFill>
                  <a:schemeClr val="bg1"/>
                </a:solidFill>
                <a:effectLst/>
                <a:latin typeface="Roboto"/>
              </a:rPr>
              <a:t>Forte correlation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FFFF00"/>
                </a:solidFill>
                <a:effectLst/>
                <a:latin typeface="Roboto"/>
              </a:rPr>
              <a:t>Entre la </a:t>
            </a:r>
            <a:r>
              <a:rPr lang="fr-FR" sz="1200" dirty="0">
                <a:solidFill>
                  <a:srgbClr val="FFFF00"/>
                </a:solidFill>
                <a:latin typeface="Roboto"/>
              </a:rPr>
              <a:t>dépenses totales (</a:t>
            </a:r>
            <a:r>
              <a:rPr lang="en-US" sz="1200" dirty="0" err="1">
                <a:solidFill>
                  <a:srgbClr val="FFFF00"/>
                </a:solidFill>
                <a:latin typeface="Roboto"/>
              </a:rPr>
              <a:t>total_spend</a:t>
            </a:r>
            <a:r>
              <a:rPr lang="en-US" sz="1200" dirty="0">
                <a:solidFill>
                  <a:srgbClr val="FFFF00"/>
                </a:solidFill>
                <a:latin typeface="Roboto"/>
              </a:rPr>
              <a:t>) et le </a:t>
            </a:r>
            <a:r>
              <a:rPr lang="fr-FR" sz="1200" dirty="0">
                <a:solidFill>
                  <a:srgbClr val="FFFF00"/>
                </a:solidFill>
                <a:latin typeface="Roboto"/>
              </a:rPr>
              <a:t>prix moyen par commande(</a:t>
            </a:r>
            <a:r>
              <a:rPr lang="en-US" sz="1200" dirty="0" err="1">
                <a:solidFill>
                  <a:srgbClr val="FFFF00"/>
                </a:solidFill>
                <a:latin typeface="Roboto"/>
              </a:rPr>
              <a:t>mean_price_order</a:t>
            </a:r>
            <a:r>
              <a:rPr lang="en-US" sz="1200" dirty="0">
                <a:solidFill>
                  <a:srgbClr val="FFFF00"/>
                </a:solidFill>
                <a:latin typeface="Roboto"/>
              </a:rPr>
              <a:t>) (0,98);  </a:t>
            </a:r>
            <a:r>
              <a:rPr lang="fr-FR" sz="1200" dirty="0">
                <a:solidFill>
                  <a:srgbClr val="FFFF00"/>
                </a:solidFill>
                <a:latin typeface="Roboto"/>
              </a:rPr>
              <a:t>nombre total d'articles (</a:t>
            </a:r>
            <a:r>
              <a:rPr lang="en-US" sz="1200" dirty="0" err="1">
                <a:solidFill>
                  <a:srgbClr val="FFFF00"/>
                </a:solidFill>
                <a:latin typeface="Roboto"/>
              </a:rPr>
              <a:t>total_items</a:t>
            </a:r>
            <a:r>
              <a:rPr lang="en-US" sz="1200" dirty="0">
                <a:solidFill>
                  <a:srgbClr val="FFFF00"/>
                </a:solidFill>
                <a:latin typeface="Roboto"/>
              </a:rPr>
              <a:t>) et </a:t>
            </a:r>
            <a:r>
              <a:rPr lang="fr-FR" sz="1200" dirty="0">
                <a:solidFill>
                  <a:srgbClr val="FFFF00"/>
                </a:solidFill>
                <a:latin typeface="Roboto"/>
              </a:rPr>
              <a:t>nombre moyen d'articles par commande (</a:t>
            </a:r>
            <a:r>
              <a:rPr lang="en-US" sz="1200" dirty="0" err="1">
                <a:solidFill>
                  <a:srgbClr val="FFFF00"/>
                </a:solidFill>
                <a:latin typeface="Roboto"/>
              </a:rPr>
              <a:t>mean_nb_items</a:t>
            </a:r>
            <a:r>
              <a:rPr lang="en-US" sz="1200" dirty="0">
                <a:solidFill>
                  <a:srgbClr val="FFFF00"/>
                </a:solidFill>
                <a:latin typeface="Roboto"/>
              </a:rPr>
              <a:t>) (0,89)</a:t>
            </a:r>
          </a:p>
        </p:txBody>
      </p:sp>
    </p:spTree>
    <p:extLst>
      <p:ext uri="{BB962C8B-B14F-4D97-AF65-F5344CB8AC3E}">
        <p14:creationId xmlns:p14="http://schemas.microsoft.com/office/powerpoint/2010/main" val="147482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3589584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MODELISATION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236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40448" y="237079"/>
            <a:ext cx="4576200" cy="5462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1800" b="1" dirty="0"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Segmentation RFM</a:t>
            </a:r>
            <a:endParaRPr lang="fr-FR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55F6FC0-D344-404F-8CFD-CA1509A22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060" y="1117386"/>
            <a:ext cx="5935481" cy="1507507"/>
          </a:xfrm>
          <a:prstGeom prst="rect">
            <a:avLst/>
          </a:prstGeom>
        </p:spPr>
      </p:pic>
      <p:sp>
        <p:nvSpPr>
          <p:cNvPr id="9" name="Google Shape;392;p42">
            <a:extLst>
              <a:ext uri="{FF2B5EF4-FFF2-40B4-BE49-F238E27FC236}">
                <a16:creationId xmlns:a16="http://schemas.microsoft.com/office/drawing/2014/main" id="{5078F5A6-0ED3-4FF1-9659-8253D368502C}"/>
              </a:ext>
            </a:extLst>
          </p:cNvPr>
          <p:cNvSpPr txBox="1">
            <a:spLocks/>
          </p:cNvSpPr>
          <p:nvPr/>
        </p:nvSpPr>
        <p:spPr>
          <a:xfrm>
            <a:off x="1559360" y="3524392"/>
            <a:ext cx="6646719" cy="121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33350" indent="0" algn="l">
              <a:buClr>
                <a:srgbClr val="FFFFFF"/>
              </a:buClr>
            </a:pPr>
            <a:r>
              <a:rPr lang="fr-FR" sz="1800" dirty="0" err="1">
                <a:solidFill>
                  <a:srgbClr val="FFFF00"/>
                </a:solidFill>
                <a:latin typeface="Catamaran"/>
                <a:cs typeface="Catamaran"/>
                <a:sym typeface="Catamaran"/>
              </a:rPr>
              <a:t>recency</a:t>
            </a:r>
            <a:r>
              <a:rPr lang="fr-FR" sz="1800" dirty="0">
                <a:solidFill>
                  <a:srgbClr val="FFFF00"/>
                </a:solidFill>
                <a:latin typeface="Catamaran"/>
                <a:cs typeface="Catamaran"/>
                <a:sym typeface="Catamaran"/>
              </a:rPr>
              <a:t>: </a:t>
            </a:r>
            <a:r>
              <a:rPr lang="fr-FR" sz="1800" b="0" dirty="0">
                <a:solidFill>
                  <a:srgbClr val="FFFF00"/>
                </a:solidFill>
                <a:latin typeface="Catamaran"/>
                <a:cs typeface="Catamaran"/>
                <a:sym typeface="Catamaran"/>
              </a:rPr>
              <a:t>Nombre de jours depuis le dernier achat du client</a:t>
            </a:r>
          </a:p>
          <a:p>
            <a:pPr marL="133350" indent="0" algn="l">
              <a:buClr>
                <a:srgbClr val="FFFFFF"/>
              </a:buClr>
            </a:pPr>
            <a:r>
              <a:rPr lang="fr-FR" sz="1800" dirty="0" err="1">
                <a:solidFill>
                  <a:srgbClr val="FFFF00"/>
                </a:solidFill>
                <a:latin typeface="Catamaran"/>
                <a:cs typeface="Catamaran"/>
                <a:sym typeface="Catamaran"/>
              </a:rPr>
              <a:t>frequency</a:t>
            </a:r>
            <a:r>
              <a:rPr lang="fr-FR" sz="1800" dirty="0">
                <a:solidFill>
                  <a:srgbClr val="FFFF00"/>
                </a:solidFill>
                <a:latin typeface="Catamaran"/>
                <a:cs typeface="Catamaran"/>
                <a:sym typeface="Catamaran"/>
              </a:rPr>
              <a:t>: </a:t>
            </a:r>
            <a:r>
              <a:rPr lang="fr-FR" sz="1800" b="0" dirty="0">
                <a:solidFill>
                  <a:srgbClr val="FFFF00"/>
                </a:solidFill>
                <a:latin typeface="Catamaran"/>
                <a:cs typeface="Catamaran"/>
                <a:sym typeface="Catamaran"/>
              </a:rPr>
              <a:t>Nombre de fois qu’un client a effectué un achat</a:t>
            </a:r>
          </a:p>
          <a:p>
            <a:pPr marL="133350" indent="0" algn="l">
              <a:buClr>
                <a:srgbClr val="FFFFFF"/>
              </a:buClr>
            </a:pPr>
            <a:r>
              <a:rPr lang="fr-FR" sz="1800" dirty="0" err="1">
                <a:solidFill>
                  <a:srgbClr val="FFFF00"/>
                </a:solidFill>
                <a:latin typeface="Catamaran"/>
                <a:cs typeface="Catamaran"/>
                <a:sym typeface="Catamaran"/>
              </a:rPr>
              <a:t>monetary_value</a:t>
            </a:r>
            <a:r>
              <a:rPr lang="fr-FR" sz="1800" dirty="0">
                <a:solidFill>
                  <a:srgbClr val="FFFF00"/>
                </a:solidFill>
                <a:latin typeface="Catamaran"/>
                <a:cs typeface="Catamaran"/>
                <a:sym typeface="Catamaran"/>
              </a:rPr>
              <a:t>: </a:t>
            </a:r>
            <a:r>
              <a:rPr lang="fr-FR" sz="1800" b="0" dirty="0">
                <a:solidFill>
                  <a:srgbClr val="FFFF00"/>
                </a:solidFill>
                <a:latin typeface="Catamaran"/>
                <a:cs typeface="Catamaran"/>
                <a:sym typeface="Catamaran"/>
              </a:rPr>
              <a:t>Montant total dépensé par le client</a:t>
            </a:r>
            <a:endParaRPr lang="en-US" sz="1800" b="0" dirty="0">
              <a:solidFill>
                <a:srgbClr val="FFFF00"/>
              </a:solidFill>
              <a:latin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021951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40448" y="237079"/>
            <a:ext cx="4576200" cy="5462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1800" b="1" dirty="0"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Segmentation RFM</a:t>
            </a:r>
            <a:endParaRPr lang="fr-FR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302A01-482B-4D6E-8970-B689CD7F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987" y="163516"/>
            <a:ext cx="5421493" cy="474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7BFAC00-7688-4501-B949-7D4DA78CFDFD}"/>
              </a:ext>
            </a:extLst>
          </p:cNvPr>
          <p:cNvSpPr txBox="1"/>
          <p:nvPr/>
        </p:nvSpPr>
        <p:spPr>
          <a:xfrm>
            <a:off x="433591" y="1917502"/>
            <a:ext cx="25573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FFFF00"/>
                </a:solidFill>
                <a:effectLst/>
                <a:latin typeface="Roboto"/>
              </a:rPr>
              <a:t>Les valeurs élevées dans les segments suggèrent des clients plus engagés et contribuant davantage à la valeur monétaire totale.</a:t>
            </a:r>
            <a:endParaRPr lang="fr-FR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8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2;p42">
            <a:extLst>
              <a:ext uri="{FF2B5EF4-FFF2-40B4-BE49-F238E27FC236}">
                <a16:creationId xmlns:a16="http://schemas.microsoft.com/office/drawing/2014/main" id="{67E2361E-375D-2D03-0B85-53D399088D76}"/>
              </a:ext>
            </a:extLst>
          </p:cNvPr>
          <p:cNvSpPr txBox="1">
            <a:spLocks/>
          </p:cNvSpPr>
          <p:nvPr/>
        </p:nvSpPr>
        <p:spPr>
          <a:xfrm>
            <a:off x="269478" y="1072370"/>
            <a:ext cx="8718658" cy="299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133350" indent="0" algn="l"/>
            <a:endParaRPr lang="fr-FR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  <a:p>
            <a:pPr marL="133350" indent="0" algn="l"/>
            <a:endParaRPr lang="fr-FR" sz="2000" b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6" name="Google Shape;392;p42">
            <a:extLst>
              <a:ext uri="{FF2B5EF4-FFF2-40B4-BE49-F238E27FC236}">
                <a16:creationId xmlns:a16="http://schemas.microsoft.com/office/drawing/2014/main" id="{700D6323-076B-3DD4-2F2F-07B305B48384}"/>
              </a:ext>
            </a:extLst>
          </p:cNvPr>
          <p:cNvSpPr txBox="1">
            <a:spLocks/>
          </p:cNvSpPr>
          <p:nvPr/>
        </p:nvSpPr>
        <p:spPr>
          <a:xfrm>
            <a:off x="1345401" y="1186722"/>
            <a:ext cx="6793233" cy="3224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just"/>
            <a:r>
              <a:rPr lang="fr-FR" sz="1800" dirty="0">
                <a:solidFill>
                  <a:srgbClr val="FFFF00"/>
                </a:solidFill>
                <a:effectLst/>
                <a:latin typeface="Söhne"/>
              </a:rPr>
              <a:t>K-</a:t>
            </a:r>
            <a:r>
              <a:rPr lang="fr-FR" sz="1800" dirty="0" err="1">
                <a:solidFill>
                  <a:srgbClr val="FFFF00"/>
                </a:solidFill>
                <a:effectLst/>
                <a:latin typeface="Söhne"/>
              </a:rPr>
              <a:t>means</a:t>
            </a:r>
            <a:r>
              <a:rPr lang="fr-FR" sz="1800" dirty="0">
                <a:solidFill>
                  <a:srgbClr val="FFFF00"/>
                </a:solidFill>
                <a:effectLst/>
                <a:latin typeface="Söhne"/>
              </a:rPr>
              <a:t> : </a:t>
            </a:r>
            <a:r>
              <a:rPr lang="fr-FR" sz="1800" b="0" dirty="0">
                <a:solidFill>
                  <a:schemeClr val="bg1"/>
                </a:solidFill>
                <a:effectLst/>
                <a:latin typeface="Söhne"/>
              </a:rPr>
              <a:t>Identification de clusters en minimisant la variance intra-cluster, adaptabilité aux structures globales des données.</a:t>
            </a:r>
          </a:p>
          <a:p>
            <a:pPr algn="just"/>
            <a:endParaRPr lang="fr-FR" sz="1800" b="0" dirty="0">
              <a:solidFill>
                <a:schemeClr val="bg1"/>
              </a:solidFill>
              <a:effectLst/>
              <a:latin typeface="Söhne"/>
            </a:endParaRPr>
          </a:p>
          <a:p>
            <a:pPr algn="just"/>
            <a:r>
              <a:rPr lang="fr-FR" sz="1800" dirty="0">
                <a:solidFill>
                  <a:srgbClr val="FFFF00"/>
                </a:solidFill>
                <a:effectLst/>
                <a:latin typeface="Söhne"/>
              </a:rPr>
              <a:t>DBSCAN : </a:t>
            </a:r>
            <a:r>
              <a:rPr lang="fr-FR" sz="1800" b="0" dirty="0">
                <a:solidFill>
                  <a:schemeClr val="bg1"/>
                </a:solidFill>
                <a:effectLst/>
                <a:latin typeface="Söhne"/>
              </a:rPr>
              <a:t>Détection de clusters de formes complexes dans des ensembles de données de densités variables.</a:t>
            </a:r>
          </a:p>
          <a:p>
            <a:pPr algn="just"/>
            <a:endParaRPr lang="fr-FR" sz="1800" b="0" dirty="0">
              <a:solidFill>
                <a:schemeClr val="bg1"/>
              </a:solidFill>
              <a:effectLst/>
              <a:latin typeface="Söhne"/>
            </a:endParaRPr>
          </a:p>
          <a:p>
            <a:pPr algn="just"/>
            <a:r>
              <a:rPr lang="fr-FR" sz="1800" dirty="0" err="1">
                <a:solidFill>
                  <a:srgbClr val="FFFF00"/>
                </a:solidFill>
                <a:effectLst/>
                <a:latin typeface="Söhne"/>
              </a:rPr>
              <a:t>Hiérarchical</a:t>
            </a:r>
            <a:r>
              <a:rPr lang="fr-FR" sz="1800" dirty="0">
                <a:solidFill>
                  <a:srgbClr val="FFFF00"/>
                </a:solidFill>
                <a:effectLst/>
                <a:latin typeface="Söhne"/>
              </a:rPr>
              <a:t> Clustering : </a:t>
            </a:r>
            <a:r>
              <a:rPr lang="fr-FR" sz="1800" b="0" dirty="0">
                <a:solidFill>
                  <a:schemeClr val="bg1"/>
                </a:solidFill>
                <a:effectLst/>
                <a:latin typeface="Söhne"/>
              </a:rPr>
              <a:t>Représentation arborescente des relations entre clusters, idéale pour interpréter des structures hiérarchiques complexes.</a:t>
            </a:r>
          </a:p>
          <a:p>
            <a:pPr marL="133350" indent="0" algn="l"/>
            <a:endParaRPr lang="fr-FR" b="0" dirty="0">
              <a:solidFill>
                <a:schemeClr val="bg1"/>
              </a:solidFill>
              <a:latin typeface="Catamaran"/>
              <a:cs typeface="Catamaran"/>
              <a:sym typeface="Catamaran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1DE225-A650-4ABE-81F6-95159DFF635D}"/>
              </a:ext>
            </a:extLst>
          </p:cNvPr>
          <p:cNvSpPr txBox="1"/>
          <p:nvPr/>
        </p:nvSpPr>
        <p:spPr>
          <a:xfrm>
            <a:off x="666206" y="3893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solidFill>
                  <a:schemeClr val="bg1"/>
                </a:solidFill>
                <a:effectLst/>
                <a:latin typeface="Söhne"/>
              </a:rPr>
              <a:t>Choix de la Méthode de Modélisation</a:t>
            </a:r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38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2;p42">
            <a:extLst>
              <a:ext uri="{FF2B5EF4-FFF2-40B4-BE49-F238E27FC236}">
                <a16:creationId xmlns:a16="http://schemas.microsoft.com/office/drawing/2014/main" id="{700D6323-076B-3DD4-2F2F-07B305B48384}"/>
              </a:ext>
            </a:extLst>
          </p:cNvPr>
          <p:cNvSpPr txBox="1">
            <a:spLocks/>
          </p:cNvSpPr>
          <p:nvPr/>
        </p:nvSpPr>
        <p:spPr>
          <a:xfrm>
            <a:off x="1175383" y="868148"/>
            <a:ext cx="6793233" cy="379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eko"/>
              <a:buNone/>
              <a:defRPr sz="2200" b="1" i="0" u="none" strike="noStrike" cap="none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atamaran"/>
              <a:buNone/>
              <a:defRPr sz="15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/>
            <a:r>
              <a:rPr lang="fr-FR" sz="1800" b="0" i="1" dirty="0">
                <a:solidFill>
                  <a:srgbClr val="FF0000"/>
                </a:solidFill>
                <a:effectLst/>
                <a:latin typeface="Söhne"/>
              </a:rPr>
              <a:t>Variables Sélectionnées :</a:t>
            </a:r>
          </a:p>
          <a:p>
            <a:pPr algn="l"/>
            <a:endParaRPr lang="fr-FR" sz="18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419100" indent="-285750" algn="l">
              <a:buFont typeface="Wingdings" panose="05000000000000000000" pitchFamily="2" charset="2"/>
              <a:buChar char="§"/>
            </a:pPr>
            <a:r>
              <a:rPr lang="fr-FR" sz="1800" b="1" i="0" dirty="0">
                <a:solidFill>
                  <a:schemeClr val="bg1"/>
                </a:solidFill>
                <a:effectLst/>
                <a:latin typeface="Söhne"/>
              </a:rPr>
              <a:t>RFM (</a:t>
            </a:r>
            <a:r>
              <a:rPr lang="fr-FR" sz="1800" b="1" i="0" dirty="0" err="1">
                <a:solidFill>
                  <a:schemeClr val="bg1"/>
                </a:solidFill>
                <a:effectLst/>
                <a:latin typeface="Söhne"/>
              </a:rPr>
              <a:t>Recency</a:t>
            </a:r>
            <a:r>
              <a:rPr lang="fr-FR" sz="1800" b="1" i="0" dirty="0">
                <a:solidFill>
                  <a:schemeClr val="bg1"/>
                </a:solidFill>
                <a:effectLst/>
                <a:latin typeface="Söhne"/>
              </a:rPr>
              <a:t>, Frequency, </a:t>
            </a:r>
            <a:r>
              <a:rPr lang="fr-FR" sz="1800" b="1" i="0" dirty="0" err="1">
                <a:solidFill>
                  <a:schemeClr val="bg1"/>
                </a:solidFill>
                <a:effectLst/>
                <a:latin typeface="Söhne"/>
              </a:rPr>
              <a:t>Monetary</a:t>
            </a:r>
            <a:r>
              <a:rPr lang="fr-FR" sz="1800" b="1" i="0" dirty="0">
                <a:solidFill>
                  <a:schemeClr val="bg1"/>
                </a:solidFill>
                <a:effectLst/>
                <a:latin typeface="Söhne"/>
              </a:rPr>
              <a:t>) :</a:t>
            </a:r>
            <a:r>
              <a:rPr lang="fr-FR" sz="1800" b="0" i="0" dirty="0">
                <a:solidFill>
                  <a:schemeClr val="bg1"/>
                </a:solidFill>
                <a:effectLst/>
                <a:latin typeface="Söhne"/>
              </a:rPr>
              <a:t> Indicateurs clés pour évaluer le comportement client.</a:t>
            </a:r>
          </a:p>
          <a:p>
            <a:pPr marL="419100" indent="-285750" algn="l">
              <a:buFont typeface="Wingdings" panose="05000000000000000000" pitchFamily="2" charset="2"/>
              <a:buChar char="§"/>
            </a:pPr>
            <a:r>
              <a:rPr lang="fr-FR" sz="1800" b="1" i="0" dirty="0">
                <a:solidFill>
                  <a:schemeClr val="bg1"/>
                </a:solidFill>
                <a:effectLst/>
                <a:latin typeface="Söhne"/>
              </a:rPr>
              <a:t>Caractéristiques Additionnelles :</a:t>
            </a:r>
            <a:r>
              <a:rPr lang="fr-FR" sz="1800" b="0" i="0" dirty="0">
                <a:solidFill>
                  <a:schemeClr val="bg1"/>
                </a:solidFill>
                <a:effectLst/>
                <a:latin typeface="Söhne"/>
              </a:rPr>
              <a:t> Sélection de variables telles que le délai de livraison, les catégories d'achat préférées, et d'autres mesures pertinentes.</a:t>
            </a:r>
          </a:p>
          <a:p>
            <a:pPr marL="133350" indent="0" algn="l"/>
            <a:endParaRPr lang="fr-FR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fr-FR" sz="1800" b="0" i="1" dirty="0">
                <a:solidFill>
                  <a:srgbClr val="FF0000"/>
                </a:solidFill>
                <a:latin typeface="Söhne"/>
              </a:rPr>
              <a:t>Étapes de Prétraitement des Données :</a:t>
            </a:r>
          </a:p>
          <a:p>
            <a:pPr algn="l"/>
            <a:endParaRPr lang="fr-FR" sz="1800" b="0" i="1" dirty="0">
              <a:solidFill>
                <a:schemeClr val="bg1"/>
              </a:solidFill>
              <a:latin typeface="Söhne"/>
            </a:endParaRPr>
          </a:p>
          <a:p>
            <a:pPr marL="419100" indent="-285750" algn="l">
              <a:buFont typeface="Wingdings" panose="05000000000000000000" pitchFamily="2" charset="2"/>
              <a:buChar char="§"/>
            </a:pPr>
            <a:r>
              <a:rPr lang="fr-FR" sz="1800" b="0" dirty="0">
                <a:solidFill>
                  <a:schemeClr val="bg1"/>
                </a:solidFill>
                <a:latin typeface="Söhne"/>
              </a:rPr>
              <a:t>Sélection des Colonnes Pertinentes</a:t>
            </a:r>
          </a:p>
          <a:p>
            <a:pPr marL="419100" indent="-285750" algn="l">
              <a:buFont typeface="Wingdings" panose="05000000000000000000" pitchFamily="2" charset="2"/>
              <a:buChar char="§"/>
            </a:pPr>
            <a:r>
              <a:rPr lang="fr-FR" sz="1800" b="0" dirty="0">
                <a:solidFill>
                  <a:schemeClr val="bg1"/>
                </a:solidFill>
                <a:latin typeface="Söhne"/>
              </a:rPr>
              <a:t>Suppression de Colonnes Redondantes </a:t>
            </a:r>
          </a:p>
          <a:p>
            <a:pPr marL="419100" indent="-285750" algn="l">
              <a:buFont typeface="Wingdings" panose="05000000000000000000" pitchFamily="2" charset="2"/>
              <a:buChar char="§"/>
            </a:pPr>
            <a:r>
              <a:rPr lang="fr-FR" sz="1800" b="0" dirty="0">
                <a:solidFill>
                  <a:schemeClr val="bg1"/>
                </a:solidFill>
                <a:latin typeface="Söhne"/>
              </a:rPr>
              <a:t>Normalisation des Données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1800" b="0" i="0" dirty="0">
              <a:solidFill>
                <a:schemeClr val="bg1"/>
              </a:solidFill>
              <a:effectLst/>
              <a:latin typeface="Söhne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1DE225-A650-4ABE-81F6-95159DFF635D}"/>
              </a:ext>
            </a:extLst>
          </p:cNvPr>
          <p:cNvSpPr txBox="1"/>
          <p:nvPr/>
        </p:nvSpPr>
        <p:spPr>
          <a:xfrm>
            <a:off x="666205" y="389368"/>
            <a:ext cx="71585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i="0" dirty="0">
                <a:solidFill>
                  <a:schemeClr val="bg1"/>
                </a:solidFill>
                <a:effectLst/>
                <a:latin typeface="Söhne"/>
              </a:rPr>
              <a:t>Analyse des </a:t>
            </a:r>
            <a:r>
              <a:rPr lang="fr-FR" sz="1800" b="1" i="0" dirty="0">
                <a:solidFill>
                  <a:schemeClr val="bg1"/>
                </a:solidFill>
                <a:effectLst/>
                <a:latin typeface="Söhne"/>
              </a:rPr>
              <a:t>Variables</a:t>
            </a:r>
            <a:r>
              <a:rPr lang="fr-FR" sz="2000" b="1" i="0" dirty="0">
                <a:solidFill>
                  <a:schemeClr val="bg1"/>
                </a:solidFill>
                <a:effectLst/>
                <a:latin typeface="Söhne"/>
              </a:rPr>
              <a:t> et Prétraitement des Données 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76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E6C8EA2-B665-26D7-2A47-C34B5D8F9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1" y="152190"/>
            <a:ext cx="8969517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5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8015E43-AFCC-44DA-89B5-900FC2F1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968" y="687977"/>
            <a:ext cx="5551170" cy="406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83DFC0-A878-4CF8-BB8A-C28433FCA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29" y="1204303"/>
            <a:ext cx="1587582" cy="74933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76085DD-70CF-7694-C32C-22EA1895637F}"/>
              </a:ext>
            </a:extLst>
          </p:cNvPr>
          <p:cNvSpPr txBox="1"/>
          <p:nvPr/>
        </p:nvSpPr>
        <p:spPr>
          <a:xfrm>
            <a:off x="672537" y="238404"/>
            <a:ext cx="5104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</a:rPr>
              <a:t>N</a:t>
            </a:r>
            <a:r>
              <a:rPr lang="fr-F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ombre optimal de clusters (k) avec la méthode du coude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3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99507" y="250310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PLAN DE </a:t>
            </a:r>
            <a:r>
              <a:rPr lang="fr-FR" sz="2400" dirty="0"/>
              <a:t>PRÉSENTATION </a:t>
            </a:r>
            <a:endParaRPr sz="24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9C115E-B352-D30B-487E-734273D815F2}"/>
              </a:ext>
            </a:extLst>
          </p:cNvPr>
          <p:cNvSpPr txBox="1"/>
          <p:nvPr/>
        </p:nvSpPr>
        <p:spPr>
          <a:xfrm>
            <a:off x="2464526" y="1138878"/>
            <a:ext cx="4831533" cy="3378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1500"/>
              </a:spcAft>
            </a:pPr>
            <a:r>
              <a:rPr lang="fr-FR" sz="1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 INTRODUCTION </a:t>
            </a:r>
            <a:endParaRPr lang="fr-FR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+mj-lt"/>
              <a:buAutoNum type="alphaLcPeriod"/>
            </a:pPr>
            <a:r>
              <a:rPr lang="fr-FR" sz="1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 DE LA PROBLEMATIQUE</a:t>
            </a:r>
            <a:endParaRPr lang="fr-FR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+mj-lt"/>
              <a:buAutoNum type="alphaLcPeriod"/>
            </a:pPr>
            <a:r>
              <a:rPr lang="fr-FR" sz="1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CLEANING EFFECTUE</a:t>
            </a:r>
            <a:endParaRPr lang="fr-FR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+mj-lt"/>
              <a:buAutoNum type="alphaLcPeriod"/>
            </a:pPr>
            <a:r>
              <a:rPr lang="fr-FR" sz="1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fr-FR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+mj-lt"/>
              <a:buAutoNum type="alphaLcPeriod"/>
            </a:pPr>
            <a:r>
              <a:rPr lang="fr-FR" sz="1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EXPLORATION DES DONNEES</a:t>
            </a:r>
            <a:endParaRPr lang="fr-FR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fr-FR" sz="1100" dirty="0">
                <a:solidFill>
                  <a:schemeClr val="accent5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fr-FR" sz="1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MODELISATION</a:t>
            </a:r>
            <a:endParaRPr lang="fr-FR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+mj-lt"/>
              <a:buAutoNum type="alphaLcPeriod"/>
            </a:pPr>
            <a:r>
              <a:rPr lang="fr-FR" sz="1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DIFFERENTES PISTES DE MODELISATION</a:t>
            </a:r>
            <a:endParaRPr lang="fr-FR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+mj-lt"/>
              <a:buAutoNum type="alphaLcPeriod"/>
            </a:pPr>
            <a:r>
              <a:rPr lang="fr-FR" sz="1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MODELE FINAL SELECTIONNE</a:t>
            </a:r>
            <a:endParaRPr lang="fr-FR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fr-FR" sz="1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  SIMULATION POUR DEFINIR LE DELAI DE MAINTENANCE DU MODELE</a:t>
            </a:r>
            <a:endParaRPr lang="fr-FR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+mj-lt"/>
              <a:buAutoNum type="alphaLcPeriod"/>
            </a:pPr>
            <a:r>
              <a:rPr lang="fr-FR" sz="1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METHODOLOGIE DE SIMULATION</a:t>
            </a:r>
            <a:endParaRPr lang="fr-FR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buFont typeface="+mj-lt"/>
              <a:buAutoNum type="alphaLcPeriod"/>
            </a:pPr>
            <a:r>
              <a:rPr lang="fr-FR" sz="1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RESULTATS DE LA SIMULATION</a:t>
            </a:r>
            <a:endParaRPr lang="fr-FR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fr-FR" sz="110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CONCLUSION</a:t>
            </a:r>
            <a:endParaRPr lang="fr-FR" dirty="0">
              <a:solidFill>
                <a:schemeClr val="accent5">
                  <a:lumMod val="20000"/>
                  <a:lumOff val="8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17D6B3EE-CA5F-4F22-8138-987CFF9A2D5B}"/>
              </a:ext>
            </a:extLst>
          </p:cNvPr>
          <p:cNvSpPr txBox="1"/>
          <p:nvPr/>
        </p:nvSpPr>
        <p:spPr>
          <a:xfrm>
            <a:off x="404949" y="25474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chemeClr val="bg1"/>
                </a:solidFill>
                <a:effectLst/>
                <a:latin typeface="Söhne"/>
              </a:rPr>
              <a:t>Résultats de K-</a:t>
            </a:r>
            <a:r>
              <a:rPr lang="fr-FR" b="1" i="0" dirty="0" err="1">
                <a:solidFill>
                  <a:schemeClr val="bg1"/>
                </a:solidFill>
                <a:effectLst/>
                <a:latin typeface="Söhne"/>
              </a:rPr>
              <a:t>means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1230A7-FDF4-CA7D-793F-AB0B776B4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131" y="639912"/>
            <a:ext cx="5509737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4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DED1F8D-7124-4365-98D9-2BDDD6AB325B}"/>
              </a:ext>
            </a:extLst>
          </p:cNvPr>
          <p:cNvSpPr txBox="1"/>
          <p:nvPr/>
        </p:nvSpPr>
        <p:spPr>
          <a:xfrm>
            <a:off x="204651" y="3294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chemeClr val="bg1"/>
                </a:solidFill>
                <a:effectLst/>
                <a:latin typeface="Söhne"/>
              </a:rPr>
              <a:t>Résultats de K-</a:t>
            </a:r>
            <a:r>
              <a:rPr lang="fr-FR" b="1" i="0" dirty="0" err="1">
                <a:solidFill>
                  <a:schemeClr val="bg1"/>
                </a:solidFill>
                <a:effectLst/>
                <a:latin typeface="Söhne"/>
              </a:rPr>
              <a:t>means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6C88C31-370A-5B9B-7415-5DD476A31245}"/>
              </a:ext>
            </a:extLst>
          </p:cNvPr>
          <p:cNvSpPr txBox="1"/>
          <p:nvPr/>
        </p:nvSpPr>
        <p:spPr>
          <a:xfrm>
            <a:off x="353451" y="1767272"/>
            <a:ext cx="237312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u="sng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Analyse du radar</a:t>
            </a:r>
          </a:p>
          <a:p>
            <a:endParaRPr lang="fr-FR" sz="1200" b="0" i="0" dirty="0">
              <a:solidFill>
                <a:schemeClr val="bg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  <a:t>- Comportement d’achat des clients 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(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nb_orders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total_spend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mean_payment_sequential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)</a:t>
            </a:r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  <a:t>  </a:t>
            </a:r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  <a:t>- Préférences de catégories 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(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books_cds_media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fashon_clothing_accessories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 )</a:t>
            </a:r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  <a:t>- Satisfaction client 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(</a:t>
            </a:r>
            <a:r>
              <a:rPr lang="fr-FR" sz="1200" dirty="0" err="1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mean_review_score</a:t>
            </a:r>
            <a:r>
              <a:rPr lang="fr-FR" sz="1200" dirty="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</a:rPr>
              <a:t>)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209A40-B45A-302B-A9C9-829E7CA81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634" y="1020586"/>
            <a:ext cx="5210101" cy="361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33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E33FE7E-762C-4AD9-BC00-EF30A26A3654}"/>
              </a:ext>
            </a:extLst>
          </p:cNvPr>
          <p:cNvSpPr txBox="1"/>
          <p:nvPr/>
        </p:nvSpPr>
        <p:spPr>
          <a:xfrm>
            <a:off x="0" y="-116399"/>
            <a:ext cx="5603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1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b="1" i="0" dirty="0">
                <a:solidFill>
                  <a:schemeClr val="bg1"/>
                </a:solidFill>
                <a:effectLst/>
                <a:latin typeface="Söhne"/>
              </a:rPr>
              <a:t>DBSCAN - Density-Based Spatial Clustering of Applications with Noise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A543EA2-2A70-BBA7-AEDE-0A7894462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54" y="489968"/>
            <a:ext cx="3323642" cy="25005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5466262-CDB7-F053-0A74-B7BFE381B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106" y="290421"/>
            <a:ext cx="3416011" cy="228132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71E274F-F4F8-1DCB-B1AA-AD18722EEB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6610" y="2720855"/>
            <a:ext cx="3533441" cy="22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48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AC5AEC6E-030F-4D4B-87B6-4CF514F50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441326"/>
            <a:ext cx="8447314" cy="412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EF8DD5B-A249-487C-B453-94B90027B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" y="4719137"/>
            <a:ext cx="4145280" cy="47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3805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var(--colab-code-font-family)"/>
              </a:rPr>
              <a:t>Pourcentage de points inclassables avec DBSCAN : 41.50%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D11DB1-403E-4A79-8DA0-0AF16F600CAB}"/>
              </a:ext>
            </a:extLst>
          </p:cNvPr>
          <p:cNvSpPr txBox="1"/>
          <p:nvPr/>
        </p:nvSpPr>
        <p:spPr>
          <a:xfrm>
            <a:off x="309154" y="3870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chemeClr val="bg1"/>
                </a:solidFill>
                <a:effectLst/>
                <a:latin typeface="Söhne"/>
              </a:rPr>
              <a:t>Comparaison avec DBSCAN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862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2E3121D3-78BE-4696-8DE8-AC22ED186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98" y="661850"/>
            <a:ext cx="5485309" cy="404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09D6CE9-4D10-4813-B5C5-E2BA7BD94E90}"/>
              </a:ext>
            </a:extLst>
          </p:cNvPr>
          <p:cNvSpPr txBox="1"/>
          <p:nvPr/>
        </p:nvSpPr>
        <p:spPr>
          <a:xfrm>
            <a:off x="278674" y="6574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 err="1">
                <a:solidFill>
                  <a:schemeClr val="bg1"/>
                </a:solidFill>
                <a:effectLst/>
                <a:latin typeface="Söhne"/>
              </a:rPr>
              <a:t>Hierarchical</a:t>
            </a:r>
            <a:r>
              <a:rPr lang="fr-FR" b="1" i="0" dirty="0">
                <a:solidFill>
                  <a:schemeClr val="bg1"/>
                </a:solidFill>
                <a:effectLst/>
                <a:latin typeface="Söhne"/>
              </a:rPr>
              <a:t> Clustering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389607-20AF-4C89-BCED-71B54C15C8D9}"/>
              </a:ext>
            </a:extLst>
          </p:cNvPr>
          <p:cNvSpPr txBox="1"/>
          <p:nvPr/>
        </p:nvSpPr>
        <p:spPr>
          <a:xfrm>
            <a:off x="383178" y="1046702"/>
            <a:ext cx="294349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b="0" i="0" dirty="0">
                <a:solidFill>
                  <a:schemeClr val="bg1"/>
                </a:solidFill>
                <a:effectLst/>
                <a:latin typeface="Söhne"/>
              </a:rPr>
              <a:t>Chaque point est initialement considéré comme un cluster individuel.</a:t>
            </a:r>
          </a:p>
          <a:p>
            <a:pPr algn="just"/>
            <a:endParaRPr lang="fr-FR" dirty="0">
              <a:solidFill>
                <a:schemeClr val="bg1"/>
              </a:solidFill>
              <a:latin typeface="Söhne"/>
            </a:endParaRPr>
          </a:p>
          <a:p>
            <a:pPr algn="just"/>
            <a:endParaRPr lang="fr-FR" dirty="0">
              <a:solidFill>
                <a:schemeClr val="bg1"/>
              </a:solidFill>
              <a:latin typeface="Söhne"/>
            </a:endParaRPr>
          </a:p>
          <a:p>
            <a:pPr algn="just"/>
            <a:r>
              <a:rPr lang="fr-FR" dirty="0">
                <a:solidFill>
                  <a:schemeClr val="bg1"/>
                </a:solidFill>
                <a:latin typeface="Söhne"/>
              </a:rPr>
              <a:t>L'objectif principal: fusionner les clusters de manière à minimiser l'augmentation de la variance intra-cluster.</a:t>
            </a:r>
          </a:p>
          <a:p>
            <a:pPr algn="just"/>
            <a:endParaRPr lang="fr-FR" dirty="0">
              <a:solidFill>
                <a:schemeClr val="bg1"/>
              </a:solidFill>
              <a:latin typeface="Söhne"/>
            </a:endParaRPr>
          </a:p>
          <a:p>
            <a:pPr algn="just"/>
            <a:r>
              <a:rPr lang="fr-FR" b="0" i="0" dirty="0">
                <a:solidFill>
                  <a:schemeClr val="bg1"/>
                </a:solidFill>
                <a:effectLst/>
                <a:latin typeface="Söhne"/>
              </a:rPr>
              <a:t>La distance euclidienne est utilisée pour mesurer la similarité entre les clusters et guider la fusion.</a:t>
            </a:r>
            <a:endParaRPr lang="fr-FR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72430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C8BA398-4CD0-4FBB-A6DD-87F1BD693C74}"/>
              </a:ext>
            </a:extLst>
          </p:cNvPr>
          <p:cNvSpPr txBox="1"/>
          <p:nvPr/>
        </p:nvSpPr>
        <p:spPr>
          <a:xfrm>
            <a:off x="424740" y="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chemeClr val="bg1"/>
                </a:solidFill>
                <a:effectLst/>
                <a:latin typeface="Söhne"/>
              </a:rPr>
              <a:t>Visualisation des Profils Cluster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9D9EE0-A392-4FCA-98D1-FD1216FBB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3" y="438200"/>
            <a:ext cx="9044247" cy="275771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A1CC87F-C0F3-123D-43AB-2C5B13EA3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4" y="2314051"/>
            <a:ext cx="8944494" cy="280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76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83FB5A5-D8AC-4850-822D-5A2E1B46665C}"/>
              </a:ext>
            </a:extLst>
          </p:cNvPr>
          <p:cNvSpPr txBox="1"/>
          <p:nvPr/>
        </p:nvSpPr>
        <p:spPr>
          <a:xfrm>
            <a:off x="692332" y="34685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chemeClr val="bg1"/>
                </a:solidFill>
                <a:effectLst/>
                <a:latin typeface="Söhne"/>
              </a:rPr>
              <a:t>Analyse Comparative et Contributions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ADA5F1-9C11-4970-97BC-6D8738C6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3887"/>
            <a:ext cx="9144000" cy="317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50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31E7A68-F398-4973-8EBC-8F95517478AF}"/>
              </a:ext>
            </a:extLst>
          </p:cNvPr>
          <p:cNvSpPr txBox="1"/>
          <p:nvPr/>
        </p:nvSpPr>
        <p:spPr>
          <a:xfrm>
            <a:off x="492034" y="2510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chemeClr val="bg1"/>
                </a:solidFill>
                <a:effectLst/>
                <a:latin typeface="Söhne"/>
              </a:rPr>
              <a:t>Comparaison des Méthodes de Clustering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64A8648-8CBC-413F-B122-9C7D8FA96532}"/>
              </a:ext>
            </a:extLst>
          </p:cNvPr>
          <p:cNvSpPr txBox="1"/>
          <p:nvPr/>
        </p:nvSpPr>
        <p:spPr>
          <a:xfrm>
            <a:off x="1857102" y="1049779"/>
            <a:ext cx="657279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K-</a:t>
            </a:r>
            <a:r>
              <a:rPr lang="fr-FR" b="1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means</a:t>
            </a:r>
            <a:r>
              <a:rPr lang="fr-FR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 :</a:t>
            </a:r>
          </a:p>
          <a:p>
            <a:r>
              <a:rPr lang="fr-FR" b="0" dirty="0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Un score de silhouette de 0,52   relativement élevé    bonne séparation entre les clusters    que les groupes identifiés sont distincts et bien délimités.</a:t>
            </a:r>
          </a:p>
          <a:p>
            <a:br>
              <a:rPr lang="fr-FR" b="0" dirty="0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</a:br>
            <a:r>
              <a:rPr lang="fr-FR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DBSCAN :</a:t>
            </a:r>
          </a:p>
          <a:p>
            <a:r>
              <a:rPr lang="fr-FR" b="0" dirty="0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En revanche, le score de silhouette négatif de -0,42 pour DBSCAN    les clusters générés par cet algorithme se chevauchent ou ne sont pas clairement définis.   difficulté à identifier des structures de cluster claires dans les données ou une sensibilité aux paramètres de l'algorithme.</a:t>
            </a:r>
          </a:p>
          <a:p>
            <a:endParaRPr lang="fr-FR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fr-FR" b="1" dirty="0">
                <a:solidFill>
                  <a:srgbClr val="FFFF00"/>
                </a:solidFill>
                <a:latin typeface="Courier New" panose="02070309020205020404" pitchFamily="49" charset="0"/>
              </a:rPr>
              <a:t>Clustering hiérarchique : </a:t>
            </a:r>
          </a:p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Score de silhouette moyen: 0.23. Le score de silhouette soit positif, il est plus faible que celui de K-</a:t>
            </a:r>
            <a:r>
              <a:rPr lang="fr-FR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means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. Cela indique une certaine séparation des clusters, mais elle peut ne pas être aussi nette que dans le cas de K-</a:t>
            </a:r>
            <a:r>
              <a:rPr lang="fr-FR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means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2C7D2831-BE9B-47F0-B113-431057745683}"/>
              </a:ext>
            </a:extLst>
          </p:cNvPr>
          <p:cNvSpPr/>
          <p:nvPr/>
        </p:nvSpPr>
        <p:spPr>
          <a:xfrm>
            <a:off x="5199017" y="1410789"/>
            <a:ext cx="209006" cy="87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B86F6465-7B93-4935-B182-B5A996FE4F2F}"/>
              </a:ext>
            </a:extLst>
          </p:cNvPr>
          <p:cNvSpPr/>
          <p:nvPr/>
        </p:nvSpPr>
        <p:spPr>
          <a:xfrm>
            <a:off x="7450182" y="1375954"/>
            <a:ext cx="209006" cy="87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8FF97571-3099-44A8-BF40-CAA2435AD182}"/>
              </a:ext>
            </a:extLst>
          </p:cNvPr>
          <p:cNvSpPr/>
          <p:nvPr/>
        </p:nvSpPr>
        <p:spPr>
          <a:xfrm>
            <a:off x="5157650" y="1615439"/>
            <a:ext cx="209006" cy="87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AC80548B-EAD5-4EAD-9F8F-D89993DC1717}"/>
              </a:ext>
            </a:extLst>
          </p:cNvPr>
          <p:cNvSpPr/>
          <p:nvPr/>
        </p:nvSpPr>
        <p:spPr>
          <a:xfrm>
            <a:off x="2738845" y="2669176"/>
            <a:ext cx="209006" cy="87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EE37E8B8-45A0-4C5D-AF82-099BCA06F6EC}"/>
              </a:ext>
            </a:extLst>
          </p:cNvPr>
          <p:cNvSpPr/>
          <p:nvPr/>
        </p:nvSpPr>
        <p:spPr>
          <a:xfrm>
            <a:off x="6818810" y="2895600"/>
            <a:ext cx="209006" cy="870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239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DED1822-49A4-4C3F-9C9C-B7D766A84C3F}"/>
              </a:ext>
            </a:extLst>
          </p:cNvPr>
          <p:cNvSpPr txBox="1"/>
          <p:nvPr/>
        </p:nvSpPr>
        <p:spPr>
          <a:xfrm>
            <a:off x="535578" y="20751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chemeClr val="bg1"/>
                </a:solidFill>
                <a:effectLst/>
                <a:latin typeface="Söhne"/>
              </a:rPr>
              <a:t>Comparaison des Méthodes de Clustering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A9C2F32-D912-1F70-3E7F-68EE04F9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48" y="2559830"/>
            <a:ext cx="4214278" cy="231539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62AF20-B3F9-FAEC-DD7C-20B0478A4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248" y="0"/>
            <a:ext cx="4136174" cy="231539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A0B6ACA-06D2-4474-C2EB-4DC7464A3AF5}"/>
              </a:ext>
            </a:extLst>
          </p:cNvPr>
          <p:cNvSpPr txBox="1"/>
          <p:nvPr/>
        </p:nvSpPr>
        <p:spPr>
          <a:xfrm>
            <a:off x="232693" y="3399226"/>
            <a:ext cx="274326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Arial"/>
              </a:rPr>
              <a:t>score de silhouette 0,52</a:t>
            </a:r>
            <a:endParaRPr lang="fr-FR" sz="11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DB1CF0B-B555-59C1-3CE0-CAEB6F673B0C}"/>
              </a:ext>
            </a:extLst>
          </p:cNvPr>
          <p:cNvSpPr txBox="1"/>
          <p:nvPr/>
        </p:nvSpPr>
        <p:spPr>
          <a:xfrm>
            <a:off x="4472248" y="2318643"/>
            <a:ext cx="36160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Arial"/>
              </a:rPr>
              <a:t>score de silhouette -0,42 </a:t>
            </a:r>
            <a:endParaRPr lang="fr-FR" sz="11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032D27C-72B2-2525-0497-F01D6423635B}"/>
              </a:ext>
            </a:extLst>
          </p:cNvPr>
          <p:cNvSpPr txBox="1"/>
          <p:nvPr/>
        </p:nvSpPr>
        <p:spPr>
          <a:xfrm>
            <a:off x="4472248" y="48665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95000"/>
                  </a:srgbClr>
                </a:solidFill>
                <a:effectLst/>
                <a:uLnTx/>
                <a:uFillTx/>
                <a:latin typeface="Courier New" panose="02070309020205020404" pitchFamily="49" charset="0"/>
                <a:cs typeface="Arial"/>
                <a:sym typeface="Arial"/>
              </a:rPr>
              <a:t>Score de silhouette 0.23</a:t>
            </a:r>
            <a:endParaRPr lang="fr-FR" sz="120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0AEDCC4-FEF9-C605-52B8-D74A3FF57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30" y="515295"/>
            <a:ext cx="4064650" cy="277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26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3589584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SIMULATION</a:t>
            </a:r>
            <a:endParaRPr sz="40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8364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448038" y="1868575"/>
            <a:ext cx="436085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22378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DED1822-49A4-4C3F-9C9C-B7D766A84C3F}"/>
              </a:ext>
            </a:extLst>
          </p:cNvPr>
          <p:cNvSpPr txBox="1"/>
          <p:nvPr/>
        </p:nvSpPr>
        <p:spPr>
          <a:xfrm>
            <a:off x="535578" y="20751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chemeClr val="bg1"/>
                </a:solidFill>
                <a:effectLst/>
                <a:latin typeface="Söhne"/>
              </a:rPr>
              <a:t>Méthode de simulation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8DED6F-0E56-E4E4-8AF2-069152E28AEC}"/>
              </a:ext>
            </a:extLst>
          </p:cNvPr>
          <p:cNvSpPr txBox="1"/>
          <p:nvPr/>
        </p:nvSpPr>
        <p:spPr>
          <a:xfrm>
            <a:off x="955963" y="939298"/>
            <a:ext cx="61763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>
                <a:solidFill>
                  <a:schemeClr val="bg1">
                    <a:lumMod val="85000"/>
                  </a:schemeClr>
                </a:solidFill>
                <a:effectLst/>
                <a:latin typeface="Söhne"/>
              </a:defRPr>
            </a:lvl1pPr>
          </a:lstStyle>
          <a:p>
            <a:r>
              <a:rPr lang="fr-FR" sz="1200" dirty="0"/>
              <a:t>Clustering K-</a:t>
            </a:r>
            <a:r>
              <a:rPr lang="fr-FR" sz="1200" dirty="0" err="1"/>
              <a:t>means</a:t>
            </a:r>
            <a:r>
              <a:rPr lang="fr-FR" sz="1200" dirty="0"/>
              <a:t> Initial :</a:t>
            </a:r>
          </a:p>
          <a:p>
            <a:r>
              <a:rPr lang="fr-FR" sz="1200" dirty="0"/>
              <a:t>Sélection des caractéristiques pertinentes et standardisation des données.</a:t>
            </a:r>
          </a:p>
          <a:p>
            <a:r>
              <a:rPr lang="fr-FR" sz="1200" dirty="0"/>
              <a:t>Utilisation de l'algorithme K-</a:t>
            </a:r>
            <a:r>
              <a:rPr lang="fr-FR" sz="1200" dirty="0" err="1"/>
              <a:t>means</a:t>
            </a:r>
            <a:r>
              <a:rPr lang="fr-FR" sz="1200" dirty="0"/>
              <a:t> pour déterminer les clusters initiaux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F035E9-CAE7-7905-D871-6901FA19083E}"/>
              </a:ext>
            </a:extLst>
          </p:cNvPr>
          <p:cNvSpPr txBox="1"/>
          <p:nvPr/>
        </p:nvSpPr>
        <p:spPr>
          <a:xfrm>
            <a:off x="955963" y="186835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Division des Données en Deux Périodes, entraînement et prédiction des modèles (T0 et T1)</a:t>
            </a:r>
            <a:endParaRPr lang="fr-FR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41924A8-BBCA-95C1-1E07-C56C91650448}"/>
              </a:ext>
            </a:extLst>
          </p:cNvPr>
          <p:cNvSpPr txBox="1"/>
          <p:nvPr/>
        </p:nvSpPr>
        <p:spPr>
          <a:xfrm>
            <a:off x="955963" y="2570936"/>
            <a:ext cx="4846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Simulation pour déterminer la fréquence de mise à jour  </a:t>
            </a:r>
            <a:r>
              <a:rPr lang="fr-FR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0.05, 0.1, 0.15, 0.2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912AEC8-C256-5E07-E7CC-5BF1DA2D47E1}"/>
              </a:ext>
            </a:extLst>
          </p:cNvPr>
          <p:cNvSpPr txBox="1"/>
          <p:nvPr/>
        </p:nvSpPr>
        <p:spPr>
          <a:xfrm>
            <a:off x="955963" y="3315328"/>
            <a:ext cx="75681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bg1">
                    <a:lumMod val="85000"/>
                  </a:schemeClr>
                </a:solidFill>
                <a:latin typeface="Söhne"/>
              </a:rPr>
              <a:t>C</a:t>
            </a:r>
            <a:r>
              <a:rPr lang="fr-FR" sz="1200" b="0" i="0" dirty="0">
                <a:solidFill>
                  <a:schemeClr val="bg1">
                    <a:lumMod val="85000"/>
                  </a:schemeClr>
                </a:solidFill>
                <a:effectLst/>
                <a:latin typeface="Söhne"/>
              </a:rPr>
              <a:t>onvertir la fréquence de mise à jour de 0.05 mois en une unité de temps plus conventionnelle</a:t>
            </a:r>
          </a:p>
          <a:p>
            <a:endParaRPr lang="fr-FR" sz="1200" dirty="0">
              <a:solidFill>
                <a:schemeClr val="bg1">
                  <a:lumMod val="85000"/>
                </a:schemeClr>
              </a:solidFill>
              <a:latin typeface="Söhne"/>
            </a:endParaRPr>
          </a:p>
          <a:p>
            <a:pPr algn="l"/>
            <a:r>
              <a:rPr lang="fr-FR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1 / 0.05 = 20 mois</a:t>
            </a:r>
          </a:p>
          <a:p>
            <a:pPr algn="l"/>
            <a:r>
              <a:rPr lang="fr-FR" sz="1200" b="1" dirty="0">
                <a:solidFill>
                  <a:srgbClr val="00B050"/>
                </a:solidFill>
                <a:latin typeface="Courier New" panose="02070309020205020404" pitchFamily="49" charset="0"/>
              </a:rPr>
              <a:t>1 /0.1 = 10 mois</a:t>
            </a:r>
          </a:p>
          <a:p>
            <a:r>
              <a:rPr lang="fr-FR" sz="1200" b="0" i="0" dirty="0">
                <a:solidFill>
                  <a:schemeClr val="bg1">
                    <a:lumMod val="95000"/>
                  </a:schemeClr>
                </a:solidFill>
                <a:effectLst/>
                <a:latin typeface="Söhne"/>
              </a:rPr>
              <a:t>Donc, une fréquence de mise à jour de 0.05 mois équivaut à une mise à jour du modèle de segmentation environ tous les 20 mois.</a:t>
            </a:r>
            <a:endParaRPr lang="fr-FR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5E11AE19-6435-B1F9-00FF-E75684BA3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608" y="2534568"/>
            <a:ext cx="2572662" cy="31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72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331E7A68-F398-4973-8EBC-8F95517478AF}"/>
              </a:ext>
            </a:extLst>
          </p:cNvPr>
          <p:cNvSpPr txBox="1"/>
          <p:nvPr/>
        </p:nvSpPr>
        <p:spPr>
          <a:xfrm>
            <a:off x="492034" y="25106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chemeClr val="bg1"/>
                </a:solidFill>
                <a:effectLst/>
                <a:latin typeface="Söhne"/>
              </a:rPr>
              <a:t>Simulation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CFFD8A-E23F-AF5C-D97F-4737F308CF71}"/>
              </a:ext>
            </a:extLst>
          </p:cNvPr>
          <p:cNvSpPr txBox="1"/>
          <p:nvPr/>
        </p:nvSpPr>
        <p:spPr>
          <a:xfrm>
            <a:off x="2003367" y="4153775"/>
            <a:ext cx="55612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La fréquence de mise à jour de 10 mois est la plus efficace en termes de qualité de segmentation, basée sur le score ARI le plus élevé 0,45.</a:t>
            </a:r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94A446-0D78-5B0B-1541-6B1031941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44" y="404949"/>
            <a:ext cx="5645983" cy="346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991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"/>
          <p:cNvSpPr txBox="1">
            <a:spLocks noGrp="1"/>
          </p:cNvSpPr>
          <p:nvPr>
            <p:ph type="ctrTitle"/>
          </p:nvPr>
        </p:nvSpPr>
        <p:spPr>
          <a:xfrm>
            <a:off x="1568825" y="2053435"/>
            <a:ext cx="4147073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 i="0" dirty="0">
                <a:effectLst/>
                <a:latin typeface="Söhne"/>
              </a:rPr>
              <a:t>CONCLUSION ET RECOMMANDATIONS</a:t>
            </a:r>
            <a:endParaRPr lang="fr-FR" sz="3200" dirty="0"/>
          </a:p>
        </p:txBody>
      </p:sp>
      <p:sp>
        <p:nvSpPr>
          <p:cNvPr id="689" name="Google Shape;689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04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91" name="Google Shape;691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3" name="Google Shape;693;p32"/>
          <p:cNvCxnSpPr>
            <a:stCxn id="689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55497" y="132275"/>
            <a:ext cx="5888700" cy="375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dirty="0">
                <a:effectLst/>
                <a:latin typeface="Söhne"/>
              </a:rPr>
              <a:t>Conclusion et Recommandations</a:t>
            </a:r>
            <a:endParaRPr lang="fr-FR" sz="2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432165E-049F-3020-CE9A-66D2E071A7DF}"/>
              </a:ext>
            </a:extLst>
          </p:cNvPr>
          <p:cNvSpPr txBox="1"/>
          <p:nvPr/>
        </p:nvSpPr>
        <p:spPr>
          <a:xfrm>
            <a:off x="1320801" y="710075"/>
            <a:ext cx="719666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Kmeans</a:t>
            </a:r>
            <a:r>
              <a:rPr lang="fr-FR" sz="1200" b="0" dirty="0">
                <a:solidFill>
                  <a:schemeClr val="bg1">
                    <a:lumMod val="95000"/>
                  </a:schemeClr>
                </a:solidFill>
                <a:effectLst/>
                <a:latin typeface="Courier New" panose="02070309020205020404" pitchFamily="49" charset="0"/>
              </a:rPr>
              <a:t> en raison de son score de silhouette élevé de (0.52) avec huit clusters</a:t>
            </a:r>
          </a:p>
          <a:p>
            <a:endParaRPr lang="fr-FR" sz="12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Analyse des cluster </a:t>
            </a:r>
            <a:r>
              <a:rPr lang="fr-FR" sz="12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Kmeans</a:t>
            </a:r>
            <a:r>
              <a:rPr lang="fr-FR" sz="12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</a:rPr>
              <a:t> : </a:t>
            </a:r>
          </a:p>
          <a:p>
            <a:endParaRPr lang="fr-FR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  <a:t>Cluster 0 : Les Prudents</a:t>
            </a:r>
          </a:p>
          <a:p>
            <a:r>
              <a:rPr lang="fr-F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Cluster 1 : Les Habitués élégants</a:t>
            </a:r>
          </a:p>
          <a:p>
            <a:r>
              <a:rPr lang="fr-F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Cluster 2 : Les Grands Acheteurs Technophiles</a:t>
            </a:r>
          </a:p>
          <a:p>
            <a:r>
              <a:rPr lang="fr-F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Cluster 3 : Les Équilibrés</a:t>
            </a:r>
          </a:p>
          <a:p>
            <a:r>
              <a:rPr lang="fr-F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Cluster 4 : Les Amateurs de Jouets et Bébés</a:t>
            </a:r>
          </a:p>
          <a:p>
            <a:r>
              <a:rPr lang="fr-FR" sz="1200" b="0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Cluster 5 : Les Gourmets Santé</a:t>
            </a:r>
          </a:p>
          <a:p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  <a:t>Cluster 6 : Les Décorateurs de Maison</a:t>
            </a:r>
            <a:br>
              <a:rPr lang="fr-FR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</a:b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Roboto" panose="02000000000000000000" pitchFamily="2" charset="0"/>
              </a:rPr>
              <a:t>cluster 7: Clients Occasionnels à Faible Dépense</a:t>
            </a:r>
          </a:p>
          <a:p>
            <a:endParaRPr lang="fr-FR" sz="1200" dirty="0">
              <a:solidFill>
                <a:schemeClr val="accent6">
                  <a:lumMod val="75000"/>
                </a:schemeClr>
              </a:solidFill>
              <a:latin typeface="Roboto" panose="02000000000000000000" pitchFamily="2" charset="0"/>
            </a:endParaRPr>
          </a:p>
          <a:p>
            <a:r>
              <a:rPr lang="fr-FR" sz="12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Les scores ARI varient de 0.22 à 0.45, reflétant une différence significative dans la qualité de la segmentation pour différentes fréquences de mise à jour.</a:t>
            </a:r>
          </a:p>
          <a:p>
            <a:endParaRPr lang="fr-FR" sz="1200" dirty="0">
              <a:solidFill>
                <a:srgbClr val="00B050"/>
              </a:solidFill>
              <a:latin typeface="Roboto" panose="02000000000000000000" pitchFamily="2" charset="0"/>
            </a:endParaRPr>
          </a:p>
          <a:p>
            <a:r>
              <a:rPr lang="fr-FR" sz="1200" dirty="0">
                <a:solidFill>
                  <a:srgbClr val="00B050"/>
                </a:solidFill>
                <a:latin typeface="Roboto" panose="02000000000000000000" pitchFamily="2" charset="0"/>
              </a:rPr>
              <a:t> La fréquence de mise à jour de 1.2 mois a le score ARI le plus élevé (0.45), indiquant que cette fréquence conduit à une segmentation plus précise et cohérente.</a:t>
            </a:r>
          </a:p>
        </p:txBody>
      </p:sp>
    </p:spTree>
    <p:extLst>
      <p:ext uri="{BB962C8B-B14F-4D97-AF65-F5344CB8AC3E}">
        <p14:creationId xmlns:p14="http://schemas.microsoft.com/office/powerpoint/2010/main" val="7286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462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Présentation de la Problématique</a:t>
            </a:r>
            <a:endParaRPr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BAE404A-22E7-4B5B-9799-688C30674135}"/>
              </a:ext>
            </a:extLst>
          </p:cNvPr>
          <p:cNvSpPr txBox="1"/>
          <p:nvPr/>
        </p:nvSpPr>
        <p:spPr>
          <a:xfrm>
            <a:off x="1877451" y="1804232"/>
            <a:ext cx="5612357" cy="1750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400" b="1" i="0" dirty="0" err="1">
                <a:solidFill>
                  <a:srgbClr val="FFFF00"/>
                </a:solidFill>
                <a:effectLst/>
                <a:latin typeface="Roboto"/>
              </a:rPr>
              <a:t>Olist</a:t>
            </a:r>
            <a:r>
              <a:rPr lang="fr-FR" sz="1400" b="1" i="0" dirty="0">
                <a:solidFill>
                  <a:srgbClr val="FFFF00"/>
                </a:solidFill>
                <a:effectLst/>
                <a:latin typeface="Roboto"/>
              </a:rPr>
              <a:t> 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Roboto"/>
              </a:rPr>
              <a:t>: Entreprise brésilienne aidant les commerçants à vendre leurs produits sur diverses marketplaces en ligne.</a:t>
            </a:r>
          </a:p>
          <a:p>
            <a:pPr algn="l"/>
            <a:endParaRPr lang="fr-FR" sz="1400" b="0" i="0" dirty="0">
              <a:solidFill>
                <a:schemeClr val="bg1"/>
              </a:solidFill>
              <a:effectLst/>
              <a:latin typeface="Roboto"/>
            </a:endParaRPr>
          </a:p>
          <a:p>
            <a:pPr algn="l"/>
            <a:r>
              <a:rPr lang="fr-FR" sz="1400" b="1" i="0" dirty="0">
                <a:solidFill>
                  <a:srgbClr val="FFFF00"/>
                </a:solidFill>
                <a:effectLst/>
                <a:latin typeface="Roboto"/>
              </a:rPr>
              <a:t>Objectif 1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Roboto"/>
              </a:rPr>
              <a:t> : Segmentation de qualité des clients</a:t>
            </a:r>
          </a:p>
          <a:p>
            <a:pPr algn="l"/>
            <a:endParaRPr lang="fr-FR" sz="1400" b="0" i="0" dirty="0">
              <a:solidFill>
                <a:schemeClr val="bg1"/>
              </a:solidFill>
              <a:effectLst/>
              <a:latin typeface="Roboto"/>
            </a:endParaRPr>
          </a:p>
          <a:p>
            <a:pPr algn="l"/>
            <a:r>
              <a:rPr lang="fr-FR" sz="1400" b="1" i="0" dirty="0">
                <a:solidFill>
                  <a:srgbClr val="FFFF00"/>
                </a:solidFill>
                <a:effectLst/>
                <a:latin typeface="Roboto"/>
              </a:rPr>
              <a:t>Objectif 2 </a:t>
            </a:r>
            <a:r>
              <a:rPr lang="fr-FR" sz="1400" b="0" i="0" dirty="0">
                <a:solidFill>
                  <a:schemeClr val="bg1"/>
                </a:solidFill>
                <a:effectLst/>
                <a:latin typeface="Roboto"/>
              </a:rPr>
              <a:t>: Proposition d'un contrat de maintenance</a:t>
            </a:r>
          </a:p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endParaRPr lang="fr-FR" sz="11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0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14322" y="71616"/>
            <a:ext cx="4576200" cy="5462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1" dirty="0"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Présentation de la Problématique</a:t>
            </a:r>
            <a:endParaRPr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BC1993-EE06-4F38-8693-2C7AC9F43561}"/>
              </a:ext>
            </a:extLst>
          </p:cNvPr>
          <p:cNvSpPr txBox="1"/>
          <p:nvPr/>
        </p:nvSpPr>
        <p:spPr>
          <a:xfrm>
            <a:off x="514322" y="725666"/>
            <a:ext cx="4641668" cy="311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500"/>
              </a:spcBef>
              <a:spcAft>
                <a:spcPts val="1500"/>
              </a:spcAft>
            </a:pPr>
            <a:r>
              <a:rPr lang="fr-FR" sz="1400" b="1" dirty="0" err="1">
                <a:solidFill>
                  <a:schemeClr val="accent4">
                    <a:lumMod val="50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fr-FR" sz="1200" dirty="0">
              <a:solidFill>
                <a:schemeClr val="accent4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A2A1A5-954F-4CE3-8BFD-AD4C8F9E8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603" y="1144687"/>
            <a:ext cx="6807837" cy="38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3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40448" y="237079"/>
            <a:ext cx="4576200" cy="5462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1800" b="1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Cleaning</a:t>
            </a:r>
            <a:r>
              <a:rPr lang="fr-FR" sz="1800" b="1" dirty="0"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Effectué</a:t>
            </a:r>
            <a:endParaRPr lang="fr-FR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540448" y="9023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8386791" y="783347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E1F75A5-8A41-4D5E-9EE9-B4F6CA71F14C}"/>
              </a:ext>
            </a:extLst>
          </p:cNvPr>
          <p:cNvSpPr txBox="1"/>
          <p:nvPr/>
        </p:nvSpPr>
        <p:spPr>
          <a:xfrm>
            <a:off x="1309228" y="704970"/>
            <a:ext cx="7077563" cy="3960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latin typeface="Advent Pro SemiBold"/>
                <a:cs typeface="Times New Roman" panose="02020603050405020304" pitchFamily="18" charset="0"/>
              </a:rPr>
              <a:t>•Suppression des </a:t>
            </a:r>
            <a:r>
              <a:rPr lang="en-US" sz="1600" dirty="0" err="1">
                <a:solidFill>
                  <a:schemeClr val="bg1"/>
                </a:solidFill>
                <a:latin typeface="Advent Pro SemiBold"/>
                <a:cs typeface="Times New Roman" panose="02020603050405020304" pitchFamily="18" charset="0"/>
              </a:rPr>
              <a:t>colonnes</a:t>
            </a:r>
            <a:r>
              <a:rPr lang="en-US" sz="1600" dirty="0">
                <a:solidFill>
                  <a:schemeClr val="bg1"/>
                </a:solidFill>
                <a:latin typeface="Advent Pro SemiBold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order_approved_at</a:t>
            </a:r>
            <a:r>
              <a:rPr lang="en-US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order_delivered_carrier_date</a:t>
            </a:r>
            <a:r>
              <a:rPr lang="en-US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 et </a:t>
            </a:r>
            <a:r>
              <a:rPr lang="en-US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order_estimated_delivery_date,order_delivered_customer_date</a:t>
            </a:r>
            <a:r>
              <a:rPr lang="en-US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seller_id</a:t>
            </a:r>
            <a:r>
              <a:rPr lang="en-US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shipping_limit_date</a:t>
            </a:r>
            <a:r>
              <a:rPr lang="en-US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.</a:t>
            </a:r>
            <a:endParaRPr lang="fr-FR" sz="1600" b="1" dirty="0">
              <a:solidFill>
                <a:srgbClr val="FFFF00"/>
              </a:solidFill>
              <a:latin typeface="Advent Pro SemiBold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solidFill>
                  <a:schemeClr val="bg1"/>
                </a:solidFill>
                <a:latin typeface="Advent Pro SemiBold"/>
                <a:cs typeface="Times New Roman" panose="02020603050405020304" pitchFamily="18" charset="0"/>
              </a:rPr>
              <a:t>•Suppression des lignes autre que </a:t>
            </a:r>
            <a:r>
              <a:rPr lang="fr-FR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delivered</a:t>
            </a:r>
            <a:r>
              <a:rPr lang="fr-FR" sz="1600" dirty="0">
                <a:solidFill>
                  <a:schemeClr val="bg1"/>
                </a:solidFill>
                <a:latin typeface="Advent Pro SemiBold"/>
                <a:cs typeface="Times New Roman" panose="02020603050405020304" pitchFamily="18" charset="0"/>
              </a:rPr>
              <a:t> (97%) qui sont </a:t>
            </a:r>
            <a:r>
              <a:rPr lang="fr-FR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approved</a:t>
            </a:r>
            <a:r>
              <a:rPr lang="fr-FR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, </a:t>
            </a:r>
            <a:r>
              <a:rPr lang="fr-FR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canceled</a:t>
            </a:r>
            <a:r>
              <a:rPr lang="fr-FR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, </a:t>
            </a:r>
            <a:r>
              <a:rPr lang="fr-FR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invoiced</a:t>
            </a:r>
            <a:r>
              <a:rPr lang="fr-FR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, </a:t>
            </a:r>
            <a:r>
              <a:rPr lang="fr-FR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processing</a:t>
            </a:r>
            <a:r>
              <a:rPr lang="fr-FR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, </a:t>
            </a:r>
            <a:r>
              <a:rPr lang="fr-FR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shipped</a:t>
            </a:r>
            <a:r>
              <a:rPr lang="fr-FR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  et </a:t>
            </a:r>
            <a:r>
              <a:rPr lang="fr-FR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unavailable</a:t>
            </a:r>
            <a:r>
              <a:rPr lang="fr-FR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solidFill>
                  <a:schemeClr val="bg1"/>
                </a:solidFill>
                <a:latin typeface="Advent Pro SemiBold"/>
                <a:cs typeface="Times New Roman" panose="02020603050405020304" pitchFamily="18" charset="0"/>
              </a:rPr>
              <a:t>•Suppression des colonnes redondantes et dupliquées 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solidFill>
                  <a:schemeClr val="bg1"/>
                </a:solidFill>
                <a:latin typeface="Advent Pro SemiBold"/>
                <a:cs typeface="Times New Roman" panose="02020603050405020304" pitchFamily="18" charset="0"/>
              </a:rPr>
              <a:t>•Suppression des produits en double pour un même </a:t>
            </a:r>
            <a:r>
              <a:rPr lang="fr-FR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order_id</a:t>
            </a:r>
            <a:r>
              <a:rPr lang="fr-FR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 </a:t>
            </a:r>
            <a:r>
              <a:rPr lang="fr-FR" sz="1600" dirty="0">
                <a:solidFill>
                  <a:schemeClr val="bg1"/>
                </a:solidFill>
                <a:latin typeface="Advent Pro SemiBold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ffectLst/>
                <a:latin typeface="Advent Pro SemiBold"/>
                <a:ea typeface="Calibri" panose="020F0502020204030204" pitchFamily="34" charset="0"/>
                <a:cs typeface="Times New Roman" panose="02020603050405020304" pitchFamily="18" charset="0"/>
              </a:rPr>
              <a:t>•Replacement des NAN par le mode: </a:t>
            </a:r>
            <a:r>
              <a:rPr lang="en-US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mean_payment_sequential</a:t>
            </a:r>
            <a:r>
              <a:rPr lang="en-US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mean_review_score</a:t>
            </a:r>
            <a:r>
              <a:rPr lang="en-US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mean_payment_installments</a:t>
            </a:r>
            <a:r>
              <a:rPr lang="en-US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mean_delivery_days</a:t>
            </a:r>
            <a:r>
              <a:rPr lang="en-US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/>
                <a:latin typeface="Advent Pro SemiBold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fr-FR" sz="2000" dirty="0">
              <a:solidFill>
                <a:schemeClr val="bg1"/>
              </a:solidFill>
              <a:effectLst/>
              <a:latin typeface="Advent Pro SemiBold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•</a:t>
            </a:r>
            <a:r>
              <a:rPr lang="en-US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product_category_name</a:t>
            </a:r>
            <a:r>
              <a:rPr lang="en-US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  -&gt; </a:t>
            </a:r>
            <a:r>
              <a:rPr lang="en-US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product_category_name</a:t>
            </a:r>
            <a:r>
              <a:rPr lang="en-US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 _English;</a:t>
            </a:r>
            <a:endParaRPr lang="fr-FR" sz="1600" b="1" dirty="0">
              <a:solidFill>
                <a:srgbClr val="FFFF00"/>
              </a:solidFill>
              <a:latin typeface="Advent Pro SemiBold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•</a:t>
            </a:r>
            <a:r>
              <a:rPr lang="fr-FR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customer_id</a:t>
            </a:r>
            <a:r>
              <a:rPr lang="fr-FR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  -&gt; </a:t>
            </a:r>
            <a:r>
              <a:rPr lang="fr-FR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customer_unique_id</a:t>
            </a:r>
            <a:r>
              <a:rPr lang="fr-FR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.,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solidFill>
                  <a:schemeClr val="bg1"/>
                </a:solidFill>
                <a:effectLst/>
                <a:latin typeface="Advent Pro SemiBold"/>
                <a:ea typeface="Calibri" panose="020F0502020204030204" pitchFamily="34" charset="0"/>
                <a:cs typeface="Times New Roman" panose="02020603050405020304" pitchFamily="18" charset="0"/>
              </a:rPr>
              <a:t>• </a:t>
            </a:r>
            <a:r>
              <a:rPr lang="fr-FR" sz="1600" dirty="0">
                <a:solidFill>
                  <a:schemeClr val="bg1"/>
                </a:solidFill>
                <a:latin typeface="Advent Pro SemiBold"/>
                <a:ea typeface="Calibri" panose="020F0502020204030204" pitchFamily="34" charset="0"/>
                <a:cs typeface="Times New Roman" panose="02020603050405020304" pitchFamily="18" charset="0"/>
              </a:rPr>
              <a:t>Suppression de </a:t>
            </a:r>
            <a:r>
              <a:rPr lang="fr-FR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order_item_id</a:t>
            </a:r>
            <a:endParaRPr lang="fr-FR" sz="1600" b="1" dirty="0">
              <a:solidFill>
                <a:srgbClr val="FFFF00"/>
              </a:solidFill>
              <a:latin typeface="Advent Pro SemiBold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6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40448" y="237079"/>
            <a:ext cx="4576200" cy="5462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1800" b="1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</a:rPr>
              <a:t>Cleaning</a:t>
            </a:r>
            <a:r>
              <a:rPr lang="fr-FR" sz="1800" b="1" dirty="0"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Effectué</a:t>
            </a:r>
            <a:endParaRPr lang="fr-FR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673623" y="109420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8465168" y="2134314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278887-02C8-4EBB-8A50-463B7449DDA9}"/>
              </a:ext>
            </a:extLst>
          </p:cNvPr>
          <p:cNvSpPr txBox="1"/>
          <p:nvPr/>
        </p:nvSpPr>
        <p:spPr>
          <a:xfrm>
            <a:off x="1415458" y="940312"/>
            <a:ext cx="59728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DBDF20-4D20-458B-8208-4373891C2AFC}"/>
              </a:ext>
            </a:extLst>
          </p:cNvPr>
          <p:cNvSpPr txBox="1"/>
          <p:nvPr/>
        </p:nvSpPr>
        <p:spPr>
          <a:xfrm>
            <a:off x="1334002" y="1067650"/>
            <a:ext cx="6475995" cy="3212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fr-FR" sz="1800" dirty="0">
                <a:solidFill>
                  <a:schemeClr val="bg1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Création de nouvelles variables : </a:t>
            </a:r>
            <a:r>
              <a:rPr lang="fr-FR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ratios (fret/total commande), moyenne du prix par commande</a:t>
            </a:r>
            <a:r>
              <a:rPr lang="fr-FR" sz="1800" dirty="0">
                <a:solidFill>
                  <a:schemeClr val="bg1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, etc.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des fonctionnalités pour la segmentation des clients </a:t>
            </a:r>
            <a:r>
              <a:rPr lang="fr-FR" sz="2400" dirty="0">
                <a:solidFill>
                  <a:schemeClr val="bg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Récence, Fréquence, Valeur Monétaire</a:t>
            </a:r>
            <a:r>
              <a:rPr lang="fr-FR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;</a:t>
            </a:r>
            <a:endParaRPr lang="fr-FR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Création de </a:t>
            </a:r>
            <a:r>
              <a:rPr lang="fr-FR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catégorie_niveau1</a:t>
            </a:r>
            <a:r>
              <a:rPr lang="fr-FR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regroupant les produits en neuf catégories principales pour faciliter l'encodage lors des prétraitements ;</a:t>
            </a:r>
            <a:endParaRPr lang="fr-FR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fr-FR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delivery_delta_days</a:t>
            </a:r>
            <a:r>
              <a:rPr lang="fr-FR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pour représenter le délai de livraison moyen ;</a:t>
            </a:r>
            <a:endParaRPr lang="fr-FR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One-hot encoding sur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certaines</a:t>
            </a:r>
            <a:r>
              <a:rPr lang="en-US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colonnes</a:t>
            </a:r>
            <a:r>
              <a:rPr lang="en-US" sz="1800" dirty="0">
                <a:solidFill>
                  <a:schemeClr val="bg1"/>
                </a:solidFill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customer_state</a:t>
            </a:r>
            <a:r>
              <a:rPr lang="en-US" sz="1600" b="1" dirty="0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FFFF00"/>
                </a:solidFill>
                <a:latin typeface="Advent Pro SemiBold"/>
                <a:cs typeface="Times New Roman" panose="02020603050405020304" pitchFamily="18" charset="0"/>
              </a:rPr>
              <a:t>customer_city</a:t>
            </a:r>
            <a:endParaRPr lang="fr-FR" sz="1600" b="1" dirty="0">
              <a:solidFill>
                <a:srgbClr val="FFFF00"/>
              </a:solidFill>
              <a:latin typeface="Advent Pro SemiBold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40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40448" y="140777"/>
            <a:ext cx="4576200" cy="5462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1800" b="1" dirty="0"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Exploration des Données</a:t>
            </a:r>
            <a:endParaRPr lang="fr-FR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52A756-51B1-4784-902B-B92157A6C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" y="530233"/>
            <a:ext cx="7802880" cy="395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7C0C37D-A52A-46A1-99F1-EC6A725BA68C}"/>
              </a:ext>
            </a:extLst>
          </p:cNvPr>
          <p:cNvSpPr txBox="1"/>
          <p:nvPr/>
        </p:nvSpPr>
        <p:spPr>
          <a:xfrm>
            <a:off x="1001486" y="4584865"/>
            <a:ext cx="6026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FFFF00"/>
                </a:solidFill>
                <a:latin typeface="Roboto"/>
              </a:rPr>
              <a:t>Achats liés aux cadeaux de fin d’année - A</a:t>
            </a:r>
            <a:r>
              <a:rPr lang="fr-FR" sz="1200" b="1" i="0" dirty="0">
                <a:solidFill>
                  <a:srgbClr val="FFFF00"/>
                </a:solidFill>
                <a:effectLst/>
                <a:latin typeface="Roboto"/>
              </a:rPr>
              <a:t>ugmentation significative des commandes entre novembre et décembre.</a:t>
            </a:r>
            <a:endParaRPr lang="fr-FR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6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540448" y="237079"/>
            <a:ext cx="4576200" cy="5462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1800" b="1" dirty="0">
                <a:solidFill>
                  <a:schemeClr val="bg1">
                    <a:lumMod val="9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Exploration des Données</a:t>
            </a:r>
            <a:endParaRPr lang="fr-FR" sz="18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2F487E-6655-4854-AC98-30B21475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689" y="1399372"/>
            <a:ext cx="3950672" cy="340920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0F405FD-7B6E-4F45-8177-A3E0854A1214}"/>
              </a:ext>
            </a:extLst>
          </p:cNvPr>
          <p:cNvSpPr txBox="1"/>
          <p:nvPr/>
        </p:nvSpPr>
        <p:spPr>
          <a:xfrm>
            <a:off x="540448" y="800340"/>
            <a:ext cx="55642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Répartition des commandes par jour de la semaine</a:t>
            </a:r>
          </a:p>
        </p:txBody>
      </p:sp>
    </p:spTree>
    <p:extLst>
      <p:ext uri="{BB962C8B-B14F-4D97-AF65-F5344CB8AC3E}">
        <p14:creationId xmlns:p14="http://schemas.microsoft.com/office/powerpoint/2010/main" val="383542900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26245</TotalTime>
  <Words>1285</Words>
  <Application>Microsoft Office PowerPoint</Application>
  <PresentationFormat>Affichage à l'écran (16:9)</PresentationFormat>
  <Paragraphs>173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53" baseType="lpstr">
      <vt:lpstr>var(--colab-code-font-family)</vt:lpstr>
      <vt:lpstr>Teko</vt:lpstr>
      <vt:lpstr>Roboto</vt:lpstr>
      <vt:lpstr>Advent Pro SemiBold</vt:lpstr>
      <vt:lpstr>Calibri</vt:lpstr>
      <vt:lpstr>Symbol</vt:lpstr>
      <vt:lpstr>Söhne</vt:lpstr>
      <vt:lpstr>Arial</vt:lpstr>
      <vt:lpstr>Maven Pro</vt:lpstr>
      <vt:lpstr>Fira Sans Condensed Medium</vt:lpstr>
      <vt:lpstr>Quantico</vt:lpstr>
      <vt:lpstr>Calibri Light</vt:lpstr>
      <vt:lpstr>Courier New</vt:lpstr>
      <vt:lpstr>Catamaran</vt:lpstr>
      <vt:lpstr>Share Tech</vt:lpstr>
      <vt:lpstr>Fira Sans Extra Condensed Medium</vt:lpstr>
      <vt:lpstr>Segoe UI</vt:lpstr>
      <vt:lpstr>Wingdings</vt:lpstr>
      <vt:lpstr>Century Gothic</vt:lpstr>
      <vt:lpstr>Data Science Consulting by Slidesgo</vt:lpstr>
      <vt:lpstr>MACHINE LEARNING ENGINEERING </vt:lpstr>
      <vt:lpstr>PLAN DE PRÉSENTATION </vt:lpstr>
      <vt:lpstr>INTRODUCTION</vt:lpstr>
      <vt:lpstr>Présentation de la Problématique</vt:lpstr>
      <vt:lpstr>Présentation de la Problématique</vt:lpstr>
      <vt:lpstr>Cleaning Effectué</vt:lpstr>
      <vt:lpstr>Cleaning Effectué</vt:lpstr>
      <vt:lpstr>Exploration des Données</vt:lpstr>
      <vt:lpstr>Exploration des Données</vt:lpstr>
      <vt:lpstr>Exploration des Données</vt:lpstr>
      <vt:lpstr>Exploration des Données</vt:lpstr>
      <vt:lpstr>Exploration des Données</vt:lpstr>
      <vt:lpstr>MODELISATION</vt:lpstr>
      <vt:lpstr>Segmentation RFM</vt:lpstr>
      <vt:lpstr>Segmentation RFM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SIMULATION</vt:lpstr>
      <vt:lpstr>Présentation PowerPoint</vt:lpstr>
      <vt:lpstr>Présentation PowerPoint</vt:lpstr>
      <vt:lpstr>CONCLUSION ET RECOMMANDATIONS</vt:lpstr>
      <vt:lpstr>Conclusion et Recommandations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2 DATA SCIENCE</dc:title>
  <dc:creator>Samson AMOUSSOU</dc:creator>
  <cp:lastModifiedBy>Samson AMOUSSOU</cp:lastModifiedBy>
  <cp:revision>89</cp:revision>
  <dcterms:modified xsi:type="dcterms:W3CDTF">2024-02-02T21:29:10Z</dcterms:modified>
</cp:coreProperties>
</file>