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p:scale>
          <a:sx n="66" d="100"/>
          <a:sy n="66" d="100"/>
        </p:scale>
        <p:origin x="876" y="1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ownloads\S.SANDHIYA%20(2).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[S.SANDHIYA (2).xlsx]Sheet2!PivotTable6</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
        <c:idx val="36"/>
        <c:spPr>
          <a:solidFill>
            <a:schemeClr val="accent1"/>
          </a:solidFill>
          <a:ln>
            <a:noFill/>
          </a:ln>
          <a:effectLst/>
        </c:spPr>
        <c:marker>
          <c:symbol val="none"/>
        </c:marker>
      </c:pivotFmt>
      <c:pivotFmt>
        <c:idx val="37"/>
        <c:spPr>
          <a:solidFill>
            <a:schemeClr val="accent1"/>
          </a:solidFill>
          <a:ln>
            <a:noFill/>
          </a:ln>
          <a:effectLst/>
        </c:spPr>
        <c:marker>
          <c:symbol val="none"/>
        </c:marker>
      </c:pivotFmt>
      <c:pivotFmt>
        <c:idx val="38"/>
        <c:spPr>
          <a:solidFill>
            <a:schemeClr val="accent1"/>
          </a:solidFill>
          <a:ln>
            <a:noFill/>
          </a:ln>
          <a:effectLst/>
        </c:spPr>
        <c:marker>
          <c:symbol val="none"/>
        </c:marker>
      </c:pivotFmt>
      <c:pivotFmt>
        <c:idx val="39"/>
        <c:spPr>
          <a:solidFill>
            <a:schemeClr val="accent1"/>
          </a:solidFill>
          <a:ln>
            <a:noFill/>
          </a:ln>
          <a:effectLst/>
        </c:spPr>
        <c:marker>
          <c:symbol val="none"/>
        </c:marker>
      </c:pivotFmt>
      <c:pivotFmt>
        <c:idx val="40"/>
        <c:spPr>
          <a:solidFill>
            <a:schemeClr val="accent1"/>
          </a:solidFill>
          <a:ln>
            <a:noFill/>
          </a:ln>
          <a:effectLst/>
        </c:spPr>
        <c:marker>
          <c:symbol val="none"/>
        </c:marker>
      </c:pivotFmt>
      <c:pivotFmt>
        <c:idx val="41"/>
        <c:spPr>
          <a:solidFill>
            <a:schemeClr val="accent1"/>
          </a:solidFill>
          <a:ln>
            <a:noFill/>
          </a:ln>
          <a:effectLst/>
        </c:spPr>
        <c:marker>
          <c:symbol val="none"/>
        </c:marker>
      </c:pivotFmt>
      <c:pivotFmt>
        <c:idx val="42"/>
        <c:spPr>
          <a:solidFill>
            <a:schemeClr val="accent1"/>
          </a:solidFill>
          <a:ln>
            <a:noFill/>
          </a:ln>
          <a:effectLst/>
        </c:spPr>
        <c:marker>
          <c:symbol val="none"/>
        </c:marker>
      </c:pivotFmt>
      <c:pivotFmt>
        <c:idx val="43"/>
        <c:spPr>
          <a:solidFill>
            <a:schemeClr val="accent1"/>
          </a:solidFill>
          <a:ln>
            <a:noFill/>
          </a:ln>
          <a:effectLst/>
        </c:spPr>
        <c:marker>
          <c:symbol val="none"/>
        </c:marker>
      </c:pivotFmt>
      <c:pivotFmt>
        <c:idx val="44"/>
        <c:spPr>
          <a:solidFill>
            <a:schemeClr val="accent1"/>
          </a:solidFill>
          <a:ln>
            <a:noFill/>
          </a:ln>
          <a:effectLst/>
        </c:spPr>
        <c:marker>
          <c:symbol val="none"/>
        </c:marker>
      </c:pivotFmt>
      <c:pivotFmt>
        <c:idx val="45"/>
        <c:spPr>
          <a:solidFill>
            <a:schemeClr val="accent1"/>
          </a:solidFill>
          <a:ln>
            <a:noFill/>
          </a:ln>
          <a:effectLst/>
        </c:spPr>
        <c:marker>
          <c:symbol val="none"/>
        </c:marker>
      </c:pivotFmt>
      <c:pivotFmt>
        <c:idx val="46"/>
        <c:spPr>
          <a:solidFill>
            <a:schemeClr val="accent1"/>
          </a:solidFill>
          <a:ln>
            <a:noFill/>
          </a:ln>
          <a:effectLst/>
        </c:spPr>
        <c:marker>
          <c:symbol val="none"/>
        </c:marker>
      </c:pivotFmt>
      <c:pivotFmt>
        <c:idx val="47"/>
        <c:spPr>
          <a:solidFill>
            <a:schemeClr val="accent1"/>
          </a:solidFill>
          <a:ln>
            <a:noFill/>
          </a:ln>
          <a:effectLst/>
        </c:spPr>
        <c:marker>
          <c:symbol val="none"/>
        </c:marker>
      </c:pivotFmt>
      <c:pivotFmt>
        <c:idx val="48"/>
        <c:spPr>
          <a:solidFill>
            <a:schemeClr val="accent1"/>
          </a:solidFill>
          <a:ln>
            <a:noFill/>
          </a:ln>
          <a:effectLst/>
        </c:spPr>
        <c:marker>
          <c:symbol val="none"/>
        </c:marker>
      </c:pivotFmt>
      <c:pivotFmt>
        <c:idx val="49"/>
        <c:spPr>
          <a:solidFill>
            <a:schemeClr val="accent1"/>
          </a:solidFill>
          <a:ln>
            <a:noFill/>
          </a:ln>
          <a:effectLst/>
        </c:spPr>
        <c:marker>
          <c:symbol val="none"/>
        </c:marker>
      </c:pivotFmt>
      <c:pivotFmt>
        <c:idx val="50"/>
        <c:spPr>
          <a:solidFill>
            <a:schemeClr val="accent1"/>
          </a:solidFill>
          <a:ln>
            <a:noFill/>
          </a:ln>
          <a:effectLst/>
        </c:spPr>
        <c:marker>
          <c:symbol val="none"/>
        </c:marker>
      </c:pivotFmt>
      <c:pivotFmt>
        <c:idx val="51"/>
        <c:spPr>
          <a:solidFill>
            <a:schemeClr val="accent1"/>
          </a:solidFill>
          <a:ln>
            <a:noFill/>
          </a:ln>
          <a:effectLst/>
        </c:spPr>
        <c:marker>
          <c:symbol val="none"/>
        </c:marker>
      </c:pivotFmt>
      <c:pivotFmt>
        <c:idx val="52"/>
        <c:spPr>
          <a:solidFill>
            <a:schemeClr val="accent1"/>
          </a:solidFill>
          <a:ln>
            <a:noFill/>
          </a:ln>
          <a:effectLst/>
        </c:spPr>
        <c:marker>
          <c:symbol val="none"/>
        </c:marker>
      </c:pivotFmt>
      <c:pivotFmt>
        <c:idx val="53"/>
        <c:spPr>
          <a:solidFill>
            <a:schemeClr val="accent1"/>
          </a:solidFill>
          <a:ln>
            <a:noFill/>
          </a:ln>
          <a:effectLst/>
        </c:spPr>
        <c:marker>
          <c:symbol val="none"/>
        </c:marker>
      </c:pivotFmt>
    </c:pivotFmts>
    <c:plotArea>
      <c:layout/>
      <c:barChart>
        <c:barDir val="bar"/>
        <c:grouping val="percentStacked"/>
        <c:varyColors val="0"/>
        <c:ser>
          <c:idx val="0"/>
          <c:order val="0"/>
          <c:tx>
            <c:strRef>
              <c:f>Sheet2!$B$3:$B$5</c:f>
              <c:strCache>
                <c:ptCount val="1"/>
                <c:pt idx="0">
                  <c:v>Absent - Finance</c:v>
                </c:pt>
              </c:strCache>
            </c:strRef>
          </c:tx>
          <c:spPr>
            <a:solidFill>
              <a:schemeClr val="accent1"/>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Sheet2!$B$6:$B$47</c:f>
              <c:numCache>
                <c:formatCode>General</c:formatCode>
                <c:ptCount val="41"/>
                <c:pt idx="17">
                  <c:v>1.0</c:v>
                </c:pt>
                <c:pt idx="29">
                  <c:v>1.0</c:v>
                </c:pt>
              </c:numCache>
            </c:numRef>
          </c:val>
        </c:ser>
        <c:ser>
          <c:idx val="1"/>
          <c:order val="1"/>
          <c:tx>
            <c:strRef>
              <c:f>Sheet2!$C$3:$C$5</c:f>
              <c:strCache>
                <c:ptCount val="1"/>
                <c:pt idx="0">
                  <c:v>Absent - HR</c:v>
                </c:pt>
              </c:strCache>
            </c:strRef>
          </c:tx>
          <c:spPr>
            <a:solidFill>
              <a:schemeClr val="accent2"/>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Sheet2!$C$6:$C$47</c:f>
              <c:numCache>
                <c:formatCode>General</c:formatCode>
                <c:ptCount val="41"/>
                <c:pt idx="8">
                  <c:v>1.0</c:v>
                </c:pt>
                <c:pt idx="30">
                  <c:v>1.0</c:v>
                </c:pt>
              </c:numCache>
            </c:numRef>
          </c:val>
        </c:ser>
        <c:ser>
          <c:idx val="2"/>
          <c:order val="2"/>
          <c:tx>
            <c:strRef>
              <c:f>Sheet2!$D$3:$D$5</c:f>
              <c:strCache>
                <c:ptCount val="1"/>
                <c:pt idx="0">
                  <c:v>Absent - IT</c:v>
                </c:pt>
              </c:strCache>
            </c:strRef>
          </c:tx>
          <c:spPr>
            <a:solidFill>
              <a:schemeClr val="accent3"/>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Sheet2!$D$6:$D$47</c:f>
              <c:numCache>
                <c:formatCode>General</c:formatCode>
                <c:ptCount val="41"/>
                <c:pt idx="9">
                  <c:v>1.0</c:v>
                </c:pt>
                <c:pt idx="35">
                  <c:v>1.0</c:v>
                </c:pt>
                <c:pt idx="39">
                  <c:v>1.0</c:v>
                </c:pt>
              </c:numCache>
            </c:numRef>
          </c:val>
        </c:ser>
        <c:ser>
          <c:idx val="3"/>
          <c:order val="3"/>
          <c:tx>
            <c:strRef>
              <c:f>Sheet2!$E$3:$E$5</c:f>
              <c:strCache>
                <c:ptCount val="1"/>
                <c:pt idx="0">
                  <c:v>Absent - Marketing</c:v>
                </c:pt>
              </c:strCache>
            </c:strRef>
          </c:tx>
          <c:spPr>
            <a:solidFill>
              <a:schemeClr val="accent4"/>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Sheet2!$E$6:$E$47</c:f>
              <c:numCache>
                <c:formatCode>General</c:formatCode>
                <c:ptCount val="41"/>
                <c:pt idx="27">
                  <c:v>1.0</c:v>
                </c:pt>
              </c:numCache>
            </c:numRef>
          </c:val>
        </c:ser>
        <c:ser>
          <c:idx val="4"/>
          <c:order val="4"/>
          <c:tx>
            <c:strRef>
              <c:f>Sheet2!$G$3:$G$5</c:f>
              <c:strCache>
                <c:ptCount val="1"/>
                <c:pt idx="0">
                  <c:v>Early Leave - HR</c:v>
                </c:pt>
              </c:strCache>
            </c:strRef>
          </c:tx>
          <c:spPr>
            <a:solidFill>
              <a:schemeClr val="accent5"/>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Sheet2!$G$6:$G$47</c:f>
              <c:numCache>
                <c:formatCode>General</c:formatCode>
                <c:ptCount val="41"/>
                <c:pt idx="1">
                  <c:v>1.0</c:v>
                </c:pt>
              </c:numCache>
            </c:numRef>
          </c:val>
        </c:ser>
        <c:ser>
          <c:idx val="5"/>
          <c:order val="5"/>
          <c:tx>
            <c:strRef>
              <c:f>Sheet2!$H$3:$H$5</c:f>
              <c:strCache>
                <c:ptCount val="1"/>
                <c:pt idx="0">
                  <c:v>Early Leave - IT</c:v>
                </c:pt>
              </c:strCache>
            </c:strRef>
          </c:tx>
          <c:spPr>
            <a:solidFill>
              <a:schemeClr val="accent6"/>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Sheet2!$H$6:$H$47</c:f>
              <c:numCache>
                <c:formatCode>General</c:formatCode>
                <c:ptCount val="41"/>
                <c:pt idx="2">
                  <c:v>1.0</c:v>
                </c:pt>
              </c:numCache>
            </c:numRef>
          </c:val>
        </c:ser>
        <c:ser>
          <c:idx val="6"/>
          <c:order val="6"/>
          <c:tx>
            <c:strRef>
              <c:f>Sheet2!$I$3:$I$5</c:f>
              <c:strCache>
                <c:ptCount val="1"/>
                <c:pt idx="0">
                  <c:v>Early Leave - Marketing</c:v>
                </c:pt>
              </c:strCache>
            </c:strRef>
          </c:tx>
          <c:spPr>
            <a:solidFill>
              <a:schemeClr val="accent1">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Sheet2!$I$6:$I$47</c:f>
              <c:numCache>
                <c:formatCode>General</c:formatCode>
                <c:ptCount val="41"/>
                <c:pt idx="22">
                  <c:v>1.0</c:v>
                </c:pt>
                <c:pt idx="25">
                  <c:v>1.0</c:v>
                </c:pt>
              </c:numCache>
            </c:numRef>
          </c:val>
        </c:ser>
        <c:ser>
          <c:idx val="7"/>
          <c:order val="7"/>
          <c:tx>
            <c:strRef>
              <c:f>Sheet2!$J$3:$J$5</c:f>
              <c:strCache>
                <c:ptCount val="1"/>
                <c:pt idx="0">
                  <c:v>Early Leave - Sales</c:v>
                </c:pt>
              </c:strCache>
            </c:strRef>
          </c:tx>
          <c:spPr>
            <a:solidFill>
              <a:schemeClr val="accent2">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Sheet2!$J$6:$J$47</c:f>
              <c:numCache>
                <c:formatCode>General</c:formatCode>
                <c:ptCount val="41"/>
                <c:pt idx="7">
                  <c:v>1.0</c:v>
                </c:pt>
              </c:numCache>
            </c:numRef>
          </c:val>
        </c:ser>
        <c:ser>
          <c:idx val="8"/>
          <c:order val="8"/>
          <c:tx>
            <c:strRef>
              <c:f>Sheet2!$L$3:$L$5</c:f>
              <c:strCache>
                <c:ptCount val="1"/>
                <c:pt idx="0">
                  <c:v>Late - Finance</c:v>
                </c:pt>
              </c:strCache>
            </c:strRef>
          </c:tx>
          <c:spPr>
            <a:solidFill>
              <a:schemeClr val="accent3">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Sheet2!$L$6:$L$47</c:f>
              <c:numCache>
                <c:formatCode>General</c:formatCode>
                <c:ptCount val="41"/>
                <c:pt idx="0">
                  <c:v>1.0</c:v>
                </c:pt>
              </c:numCache>
            </c:numRef>
          </c:val>
        </c:ser>
        <c:ser>
          <c:idx val="9"/>
          <c:order val="9"/>
          <c:tx>
            <c:strRef>
              <c:f>Sheet2!$M$3:$M$5</c:f>
              <c:strCache>
                <c:ptCount val="1"/>
                <c:pt idx="0">
                  <c:v>Late - IT</c:v>
                </c:pt>
              </c:strCache>
            </c:strRef>
          </c:tx>
          <c:spPr>
            <a:solidFill>
              <a:schemeClr val="accent4">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Sheet2!$M$6:$M$47</c:f>
              <c:numCache>
                <c:formatCode>General</c:formatCode>
                <c:ptCount val="41"/>
                <c:pt idx="32">
                  <c:v>1.0</c:v>
                </c:pt>
                <c:pt idx="33">
                  <c:v>1.0</c:v>
                </c:pt>
              </c:numCache>
            </c:numRef>
          </c:val>
        </c:ser>
        <c:ser>
          <c:idx val="10"/>
          <c:order val="10"/>
          <c:tx>
            <c:strRef>
              <c:f>Sheet2!$N$3:$N$5</c:f>
              <c:strCache>
                <c:ptCount val="1"/>
                <c:pt idx="0">
                  <c:v>Late - Marketing</c:v>
                </c:pt>
              </c:strCache>
            </c:strRef>
          </c:tx>
          <c:spPr>
            <a:solidFill>
              <a:schemeClr val="accent5">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Sheet2!$N$6:$N$47</c:f>
              <c:numCache>
                <c:formatCode>General</c:formatCode>
                <c:ptCount val="41"/>
                <c:pt idx="13">
                  <c:v>1.0</c:v>
                </c:pt>
                <c:pt idx="15">
                  <c:v>1.0</c:v>
                </c:pt>
              </c:numCache>
            </c:numRef>
          </c:val>
        </c:ser>
        <c:ser>
          <c:idx val="11"/>
          <c:order val="11"/>
          <c:tx>
            <c:strRef>
              <c:f>Sheet2!$O$3:$O$5</c:f>
              <c:strCache>
                <c:ptCount val="1"/>
                <c:pt idx="0">
                  <c:v>Late - Sales</c:v>
                </c:pt>
              </c:strCache>
            </c:strRef>
          </c:tx>
          <c:spPr>
            <a:solidFill>
              <a:schemeClr val="accent6">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Sheet2!$O$6:$O$47</c:f>
              <c:numCache>
                <c:formatCode>General</c:formatCode>
                <c:ptCount val="41"/>
                <c:pt idx="18">
                  <c:v>1.0</c:v>
                </c:pt>
                <c:pt idx="31">
                  <c:v>1.0</c:v>
                </c:pt>
              </c:numCache>
            </c:numRef>
          </c:val>
        </c:ser>
        <c:ser>
          <c:idx val="12"/>
          <c:order val="12"/>
          <c:tx>
            <c:strRef>
              <c:f>Sheet2!$Q$3:$Q$5</c:f>
              <c:strCache>
                <c:ptCount val="1"/>
                <c:pt idx="0">
                  <c:v>Present - Finance</c:v>
                </c:pt>
              </c:strCache>
            </c:strRef>
          </c:tx>
          <c:spPr>
            <a:solidFill>
              <a:schemeClr val="accent1">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Sheet2!$Q$6:$Q$47</c:f>
              <c:numCache>
                <c:formatCode>General</c:formatCode>
                <c:ptCount val="41"/>
                <c:pt idx="4">
                  <c:v>1.0</c:v>
                </c:pt>
                <c:pt idx="11">
                  <c:v>1.0</c:v>
                </c:pt>
                <c:pt idx="23">
                  <c:v>1.0</c:v>
                </c:pt>
                <c:pt idx="36">
                  <c:v>1.0</c:v>
                </c:pt>
              </c:numCache>
            </c:numRef>
          </c:val>
        </c:ser>
        <c:ser>
          <c:idx val="13"/>
          <c:order val="13"/>
          <c:tx>
            <c:strRef>
              <c:f>Sheet2!$R$3:$R$5</c:f>
              <c:strCache>
                <c:ptCount val="1"/>
                <c:pt idx="0">
                  <c:v>Present - HR</c:v>
                </c:pt>
              </c:strCache>
            </c:strRef>
          </c:tx>
          <c:spPr>
            <a:solidFill>
              <a:schemeClr val="accent2">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Sheet2!$R$6:$R$47</c:f>
              <c:numCache>
                <c:formatCode>General</c:formatCode>
                <c:ptCount val="41"/>
                <c:pt idx="19">
                  <c:v>1.0</c:v>
                </c:pt>
                <c:pt idx="20">
                  <c:v>1.0</c:v>
                </c:pt>
                <c:pt idx="21">
                  <c:v>1.0</c:v>
                </c:pt>
                <c:pt idx="26">
                  <c:v>1.0</c:v>
                </c:pt>
              </c:numCache>
            </c:numRef>
          </c:val>
        </c:ser>
        <c:ser>
          <c:idx val="14"/>
          <c:order val="14"/>
          <c:tx>
            <c:strRef>
              <c:f>Sheet2!$S$3:$S$5</c:f>
              <c:strCache>
                <c:ptCount val="1"/>
                <c:pt idx="0">
                  <c:v>Present - IT</c:v>
                </c:pt>
              </c:strCache>
            </c:strRef>
          </c:tx>
          <c:spPr>
            <a:solidFill>
              <a:schemeClr val="accent3">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Sheet2!$S$6:$S$47</c:f>
              <c:numCache>
                <c:formatCode>General</c:formatCode>
                <c:ptCount val="41"/>
                <c:pt idx="12">
                  <c:v>1.0</c:v>
                </c:pt>
                <c:pt idx="14">
                  <c:v>1.0</c:v>
                </c:pt>
                <c:pt idx="24">
                  <c:v>1.0</c:v>
                </c:pt>
                <c:pt idx="28">
                  <c:v>1.0</c:v>
                </c:pt>
              </c:numCache>
            </c:numRef>
          </c:val>
        </c:ser>
        <c:ser>
          <c:idx val="15"/>
          <c:order val="15"/>
          <c:tx>
            <c:strRef>
              <c:f>Sheet2!$T$3:$T$5</c:f>
              <c:strCache>
                <c:ptCount val="1"/>
                <c:pt idx="0">
                  <c:v>Present - Marketing</c:v>
                </c:pt>
              </c:strCache>
            </c:strRef>
          </c:tx>
          <c:spPr>
            <a:solidFill>
              <a:schemeClr val="accent4">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Sheet2!$T$6:$T$47</c:f>
              <c:numCache>
                <c:formatCode>General</c:formatCode>
                <c:ptCount val="41"/>
                <c:pt idx="34">
                  <c:v>1.0</c:v>
                </c:pt>
                <c:pt idx="37">
                  <c:v>1.0</c:v>
                </c:pt>
                <c:pt idx="38">
                  <c:v>1.0</c:v>
                </c:pt>
              </c:numCache>
            </c:numRef>
          </c:val>
        </c:ser>
        <c:ser>
          <c:idx val="16"/>
          <c:order val="16"/>
          <c:tx>
            <c:strRef>
              <c:f>Sheet2!$U$3:$U$5</c:f>
              <c:strCache>
                <c:ptCount val="1"/>
                <c:pt idx="0">
                  <c:v>Present - Sales</c:v>
                </c:pt>
              </c:strCache>
            </c:strRef>
          </c:tx>
          <c:spPr>
            <a:solidFill>
              <a:schemeClr val="accent5">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Sheet2!$U$6:$U$47</c:f>
              <c:numCache>
                <c:formatCode>General</c:formatCode>
                <c:ptCount val="41"/>
                <c:pt idx="3">
                  <c:v>1.0</c:v>
                </c:pt>
                <c:pt idx="5">
                  <c:v>1.0</c:v>
                </c:pt>
                <c:pt idx="6">
                  <c:v>1.0</c:v>
                </c:pt>
                <c:pt idx="10">
                  <c:v>1.0</c:v>
                </c:pt>
                <c:pt idx="16">
                  <c:v>1.0</c:v>
                </c:pt>
              </c:numCache>
            </c:numRef>
          </c:val>
        </c:ser>
        <c:ser>
          <c:idx val="17"/>
          <c:order val="17"/>
          <c:tx>
            <c:strRef>
              <c:f>Sheet2!$W$3:$W$5</c:f>
              <c:strCache>
                <c:ptCount val="1"/>
                <c:pt idx="0">
                  <c:v>(blank) - (blank)</c:v>
                </c:pt>
              </c:strCache>
            </c:strRef>
          </c:tx>
          <c:spPr>
            <a:solidFill>
              <a:schemeClr val="accent6">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Sheet2!$W$6:$W$47</c:f>
              <c:numCache>
                <c:formatCode>General</c:formatCode>
                <c:ptCount val="41"/>
              </c:numCache>
            </c:numRef>
          </c:val>
        </c:ser>
        <c:dLbls>
          <c:showLegendKey val="0"/>
          <c:showVal val="0"/>
          <c:showCatName val="0"/>
          <c:showSerName val="0"/>
          <c:showPercent val="0"/>
          <c:showBubbleSize val="0"/>
        </c:dLbls>
        <c:gapWidth val="219"/>
        <c:overlap val="100"/>
        <c:axId val="302747200"/>
        <c:axId val="302747528"/>
      </c:barChart>
      <c:catAx>
        <c:axId val="3027472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528"/>
        <c:crosses val="autoZero"/>
        <c:auto val="1"/>
        <c:lblAlgn val="ctr"/>
        <c:lblOffset val="100"/>
        <c:noMultiLvlLbl val="0"/>
      </c:catAx>
      <c:valAx>
        <c:axId val="30274752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20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type="body" idx="1"/>
          </p:nvPr>
        </p:nvSpPr>
        <p:spPr>
          <a:xfrm>
            <a:off x="609600" y="1577340"/>
            <a:ext cx="10972800" cy="266700"/>
          </a:xfrm>
        </p:spPr>
        <p:txBody>
          <a:bodyPr bIns="0" lIns="0" rIns="0" tIns="0"/>
          <a:p/>
        </p:txBody>
      </p:sp>
      <p:sp>
        <p:nvSpPr>
          <p:cNvPr id="104869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105024" y="3412436"/>
            <a:ext cx="8610600" cy="1869440"/>
          </a:xfrm>
          <a:prstGeom prst="rect"/>
          <a:noFill/>
        </p:spPr>
        <p:txBody>
          <a:bodyPr rtlCol="0" wrap="square">
            <a:spAutoFit/>
          </a:bodyPr>
          <a:p>
            <a:r>
              <a:rPr b="1" dirty="0" sz="2400" lang="en-US"/>
              <a:t>STUDENT </a:t>
            </a:r>
            <a:r>
              <a:rPr b="1" dirty="0" sz="2400" lang="en-US" smtClean="0"/>
              <a:t>NAME   </a:t>
            </a:r>
            <a:r>
              <a:rPr dirty="0" sz="2400" lang="en-US" smtClean="0"/>
              <a:t>: </a:t>
            </a:r>
            <a:r>
              <a:rPr dirty="0" sz="2400" lang="en-US" smtClean="0"/>
              <a:t>R</a:t>
            </a:r>
            <a:r>
              <a:rPr dirty="0" sz="2400" lang="en-US" smtClean="0"/>
              <a:t> </a:t>
            </a:r>
            <a:r>
              <a:rPr dirty="0" sz="2400" lang="en-US" smtClean="0"/>
              <a:t>V</a:t>
            </a:r>
            <a:r>
              <a:rPr dirty="0" sz="2400" lang="en-US" smtClean="0"/>
              <a:t>I</a:t>
            </a:r>
            <a:r>
              <a:rPr dirty="0" sz="2400" lang="en-US" smtClean="0"/>
              <a:t>S</a:t>
            </a:r>
            <a:r>
              <a:rPr dirty="0" sz="2400" lang="en-US" smtClean="0"/>
              <a:t>H</a:t>
            </a:r>
            <a:r>
              <a:rPr dirty="0" sz="2400" lang="en-US" smtClean="0"/>
              <a:t>V</a:t>
            </a:r>
            <a:r>
              <a:rPr dirty="0" sz="2400" lang="en-US" smtClean="0"/>
              <a:t>A</a:t>
            </a:r>
            <a:endParaRPr dirty="0" sz="2400" lang="en-US"/>
          </a:p>
          <a:p>
            <a:r>
              <a:rPr b="1" dirty="0" sz="2400" lang="en-US"/>
              <a:t>REGISTER </a:t>
            </a:r>
            <a:r>
              <a:rPr b="1" dirty="0" sz="2400" lang="en-US" smtClean="0"/>
              <a:t>NO        </a:t>
            </a:r>
            <a:r>
              <a:rPr dirty="0" sz="2400" lang="en-US" smtClean="0"/>
              <a:t>: 31220</a:t>
            </a:r>
            <a:r>
              <a:rPr dirty="0" sz="2400" lang="en-US" smtClean="0"/>
              <a:t>3</a:t>
            </a:r>
            <a:r>
              <a:rPr dirty="0" sz="2400" lang="en-US" smtClean="0"/>
              <a:t>0</a:t>
            </a:r>
            <a:r>
              <a:rPr dirty="0" sz="2400" lang="en-US" smtClean="0"/>
              <a:t>5</a:t>
            </a:r>
            <a:r>
              <a:rPr dirty="0" sz="2400" lang="en-US" smtClean="0"/>
              <a:t>4</a:t>
            </a:r>
            <a:r>
              <a:rPr dirty="0" sz="2400" lang="en-US" smtClean="0"/>
              <a:t>(</a:t>
            </a:r>
            <a:r>
              <a:rPr dirty="0" sz="2400" lang="en-US" smtClean="0"/>
              <a:t>asunm133312203054</a:t>
            </a:r>
            <a:r>
              <a:rPr dirty="0" sz="2400" lang="en-US" smtClean="0"/>
              <a:t>)</a:t>
            </a:r>
            <a:endParaRPr dirty="0" sz="2400" lang="en-US"/>
          </a:p>
          <a:p>
            <a:r>
              <a:rPr b="1" dirty="0" sz="2400" lang="en-US" smtClean="0"/>
              <a:t>DEPARTMENT</a:t>
            </a:r>
            <a:r>
              <a:rPr dirty="0" sz="2400" lang="en-US" smtClean="0"/>
              <a:t>       : BCOM(</a:t>
            </a:r>
            <a:r>
              <a:rPr dirty="0" sz="2400" lang="en-US" smtClean="0"/>
              <a:t>C</a:t>
            </a:r>
            <a:r>
              <a:rPr dirty="0" sz="2400" lang="en-US" smtClean="0"/>
              <a:t>O</a:t>
            </a:r>
            <a:r>
              <a:rPr dirty="0" sz="2400" lang="en-US" smtClean="0"/>
              <a:t>M</a:t>
            </a:r>
            <a:r>
              <a:rPr dirty="0" sz="2400" lang="en-US" smtClean="0"/>
              <a:t>P</a:t>
            </a:r>
            <a:r>
              <a:rPr dirty="0" sz="2400" lang="en-US" smtClean="0"/>
              <a:t>UTER </a:t>
            </a:r>
            <a:r>
              <a:rPr dirty="0" sz="2400" lang="en-US" smtClean="0"/>
              <a:t>A</a:t>
            </a:r>
            <a:r>
              <a:rPr dirty="0" sz="2400" lang="en-US" smtClean="0"/>
              <a:t>P</a:t>
            </a:r>
            <a:r>
              <a:rPr dirty="0" sz="2400" lang="en-US" smtClean="0"/>
              <a:t>P</a:t>
            </a:r>
            <a:r>
              <a:rPr dirty="0" sz="2400" lang="en-US" smtClean="0"/>
              <a:t>L</a:t>
            </a:r>
            <a:r>
              <a:rPr dirty="0" sz="2400" lang="en-US" smtClean="0"/>
              <a:t>I</a:t>
            </a:r>
            <a:r>
              <a:rPr dirty="0" sz="2400" lang="en-US" smtClean="0"/>
              <a:t>CATION</a:t>
            </a:r>
            <a:r>
              <a:rPr dirty="0" sz="2400" lang="en-US" smtClean="0"/>
              <a:t>)</a:t>
            </a:r>
            <a:endParaRPr dirty="0" sz="2400" lang="en-US"/>
          </a:p>
          <a:p>
            <a:r>
              <a:rPr b="1" dirty="0" sz="2400" lang="en-US" smtClean="0"/>
              <a:t>COLLEGE</a:t>
            </a:r>
            <a:r>
              <a:rPr dirty="0" sz="2400" lang="en-US" smtClean="0"/>
              <a:t>                </a:t>
            </a:r>
            <a:r>
              <a:rPr dirty="0" sz="2400" lang="en-US" smtClean="0"/>
              <a:t>:</a:t>
            </a:r>
            <a:r>
              <a:rPr dirty="0" sz="2400" lang="en-US" smtClean="0"/>
              <a:t> </a:t>
            </a:r>
            <a:r>
              <a:rPr dirty="0" sz="2400" lang="en-US" smtClean="0"/>
              <a:t>A</a:t>
            </a:r>
            <a:r>
              <a:rPr dirty="0" sz="2400" lang="en-US" smtClean="0"/>
              <a:t>S</a:t>
            </a:r>
            <a:r>
              <a:rPr dirty="0" sz="2400" lang="en-US" smtClean="0"/>
              <a:t>A</a:t>
            </a:r>
            <a:r>
              <a:rPr dirty="0" sz="2400" lang="en-US" smtClean="0"/>
              <a:t>N</a:t>
            </a:r>
            <a:r>
              <a:rPr dirty="0" sz="2400" lang="en-US" smtClean="0"/>
              <a:t> </a:t>
            </a:r>
            <a:r>
              <a:rPr dirty="0" sz="2400" lang="en-US" smtClean="0"/>
              <a:t>MEMORIAL </a:t>
            </a:r>
            <a:r>
              <a:rPr dirty="0" sz="2400" lang="en-US" smtClean="0"/>
              <a:t>C</a:t>
            </a:r>
            <a:r>
              <a:rPr dirty="0" sz="2400" lang="en-US" smtClean="0"/>
              <a:t>O</a:t>
            </a:r>
            <a:r>
              <a:rPr dirty="0" sz="2400" lang="en-US" smtClean="0"/>
              <a:t>L</a:t>
            </a:r>
            <a:r>
              <a:rPr dirty="0" sz="2400" lang="en-US" smtClean="0"/>
              <a:t>L</a:t>
            </a:r>
            <a:r>
              <a:rPr dirty="0" sz="2400" lang="en-US" smtClean="0"/>
              <a:t>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1529265"/>
          </a:xfrm>
          <a:prstGeom prst="rect"/>
        </p:spPr>
        <p:txBody>
          <a:bodyPr bIns="0" lIns="0" rIns="0" rtlCol="0" tIns="13335" vert="horz" wrap="square">
            <a:spAutoFit/>
          </a:bodyPr>
          <a:p>
            <a:pPr marL="12700">
              <a:lnSpc>
                <a:spcPct val="100000"/>
              </a:lnSpc>
              <a:spcBef>
                <a:spcPts val="105"/>
              </a:spcBef>
            </a:pPr>
            <a:r>
              <a:rPr b="1" dirty="0" sz="2400" spc="15" u="sng" smtClean="0">
                <a:latin typeface="Trebuchet MS"/>
                <a:cs typeface="Trebuchet MS"/>
              </a:rPr>
              <a:t>M</a:t>
            </a:r>
            <a:r>
              <a:rPr b="1" dirty="0" sz="2400" u="sng" smtClean="0">
                <a:latin typeface="Trebuchet MS"/>
                <a:cs typeface="Trebuchet MS"/>
              </a:rPr>
              <a:t>O</a:t>
            </a:r>
            <a:r>
              <a:rPr b="1" dirty="0" sz="2400" spc="-15" u="sng" smtClean="0">
                <a:latin typeface="Trebuchet MS"/>
                <a:cs typeface="Trebuchet MS"/>
              </a:rPr>
              <a:t>D</a:t>
            </a:r>
            <a:r>
              <a:rPr b="1" dirty="0" sz="2400" spc="-35" u="sng" smtClean="0">
                <a:latin typeface="Trebuchet MS"/>
                <a:cs typeface="Trebuchet MS"/>
              </a:rPr>
              <a:t>E</a:t>
            </a:r>
            <a:r>
              <a:rPr b="1" dirty="0" sz="2400" spc="-30" u="sng" smtClean="0">
                <a:latin typeface="Trebuchet MS"/>
                <a:cs typeface="Trebuchet MS"/>
              </a:rPr>
              <a:t>LL</a:t>
            </a:r>
            <a:r>
              <a:rPr b="1" dirty="0" sz="2400" spc="-5" u="sng" smtClean="0">
                <a:latin typeface="Trebuchet MS"/>
                <a:cs typeface="Trebuchet MS"/>
              </a:rPr>
              <a:t>I</a:t>
            </a:r>
            <a:r>
              <a:rPr b="1" dirty="0" sz="2400" spc="30" u="sng" smtClean="0">
                <a:latin typeface="Trebuchet MS"/>
                <a:cs typeface="Trebuchet MS"/>
              </a:rPr>
              <a:t>N</a:t>
            </a:r>
            <a:r>
              <a:rPr b="1" dirty="0" sz="2400" spc="5" u="sng" smtClean="0">
                <a:latin typeface="Trebuchet MS"/>
                <a:cs typeface="Trebuchet MS"/>
              </a:rPr>
              <a:t>G</a:t>
            </a:r>
            <a:endParaRPr b="1" dirty="0" sz="2400" lang="en-US" spc="5" u="sng" smtClean="0">
              <a:latin typeface="Trebuchet MS"/>
              <a:cs typeface="Trebuchet MS"/>
            </a:endParaRPr>
          </a:p>
          <a:p>
            <a:pPr marL="12700">
              <a:lnSpc>
                <a:spcPct val="100000"/>
              </a:lnSpc>
              <a:spcBef>
                <a:spcPts val="105"/>
              </a:spcBef>
            </a:pPr>
            <a:endParaRPr b="1" dirty="0" sz="2400" lang="en-US" spc="5" u="sng">
              <a:latin typeface="Trebuchet MS"/>
              <a:cs typeface="Trebuchet MS"/>
            </a:endParaRPr>
          </a:p>
          <a:p>
            <a:pPr marL="12700">
              <a:lnSpc>
                <a:spcPct val="100000"/>
              </a:lnSpc>
              <a:spcBef>
                <a:spcPts val="105"/>
              </a:spcBef>
            </a:pPr>
            <a:endParaRPr dirty="0" sz="2400" lang="en-US" u="sng" smtClean="0">
              <a:latin typeface="Trebuchet MS"/>
              <a:cs typeface="Trebuchet MS"/>
            </a:endParaRPr>
          </a:p>
          <a:p>
            <a:pPr marL="12700">
              <a:lnSpc>
                <a:spcPct val="100000"/>
              </a:lnSpc>
              <a:spcBef>
                <a:spcPts val="105"/>
              </a:spcBef>
            </a:pPr>
            <a:endParaRPr dirty="0" sz="2400" u="sng">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Rectangle 1"/>
          <p:cNvSpPr>
            <a:spLocks noChangeArrowheads="1"/>
          </p:cNvSpPr>
          <p:nvPr/>
        </p:nvSpPr>
        <p:spPr bwMode="auto">
          <a:xfrm>
            <a:off x="0" y="1283747"/>
            <a:ext cx="12192000" cy="2831544"/>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smtClean="0">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1" cap="none" dirty="0" sz="2000" i="0" kumimoji="0" lang="en-US" normalizeH="0" strike="noStrike" u="none" smtClean="0">
                <a:ln>
                  <a:noFill/>
                </a:ln>
                <a:solidFill>
                  <a:schemeClr val="tx1"/>
                </a:solidFill>
                <a:effectLst/>
                <a:latin typeface="Arial" panose="020B0604020202020204" pitchFamily="34" charset="0"/>
              </a:rPr>
              <a:t>Data Collection</a:t>
            </a:r>
            <a:r>
              <a:rPr altLang="en-US" baseline="0" b="0" cap="none" dirty="0" sz="2000" i="0" kumimoji="0" lang="en-US" normalizeH="0" strike="noStrike" u="none" smtClean="0">
                <a:ln>
                  <a:noFill/>
                </a:ln>
                <a:solidFill>
                  <a:schemeClr val="tx1"/>
                </a:solidFill>
                <a:effectLst/>
                <a:latin typeface="Arial" panose="020B0604020202020204" pitchFamily="34" charset="0"/>
              </a:rPr>
              <a:t>: Gather attendance data from various sources (e.g., time clocks, manual entries).</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1" cap="none" dirty="0" sz="2000" i="0" kumimoji="0" lang="en-US" normalizeH="0" strike="noStrike" u="none" smtClean="0">
                <a:ln>
                  <a:noFill/>
                </a:ln>
                <a:solidFill>
                  <a:schemeClr val="tx1"/>
                </a:solidFill>
                <a:effectLst/>
                <a:latin typeface="Arial" panose="020B0604020202020204" pitchFamily="34" charset="0"/>
              </a:rPr>
              <a:t>Data Integration</a:t>
            </a:r>
            <a:r>
              <a:rPr altLang="en-US" baseline="0" b="0" cap="none" dirty="0" sz="2000" i="0" kumimoji="0" lang="en-US" normalizeH="0" strike="noStrike" u="none" smtClean="0">
                <a:ln>
                  <a:noFill/>
                </a:ln>
                <a:solidFill>
                  <a:schemeClr val="tx1"/>
                </a:solidFill>
                <a:effectLst/>
                <a:latin typeface="Arial" panose="020B0604020202020204" pitchFamily="34" charset="0"/>
              </a:rPr>
              <a:t>: Combine data into a centralized system for comprehensive analysis.</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2000" i="0" kumimoji="0" lang="en-US" normalizeH="0" strike="noStrike" u="none" smtClean="0">
                <a:ln>
                  <a:noFill/>
                </a:ln>
                <a:solidFill>
                  <a:schemeClr val="tx1"/>
                </a:solidFill>
                <a:effectLst/>
                <a:latin typeface="Arial" panose="020B0604020202020204" pitchFamily="34" charset="0"/>
              </a:rPr>
              <a:t>Pattern Analysis</a:t>
            </a:r>
            <a:r>
              <a:rPr altLang="en-US" baseline="0" b="0" cap="none" dirty="0" sz="2000" i="0" kumimoji="0" lang="en-US" normalizeH="0" strike="noStrike" u="none" smtClean="0">
                <a:ln>
                  <a:noFill/>
                </a:ln>
                <a:solidFill>
                  <a:schemeClr val="tx1"/>
                </a:solidFill>
                <a:effectLst/>
                <a:latin typeface="Arial" panose="020B0604020202020204" pitchFamily="34" charset="0"/>
              </a:rPr>
              <a:t>: Identify trends and patterns in attendance (e.g., frequent absences, peak times).</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1" cap="none" dirty="0" sz="2000" i="0" kumimoji="0" lang="en-US" normalizeH="0" strike="noStrike" u="none" smtClean="0">
                <a:ln>
                  <a:noFill/>
                </a:ln>
                <a:solidFill>
                  <a:schemeClr val="tx1"/>
                </a:solidFill>
                <a:effectLst/>
                <a:latin typeface="Arial" panose="020B0604020202020204" pitchFamily="34" charset="0"/>
              </a:rPr>
              <a:t>Predictive Analytics</a:t>
            </a:r>
            <a:r>
              <a:rPr altLang="en-US" baseline="0" b="0" cap="none" dirty="0" sz="2000" i="0" kumimoji="0" lang="en-US" normalizeH="0" strike="noStrike" u="none" smtClean="0">
                <a:ln>
                  <a:noFill/>
                </a:ln>
                <a:solidFill>
                  <a:schemeClr val="tx1"/>
                </a:solidFill>
                <a:effectLst/>
                <a:latin typeface="Arial" panose="020B0604020202020204" pitchFamily="34" charset="0"/>
              </a:rPr>
              <a:t>: Use historical data to forecast future attendance issues and potential impacts.</a:t>
            </a: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1" cap="none" dirty="0" sz="2000" i="0" kumimoji="0" lang="en-US" normalizeH="0" strike="noStrike" u="none" smtClean="0">
                <a:ln>
                  <a:noFill/>
                </a:ln>
                <a:solidFill>
                  <a:schemeClr val="tx1"/>
                </a:solidFill>
                <a:effectLst/>
                <a:latin typeface="Arial" panose="020B0604020202020204" pitchFamily="34" charset="0"/>
              </a:rPr>
              <a:t>Visualization</a:t>
            </a:r>
            <a:r>
              <a:rPr altLang="en-US" baseline="0" b="0" cap="none" dirty="0" sz="2000" i="0" kumimoji="0" lang="en-US" normalizeH="0" strike="noStrike" u="none" smtClean="0">
                <a:ln>
                  <a:noFill/>
                </a:ln>
                <a:solidFill>
                  <a:schemeClr val="tx1"/>
                </a:solidFill>
                <a:effectLst/>
                <a:latin typeface="Arial" panose="020B0604020202020204" pitchFamily="34" charset="0"/>
              </a:rPr>
              <a:t>: Create charts, graphs, and dashboards to represent attendance trends and metrics clearly.</a:t>
            </a:r>
          </a:p>
          <a:p>
            <a:pPr algn="l" defTabSz="914400" eaLnBrk="0" fontAlgn="base" hangingPunct="0" indent="0" latinLnBrk="0" lvl="0" marL="0" marR="0" rtl="0">
              <a:lnSpc>
                <a:spcPct val="100000"/>
              </a:lnSpc>
              <a:spcBef>
                <a:spcPct val="0"/>
              </a:spcBef>
              <a:spcAft>
                <a:spcPct val="0"/>
              </a:spcAft>
              <a:buClrTx/>
              <a:buSzTx/>
              <a:buFontTx/>
              <a:buAutoNum type="arabicPeriod" startAt="6"/>
            </a:pPr>
            <a:r>
              <a:rPr altLang="en-US" baseline="0" b="1" cap="none" dirty="0" sz="2000" i="0" kumimoji="0" lang="en-US" normalizeH="0" strike="noStrike" u="none" smtClean="0">
                <a:ln>
                  <a:noFill/>
                </a:ln>
                <a:solidFill>
                  <a:schemeClr val="tx1"/>
                </a:solidFill>
                <a:effectLst/>
                <a:latin typeface="Arial" panose="020B0604020202020204" pitchFamily="34" charset="0"/>
              </a:rPr>
              <a:t>Reporting</a:t>
            </a:r>
            <a:r>
              <a:rPr altLang="en-US" baseline="0" b="0" cap="none" dirty="0" sz="2000" i="0" kumimoji="0" lang="en-US" normalizeH="0" strike="noStrike" u="none" smtClean="0">
                <a:ln>
                  <a:noFill/>
                </a:ln>
                <a:solidFill>
                  <a:schemeClr val="tx1"/>
                </a:solidFill>
                <a:effectLst/>
                <a:latin typeface="Arial" panose="020B0604020202020204" pitchFamily="34" charset="0"/>
              </a:rPr>
              <a:t>: Generate detailed reports for HR and management to make informed decisions.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2000" i="0" kumimoji="0" lang="en-US" normalizeH="0" strike="noStrike" u="none" smtClean="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2437130" cy="1121461"/>
          </a:xfrm>
          <a:prstGeom prst="rect"/>
        </p:spPr>
        <p:txBody>
          <a:bodyPr bIns="0" lIns="0" rIns="0" rtlCol="0" tIns="13335" vert="horz" wrap="square">
            <a:spAutoFit/>
          </a:bodyPr>
          <a:p>
            <a:pPr marL="12700">
              <a:lnSpc>
                <a:spcPct val="100000"/>
              </a:lnSpc>
              <a:spcBef>
                <a:spcPts val="105"/>
              </a:spcBef>
            </a:pPr>
            <a:r>
              <a:rPr dirty="0" sz="2400" u="sng" smtClean="0"/>
              <a:t>R</a:t>
            </a:r>
            <a:r>
              <a:rPr dirty="0" sz="2400" spc="-40" u="sng" smtClean="0"/>
              <a:t>E</a:t>
            </a:r>
            <a:r>
              <a:rPr dirty="0" sz="2400" spc="15" u="sng" smtClean="0"/>
              <a:t>S</a:t>
            </a:r>
            <a:r>
              <a:rPr dirty="0" sz="2400" spc="-30" u="sng" smtClean="0"/>
              <a:t>U</a:t>
            </a:r>
            <a:r>
              <a:rPr dirty="0" sz="2400" spc="-405" u="sng" smtClean="0"/>
              <a:t>L</a:t>
            </a:r>
            <a:r>
              <a:rPr dirty="0" sz="2400" u="sng" smtClean="0"/>
              <a:t>TS</a:t>
            </a:r>
            <a:r>
              <a:rPr dirty="0" sz="2400" lang="en-US" u="sng" smtClean="0"/>
              <a:t/>
            </a:r>
            <a:br>
              <a:rPr dirty="0" sz="2400" lang="en-US" u="sng" smtClean="0"/>
            </a:br>
            <a:r>
              <a:rPr dirty="0" sz="2400" lang="en-US" u="sng"/>
              <a:t/>
            </a:r>
            <a:br>
              <a:rPr dirty="0" sz="2400" lang="en-US" u="sng"/>
            </a:br>
            <a:endParaRPr dirty="0" sz="2400" u="sng"/>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7"/>
          <p:cNvGraphicFramePr>
            <a:graphicFrameLocks/>
          </p:cNvGraphicFramePr>
          <p:nvPr/>
        </p:nvGraphicFramePr>
        <p:xfrm>
          <a:off x="2209800" y="1142999"/>
          <a:ext cx="7143750" cy="467677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Title 1"/>
          <p:cNvSpPr>
            <a:spLocks noGrp="1"/>
          </p:cNvSpPr>
          <p:nvPr>
            <p:ph type="title"/>
          </p:nvPr>
        </p:nvSpPr>
        <p:spPr>
          <a:xfrm>
            <a:off x="755332" y="385444"/>
            <a:ext cx="10681335" cy="3016210"/>
          </a:xfrm>
        </p:spPr>
        <p:txBody>
          <a:bodyPr/>
          <a:p>
            <a:r>
              <a:rPr dirty="0" sz="2400" lang="en-US" u="sng" smtClean="0">
                <a:latin typeface="Times New Roman" panose="02020603050405020304" pitchFamily="18" charset="0"/>
                <a:cs typeface="Times New Roman" panose="02020603050405020304" pitchFamily="18" charset="0"/>
              </a:rPr>
              <a:t>Conclusion</a:t>
            </a:r>
            <a:br>
              <a:rPr dirty="0" sz="2400" lang="en-US" u="sng" smtClean="0">
                <a:latin typeface="Times New Roman" panose="02020603050405020304" pitchFamily="18" charset="0"/>
                <a:cs typeface="Times New Roman" panose="02020603050405020304" pitchFamily="18" charset="0"/>
              </a:rPr>
            </a:br>
            <a:r>
              <a:rPr dirty="0" sz="2400" lang="en-US" u="sng">
                <a:latin typeface="Times New Roman" panose="02020603050405020304" pitchFamily="18" charset="0"/>
                <a:cs typeface="Times New Roman" panose="02020603050405020304" pitchFamily="18" charset="0"/>
              </a:rPr>
              <a:t/>
            </a:r>
            <a:br>
              <a:rPr dirty="0" sz="2400" lang="en-US" u="sng">
                <a:latin typeface="Times New Roman" panose="02020603050405020304" pitchFamily="18" charset="0"/>
                <a:cs typeface="Times New Roman" panose="02020603050405020304" pitchFamily="18" charset="0"/>
              </a:rPr>
            </a:br>
            <a:r>
              <a:rPr dirty="0" sz="2400" lang="en-US" u="sng" smtClean="0">
                <a:latin typeface="Times New Roman" panose="02020603050405020304" pitchFamily="18" charset="0"/>
                <a:cs typeface="Times New Roman" panose="02020603050405020304" pitchFamily="18" charset="0"/>
              </a:rPr>
              <a:t/>
            </a:r>
            <a:br>
              <a:rPr dirty="0" sz="2400" lang="en-US" u="sng" smtClean="0">
                <a:latin typeface="Times New Roman" panose="02020603050405020304" pitchFamily="18" charset="0"/>
                <a:cs typeface="Times New Roman" panose="02020603050405020304" pitchFamily="18" charset="0"/>
              </a:rPr>
            </a:br>
            <a:r>
              <a:rPr dirty="0" sz="2400" lang="en-US" u="sng">
                <a:latin typeface="Times New Roman" panose="02020603050405020304" pitchFamily="18" charset="0"/>
                <a:cs typeface="Times New Roman" panose="02020603050405020304" pitchFamily="18" charset="0"/>
              </a:rPr>
              <a:t/>
            </a:r>
            <a:br>
              <a:rPr dirty="0" sz="2400" lang="en-US" u="sng">
                <a:latin typeface="Times New Roman" panose="02020603050405020304" pitchFamily="18" charset="0"/>
                <a:cs typeface="Times New Roman" panose="02020603050405020304" pitchFamily="18" charset="0"/>
              </a:rPr>
            </a:br>
            <a:r>
              <a:rPr dirty="0" sz="2000" lang="en-US"/>
              <a:t>Visualizing employee attendance helps organizations monitor and manage attendance effectively. By using real-time data, detailed analytics, and easy-to-understand visuals, companies can quickly identify trends, address issues, and improve overall productivity. This approach streamlines processes, supports better decision-making, and enhances both employee and organizational performance.</a:t>
            </a:r>
            <a:endParaRPr dirty="0" sz="2000" lang="en-IN" u="sng">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158241"/>
          </a:xfrm>
          <a:prstGeom prst="rect"/>
          <a:noFill/>
        </p:spPr>
        <p:txBody>
          <a:bodyPr rtlCol="0" wrap="square">
            <a:spAutoFit/>
          </a:bodyPr>
          <a:p>
            <a:r>
              <a:rPr b="1" dirty="0" sz="3600" lang="en-US" smtClean="0">
                <a:solidFill>
                  <a:srgbClr val="0F0F0F"/>
                </a:solidFill>
                <a:latin typeface="Times New Roman" panose="02020603050405020304" pitchFamily="18" charset="0"/>
                <a:cs typeface="Times New Roman" panose="02020603050405020304" pitchFamily="18" charset="0"/>
              </a:rPr>
              <a:t>Visualizing employee attendance trends with excel chart</a:t>
            </a:r>
            <a:endParaRPr dirty="0" sz="36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2800" spc="-20" u="sng" smtClean="0"/>
              <a:t>P</a:t>
            </a:r>
            <a:r>
              <a:rPr dirty="0" sz="2800" spc="15" u="sng" smtClean="0"/>
              <a:t>ROB</a:t>
            </a:r>
            <a:r>
              <a:rPr dirty="0" sz="2800" spc="55" u="sng" smtClean="0"/>
              <a:t>L</a:t>
            </a:r>
            <a:r>
              <a:rPr dirty="0" sz="2800" spc="-20" u="sng" smtClean="0"/>
              <a:t>E</a:t>
            </a:r>
            <a:r>
              <a:rPr dirty="0" sz="2800" spc="20" u="sng" smtClean="0"/>
              <a:t>M</a:t>
            </a:r>
            <a:r>
              <a:rPr dirty="0" sz="2800" lang="en-US" u="sng"/>
              <a:t> </a:t>
            </a:r>
            <a:r>
              <a:rPr dirty="0" sz="2800" spc="10" u="sng" smtClean="0"/>
              <a:t>S</a:t>
            </a:r>
            <a:r>
              <a:rPr dirty="0" sz="2800" spc="-370" u="sng" smtClean="0"/>
              <a:t>T</a:t>
            </a:r>
            <a:r>
              <a:rPr dirty="0" sz="2800" spc="-375" u="sng" smtClean="0"/>
              <a:t>A</a:t>
            </a:r>
            <a:r>
              <a:rPr dirty="0" sz="2800" spc="15" u="sng" smtClean="0"/>
              <a:t>T</a:t>
            </a:r>
            <a:r>
              <a:rPr dirty="0" sz="2800" spc="-10" u="sng" smtClean="0"/>
              <a:t>E</a:t>
            </a:r>
            <a:r>
              <a:rPr dirty="0" sz="2800" spc="-20" u="sng" smtClean="0"/>
              <a:t>ME</a:t>
            </a:r>
            <a:r>
              <a:rPr dirty="0" sz="2800" spc="10" u="sng" smtClean="0"/>
              <a:t>NT</a:t>
            </a:r>
            <a:r>
              <a:rPr dirty="0" sz="4250" lang="en-US" spc="10" smtClean="0"/>
              <a:t/>
            </a:r>
            <a:br>
              <a:rPr dirty="0" sz="4250" lang="en-US" spc="10" smtClean="0"/>
            </a:b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1"/>
          <p:cNvSpPr>
            <a:spLocks noChangeArrowheads="1"/>
          </p:cNvSpPr>
          <p:nvPr/>
        </p:nvSpPr>
        <p:spPr bwMode="auto">
          <a:xfrm>
            <a:off x="489267" y="1409904"/>
            <a:ext cx="11963400" cy="2364742"/>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050" i="0" kumimoji="0" lang="en-US" normalizeH="0" strike="noStrike" u="none" smtClean="0">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1" cap="none" dirty="0" sz="2000" i="0" kumimoji="0" lang="en-US" normalizeH="0" strike="noStrike" u="none" smtClean="0">
                <a:ln>
                  <a:noFill/>
                </a:ln>
                <a:solidFill>
                  <a:schemeClr val="tx1"/>
                </a:solidFill>
                <a:effectLst/>
                <a:latin typeface="Arial" panose="020B0604020202020204" pitchFamily="34" charset="0"/>
              </a:rPr>
              <a:t>Problem</a:t>
            </a:r>
            <a:r>
              <a:rPr altLang="en-US" baseline="0" b="0" cap="none" dirty="0" sz="2000" i="0" kumimoji="0" lang="en-US" normalizeH="0" strike="noStrike" u="none" smtClean="0">
                <a:ln>
                  <a:noFill/>
                </a:ln>
                <a:solidFill>
                  <a:schemeClr val="tx1"/>
                </a:solidFill>
                <a:effectLst/>
                <a:latin typeface="Arial" panose="020B0604020202020204" pitchFamily="34" charset="0"/>
              </a:rPr>
              <a:t>: Employees are frequently late or absent, impacting productivity</a:t>
            </a: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1" cap="none" dirty="0" sz="2000" i="0" kumimoji="0" lang="en-US" normalizeH="0" strike="noStrike" u="none" smtClean="0">
                <a:ln>
                  <a:noFill/>
                </a:ln>
                <a:solidFill>
                  <a:schemeClr val="tx1"/>
                </a:solidFill>
                <a:effectLst/>
                <a:latin typeface="Arial" panose="020B0604020202020204" pitchFamily="34" charset="0"/>
              </a:rPr>
              <a:t>Impact</a:t>
            </a:r>
            <a:r>
              <a:rPr altLang="en-US" baseline="0" b="0" cap="none" dirty="0" sz="2000" i="0" kumimoji="0" lang="en-US" normalizeH="0" strike="noStrike" u="none" smtClean="0">
                <a:ln>
                  <a:noFill/>
                </a:ln>
                <a:solidFill>
                  <a:schemeClr val="tx1"/>
                </a:solidFill>
                <a:effectLst/>
                <a:latin typeface="Arial" panose="020B0604020202020204" pitchFamily="34" charset="0"/>
              </a:rPr>
              <a:t>: Disrupts operations, increases costs, and affects morale.</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2000" i="0" kumimoji="0" lang="en-US" normalizeH="0" strike="noStrike" u="none" smtClean="0">
                <a:ln>
                  <a:noFill/>
                </a:ln>
                <a:solidFill>
                  <a:schemeClr val="tx1"/>
                </a:solidFill>
                <a:effectLst/>
                <a:latin typeface="Arial" panose="020B0604020202020204" pitchFamily="34" charset="0"/>
              </a:rPr>
              <a:t>Data</a:t>
            </a:r>
            <a:r>
              <a:rPr altLang="en-US" baseline="0" b="0" cap="none" dirty="0" sz="2000" i="0" kumimoji="0" lang="en-US" normalizeH="0" strike="noStrike" u="none" smtClean="0">
                <a:ln>
                  <a:noFill/>
                </a:ln>
                <a:solidFill>
                  <a:schemeClr val="tx1"/>
                </a:solidFill>
                <a:effectLst/>
                <a:latin typeface="Arial" panose="020B0604020202020204" pitchFamily="34" charset="0"/>
              </a:rPr>
              <a:t>: Collect attendance records and employee feedback.</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1" cap="none" dirty="0" sz="2000" i="0" kumimoji="0" lang="en-US" normalizeH="0" strike="noStrike" u="none" smtClean="0">
                <a:ln>
                  <a:noFill/>
                </a:ln>
                <a:solidFill>
                  <a:schemeClr val="tx1"/>
                </a:solidFill>
                <a:effectLst/>
                <a:latin typeface="Arial" panose="020B0604020202020204" pitchFamily="34" charset="0"/>
              </a:rPr>
              <a:t>Objective</a:t>
            </a:r>
            <a:r>
              <a:rPr altLang="en-US" baseline="0" b="0" cap="none" dirty="0" sz="2000" i="0" kumimoji="0" lang="en-US" normalizeH="0" strike="noStrike" u="none" smtClean="0">
                <a:ln>
                  <a:noFill/>
                </a:ln>
                <a:solidFill>
                  <a:schemeClr val="tx1"/>
                </a:solidFill>
                <a:effectLst/>
                <a:latin typeface="Arial" panose="020B0604020202020204" pitchFamily="34" charset="0"/>
              </a:rPr>
              <a:t>: Improve attendance and operational efficiency.</a:t>
            </a: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1" cap="none" dirty="0" sz="2000" i="0" kumimoji="0" lang="en-US" normalizeH="0" strike="noStrike" u="none" smtClean="0">
                <a:ln>
                  <a:noFill/>
                </a:ln>
                <a:solidFill>
                  <a:schemeClr val="tx1"/>
                </a:solidFill>
                <a:effectLst/>
                <a:latin typeface="Arial" panose="020B0604020202020204" pitchFamily="34" charset="0"/>
              </a:rPr>
              <a:t>Solutions</a:t>
            </a:r>
            <a:r>
              <a:rPr altLang="en-US" baseline="0" b="0" cap="none" dirty="0" sz="2000" i="0" kumimoji="0" lang="en-US" normalizeH="0" strike="noStrike" u="none" smtClean="0">
                <a:ln>
                  <a:noFill/>
                </a:ln>
                <a:solidFill>
                  <a:schemeClr val="tx1"/>
                </a:solidFill>
                <a:effectLst/>
                <a:latin typeface="Arial" panose="020B0604020202020204" pitchFamily="34" charset="0"/>
              </a:rPr>
              <a:t>: Review policies, offer support like flexible hours, and use tracking tools.</a:t>
            </a:r>
          </a:p>
          <a:p>
            <a:pPr algn="l" defTabSz="914400" eaLnBrk="0" fontAlgn="base" hangingPunct="0" indent="0" latinLnBrk="0" lvl="0" marL="0" marR="0" rtl="0">
              <a:lnSpc>
                <a:spcPct val="100000"/>
              </a:lnSpc>
              <a:spcBef>
                <a:spcPct val="0"/>
              </a:spcBef>
              <a:spcAft>
                <a:spcPct val="0"/>
              </a:spcAft>
              <a:buClrTx/>
              <a:buSzTx/>
              <a:buFontTx/>
              <a:buAutoNum type="arabicPeriod" startAt="6"/>
            </a:pPr>
            <a:r>
              <a:rPr altLang="en-US" baseline="0" b="1" cap="none" dirty="0" sz="2000" i="0" kumimoji="0" lang="en-US" normalizeH="0" strike="noStrike" u="none" smtClean="0">
                <a:ln>
                  <a:noFill/>
                </a:ln>
                <a:solidFill>
                  <a:schemeClr val="tx1"/>
                </a:solidFill>
                <a:effectLst/>
                <a:latin typeface="Arial" panose="020B0604020202020204" pitchFamily="34" charset="0"/>
              </a:rPr>
              <a:t>Metrics</a:t>
            </a:r>
            <a:r>
              <a:rPr altLang="en-US" baseline="0" b="0" cap="none" dirty="0" sz="2000" i="0" kumimoji="0" lang="en-US" normalizeH="0" strike="noStrike" u="none" smtClean="0">
                <a:ln>
                  <a:noFill/>
                </a:ln>
                <a:solidFill>
                  <a:schemeClr val="tx1"/>
                </a:solidFill>
                <a:effectLst/>
                <a:latin typeface="Arial" panose="020B0604020202020204" pitchFamily="34" charset="0"/>
              </a:rPr>
              <a:t>: Measure changes in attendance rates and productivity.</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2000" i="0" kumimoji="0" lang="en-US" normalizeH="0" strike="noStrike" u="none" smtClean="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8480425" cy="3978910"/>
          </a:xfrm>
          <a:prstGeom prst="rect"/>
        </p:spPr>
        <p:txBody>
          <a:bodyPr bIns="0" lIns="0" rIns="0" rtlCol="0" tIns="16510" vert="horz" wrap="square">
            <a:spAutoFit/>
          </a:bodyPr>
          <a:p>
            <a:pPr marL="12700">
              <a:lnSpc>
                <a:spcPct val="100000"/>
              </a:lnSpc>
              <a:spcBef>
                <a:spcPts val="130"/>
              </a:spcBef>
              <a:tabLst>
                <a:tab algn="l" pos="2642870"/>
              </a:tabLst>
            </a:pPr>
            <a:r>
              <a:rPr dirty="0" sz="2000" spc="5" u="sng" smtClean="0"/>
              <a:t>PROJECT</a:t>
            </a:r>
            <a:r>
              <a:rPr dirty="0" sz="2000" lang="en-US" spc="5" u="sng" smtClean="0"/>
              <a:t> </a:t>
            </a:r>
            <a:r>
              <a:rPr dirty="0" sz="2000" spc="-20" u="sng" smtClean="0"/>
              <a:t>OVERVIEW</a:t>
            </a:r>
            <a:r>
              <a:rPr dirty="0" sz="2000" lang="en-US" spc="-20" u="sng" smtClean="0"/>
              <a:t/>
            </a:r>
            <a:br>
              <a:rPr dirty="0" sz="2000" lang="en-US" spc="-20" u="sng" smtClean="0"/>
            </a:br>
            <a:r>
              <a:rPr dirty="0" sz="2000" lang="en-US" spc="-20" u="sng"/>
              <a:t/>
            </a:r>
            <a:br>
              <a:rPr dirty="0" sz="2000" lang="en-US" spc="-20" u="sng"/>
            </a:br>
            <a:r>
              <a:rPr dirty="0" sz="2000" lang="en-US"/>
              <a:t>The employee attendance problem involves frequent tardiness and absences, which disrupts workflow and lowers productivity. This issue leads to operational inefficiencies, increased costs due to overtime or temporary staff, and decreased employee morale. To address this, it's crucial to analyze attendance data and gather employee feedback to identify underlying causes. Solutions may include revising attendance policies, offering flexible work options, and implementing effective tracking systems. Success is measured by improved attendance rates and enhanced overall productivity.</a:t>
            </a:r>
            <a:r>
              <a:rPr dirty="0" sz="2000" lang="en-US" spc="-20" u="sng" smtClean="0"/>
              <a:t/>
            </a:r>
            <a:br>
              <a:rPr dirty="0" sz="2000" lang="en-US" spc="-20" u="sng" smtClean="0"/>
            </a:br>
            <a:r>
              <a:rPr dirty="0" sz="2000" lang="en-US" spc="-20" u="sng"/>
              <a:t/>
            </a:r>
            <a:br>
              <a:rPr dirty="0" sz="2000" lang="en-US" spc="-20" u="sng"/>
            </a:br>
            <a:endParaRPr dirty="0" sz="2000" u="sng"/>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1083310"/>
          </a:xfrm>
          <a:prstGeom prst="rect"/>
        </p:spPr>
        <p:txBody>
          <a:bodyPr bIns="0" lIns="0" rIns="0" rtlCol="0" tIns="16510" vert="horz" wrap="square">
            <a:spAutoFit/>
          </a:bodyPr>
          <a:p>
            <a:pPr marL="12700">
              <a:lnSpc>
                <a:spcPct val="100000"/>
              </a:lnSpc>
              <a:spcBef>
                <a:spcPts val="130"/>
              </a:spcBef>
            </a:pPr>
            <a:r>
              <a:rPr dirty="0" sz="2400" spc="25" u="sng"/>
              <a:t>W</a:t>
            </a:r>
            <a:r>
              <a:rPr dirty="0" sz="2400" spc="-20" u="sng"/>
              <a:t>H</a:t>
            </a:r>
            <a:r>
              <a:rPr dirty="0" sz="2400" spc="20" u="sng"/>
              <a:t>O</a:t>
            </a:r>
            <a:r>
              <a:rPr dirty="0" sz="2400" spc="-235" u="sng"/>
              <a:t> </a:t>
            </a:r>
            <a:r>
              <a:rPr dirty="0" sz="2400" spc="-10" u="sng"/>
              <a:t>AR</a:t>
            </a:r>
            <a:r>
              <a:rPr dirty="0" sz="2400" spc="15" u="sng"/>
              <a:t>E</a:t>
            </a:r>
            <a:r>
              <a:rPr dirty="0" sz="2400" spc="-35" u="sng"/>
              <a:t> </a:t>
            </a:r>
            <a:r>
              <a:rPr dirty="0" sz="2400" spc="-10" u="sng"/>
              <a:t>T</a:t>
            </a:r>
            <a:r>
              <a:rPr dirty="0" sz="2400" spc="-15" u="sng"/>
              <a:t>H</a:t>
            </a:r>
            <a:r>
              <a:rPr dirty="0" sz="2400" spc="15" u="sng"/>
              <a:t>E</a:t>
            </a:r>
            <a:r>
              <a:rPr dirty="0" sz="2400" spc="-35" u="sng"/>
              <a:t> </a:t>
            </a:r>
            <a:r>
              <a:rPr dirty="0" sz="2400" spc="-20" u="sng"/>
              <a:t>E</a:t>
            </a:r>
            <a:r>
              <a:rPr dirty="0" sz="2400" spc="30" u="sng"/>
              <a:t>N</a:t>
            </a:r>
            <a:r>
              <a:rPr dirty="0" sz="2400" spc="15" u="sng"/>
              <a:t>D</a:t>
            </a:r>
            <a:r>
              <a:rPr dirty="0" sz="2400" spc="-45" u="sng"/>
              <a:t> </a:t>
            </a:r>
            <a:r>
              <a:rPr dirty="0" sz="2400" u="sng"/>
              <a:t>U</a:t>
            </a:r>
            <a:r>
              <a:rPr dirty="0" sz="2400" spc="10" u="sng"/>
              <a:t>S</a:t>
            </a:r>
            <a:r>
              <a:rPr dirty="0" sz="2400" spc="-25" u="sng"/>
              <a:t>E</a:t>
            </a:r>
            <a:r>
              <a:rPr dirty="0" sz="2400" spc="-10" u="sng"/>
              <a:t>R</a:t>
            </a:r>
            <a:r>
              <a:rPr dirty="0" sz="2400" spc="5" u="sng"/>
              <a:t>S</a:t>
            </a:r>
            <a:r>
              <a:rPr dirty="0" sz="2400" spc="5" u="sng" smtClean="0"/>
              <a:t>?</a:t>
            </a:r>
            <a:r>
              <a:rPr dirty="0" sz="2400" lang="en-US" spc="5" u="sng" smtClean="0"/>
              <a:t/>
            </a:r>
            <a:br>
              <a:rPr dirty="0" sz="2400" lang="en-US" spc="5" u="sng" smtClean="0"/>
            </a:br>
            <a:r>
              <a:rPr dirty="0" sz="2400" lang="en-US" spc="5" u="sng"/>
              <a:t/>
            </a:r>
            <a:br>
              <a:rPr dirty="0" sz="2400" lang="en-US" spc="5" u="sng"/>
            </a:br>
            <a:endParaRPr dirty="0" sz="2400" u="sng"/>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Rectangle 1"/>
          <p:cNvSpPr>
            <a:spLocks noChangeArrowheads="1"/>
          </p:cNvSpPr>
          <p:nvPr/>
        </p:nvSpPr>
        <p:spPr bwMode="auto">
          <a:xfrm>
            <a:off x="228600" y="1858071"/>
            <a:ext cx="10058400" cy="2554545"/>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none" smtClean="0">
                <a:ln>
                  <a:noFill/>
                </a:ln>
                <a:solidFill>
                  <a:schemeClr val="tx1"/>
                </a:solidFill>
                <a:effectLst/>
                <a:latin typeface="Arial" panose="020B0604020202020204" pitchFamily="34" charset="0"/>
              </a:rPr>
              <a:t>HR Managers</a:t>
            </a:r>
            <a:r>
              <a:rPr altLang="en-US" baseline="0" b="0" cap="none" dirty="0" sz="2000" i="0" kumimoji="0" lang="en-US" normalizeH="0" strike="noStrike" u="none" smtClean="0">
                <a:ln>
                  <a:noFill/>
                </a:ln>
                <a:solidFill>
                  <a:schemeClr val="tx1"/>
                </a:solidFill>
                <a:effectLst/>
                <a:latin typeface="Arial" panose="020B0604020202020204" pitchFamily="34" charset="0"/>
              </a:rPr>
              <a:t>: They need to monitor attendance to manage staffing levels and address absenteeism issues.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none" smtClean="0">
                <a:ln>
                  <a:noFill/>
                </a:ln>
                <a:solidFill>
                  <a:schemeClr val="tx1"/>
                </a:solidFill>
                <a:effectLst/>
                <a:latin typeface="Arial" panose="020B0604020202020204" pitchFamily="34" charset="0"/>
              </a:rPr>
              <a:t>Team Leaders/Supervisors</a:t>
            </a:r>
            <a:r>
              <a:rPr altLang="en-US" baseline="0" b="0" cap="none" dirty="0" sz="2000" i="0" kumimoji="0" lang="en-US" normalizeH="0" strike="noStrike" u="none" smtClean="0">
                <a:ln>
                  <a:noFill/>
                </a:ln>
                <a:solidFill>
                  <a:schemeClr val="tx1"/>
                </a:solidFill>
                <a:effectLst/>
                <a:latin typeface="Arial" panose="020B0604020202020204" pitchFamily="34" charset="0"/>
              </a:rPr>
              <a:t>: They use attendance data to ensure their teams are adequately staffed and to manage daily operations smoothly.</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none" smtClean="0">
                <a:ln>
                  <a:noFill/>
                </a:ln>
                <a:solidFill>
                  <a:schemeClr val="tx1"/>
                </a:solidFill>
                <a:effectLst/>
                <a:latin typeface="Arial" panose="020B0604020202020204" pitchFamily="34" charset="0"/>
              </a:rPr>
              <a:t>Employees</a:t>
            </a:r>
            <a:r>
              <a:rPr altLang="en-US" baseline="0" b="0" cap="none" dirty="0" sz="2000" i="0" kumimoji="0" lang="en-US" normalizeH="0" strike="noStrike" u="none" smtClean="0">
                <a:ln>
                  <a:noFill/>
                </a:ln>
                <a:solidFill>
                  <a:schemeClr val="tx1"/>
                </a:solidFill>
                <a:effectLst/>
                <a:latin typeface="Arial" panose="020B0604020202020204" pitchFamily="34" charset="0"/>
              </a:rPr>
              <a:t>: They might view their own attendance records and understand how their punctuality affects their performance evaluations.</a:t>
            </a: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none" smtClean="0">
                <a:ln>
                  <a:noFill/>
                </a:ln>
                <a:solidFill>
                  <a:schemeClr val="tx1"/>
                </a:solidFill>
                <a:effectLst/>
                <a:latin typeface="Arial" panose="020B0604020202020204" pitchFamily="34" charset="0"/>
              </a:rPr>
              <a:t>Executives</a:t>
            </a:r>
            <a:r>
              <a:rPr altLang="en-US" baseline="0" b="0" cap="none" dirty="0" sz="2000" i="0" kumimoji="0" lang="en-US" normalizeH="0" strike="noStrike" u="none" smtClean="0">
                <a:ln>
                  <a:noFill/>
                </a:ln>
                <a:solidFill>
                  <a:schemeClr val="tx1"/>
                </a:solidFill>
                <a:effectLst/>
                <a:latin typeface="Arial" panose="020B0604020202020204" pitchFamily="34" charset="0"/>
              </a:rPr>
              <a:t>: They use aggregated data to make strategic decisions about workforce management and overall company efficiency.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2815888" y="857885"/>
            <a:ext cx="7444382" cy="1121461"/>
          </a:xfrm>
          <a:prstGeom prst="rect"/>
        </p:spPr>
        <p:txBody>
          <a:bodyPr bIns="0" lIns="0" rIns="0" rtlCol="0" tIns="13335" vert="horz" wrap="square">
            <a:spAutoFit/>
          </a:bodyPr>
          <a:p>
            <a:pPr marL="12700">
              <a:lnSpc>
                <a:spcPct val="100000"/>
              </a:lnSpc>
              <a:spcBef>
                <a:spcPts val="105"/>
              </a:spcBef>
            </a:pPr>
            <a:r>
              <a:rPr dirty="0" sz="2400" spc="10" u="sng"/>
              <a:t>O</a:t>
            </a:r>
            <a:r>
              <a:rPr dirty="0" sz="2400" spc="25" u="sng"/>
              <a:t>U</a:t>
            </a:r>
            <a:r>
              <a:rPr dirty="0" sz="2400" u="sng"/>
              <a:t>R</a:t>
            </a:r>
            <a:r>
              <a:rPr dirty="0" sz="2400" spc="5" u="sng"/>
              <a:t> </a:t>
            </a:r>
            <a:r>
              <a:rPr dirty="0" sz="2400" spc="25" u="sng"/>
              <a:t>S</a:t>
            </a:r>
            <a:r>
              <a:rPr dirty="0" sz="2400" spc="10" u="sng"/>
              <a:t>O</a:t>
            </a:r>
            <a:r>
              <a:rPr dirty="0" sz="2400" spc="25" u="sng"/>
              <a:t>LU</a:t>
            </a:r>
            <a:r>
              <a:rPr dirty="0" sz="2400" spc="-35" u="sng"/>
              <a:t>T</a:t>
            </a:r>
            <a:r>
              <a:rPr dirty="0" sz="2400" spc="-30" u="sng"/>
              <a:t>I</a:t>
            </a:r>
            <a:r>
              <a:rPr dirty="0" sz="2400" spc="10" u="sng"/>
              <a:t>O</a:t>
            </a:r>
            <a:r>
              <a:rPr dirty="0" sz="2400" u="sng"/>
              <a:t>N</a:t>
            </a:r>
            <a:r>
              <a:rPr dirty="0" sz="2400" spc="-345" u="sng"/>
              <a:t> </a:t>
            </a:r>
            <a:r>
              <a:rPr dirty="0" sz="2400" spc="-35" u="sng"/>
              <a:t>A</a:t>
            </a:r>
            <a:r>
              <a:rPr dirty="0" sz="2400" spc="-5" u="sng"/>
              <a:t>N</a:t>
            </a:r>
            <a:r>
              <a:rPr dirty="0" sz="2400" u="sng"/>
              <a:t>D</a:t>
            </a:r>
            <a:r>
              <a:rPr dirty="0" sz="2400" spc="35" u="sng"/>
              <a:t> </a:t>
            </a:r>
            <a:r>
              <a:rPr dirty="0" sz="2400" spc="-30" u="sng"/>
              <a:t>I</a:t>
            </a:r>
            <a:r>
              <a:rPr dirty="0" sz="2400" spc="-35" u="sng"/>
              <a:t>T</a:t>
            </a:r>
            <a:r>
              <a:rPr dirty="0" sz="2400" u="sng"/>
              <a:t>S</a:t>
            </a:r>
            <a:r>
              <a:rPr dirty="0" sz="2400" spc="60" u="sng"/>
              <a:t> </a:t>
            </a:r>
            <a:r>
              <a:rPr dirty="0" sz="2400" spc="-295" u="sng"/>
              <a:t>V</a:t>
            </a:r>
            <a:r>
              <a:rPr dirty="0" sz="2400" spc="-35" u="sng"/>
              <a:t>A</a:t>
            </a:r>
            <a:r>
              <a:rPr dirty="0" sz="2400" spc="25" u="sng"/>
              <a:t>LU</a:t>
            </a:r>
            <a:r>
              <a:rPr dirty="0" sz="2400" u="sng"/>
              <a:t>E</a:t>
            </a:r>
            <a:r>
              <a:rPr dirty="0" sz="2400" spc="-65" u="sng"/>
              <a:t> </a:t>
            </a:r>
            <a:r>
              <a:rPr dirty="0" sz="2400" spc="-15" u="sng" smtClean="0"/>
              <a:t>P</a:t>
            </a:r>
            <a:r>
              <a:rPr dirty="0" sz="2400" spc="-30" u="sng" smtClean="0"/>
              <a:t>R</a:t>
            </a:r>
            <a:r>
              <a:rPr dirty="0" sz="2400" spc="10" u="sng" smtClean="0"/>
              <a:t>O</a:t>
            </a:r>
            <a:r>
              <a:rPr dirty="0" sz="2400" spc="-15" u="sng" smtClean="0"/>
              <a:t>P</a:t>
            </a:r>
            <a:r>
              <a:rPr dirty="0" sz="2400" spc="10" u="sng" smtClean="0"/>
              <a:t>O</a:t>
            </a:r>
            <a:r>
              <a:rPr dirty="0" sz="2400" spc="25" u="sng" smtClean="0"/>
              <a:t>S</a:t>
            </a:r>
            <a:r>
              <a:rPr dirty="0" sz="2400" spc="-30" u="sng" smtClean="0"/>
              <a:t>I</a:t>
            </a:r>
            <a:r>
              <a:rPr dirty="0" sz="2400" spc="-35" u="sng" smtClean="0"/>
              <a:t>T</a:t>
            </a:r>
            <a:r>
              <a:rPr dirty="0" sz="2400" spc="-30" u="sng" smtClean="0"/>
              <a:t>I</a:t>
            </a:r>
            <a:r>
              <a:rPr dirty="0" sz="2400" spc="10" u="sng" smtClean="0"/>
              <a:t>O</a:t>
            </a:r>
            <a:r>
              <a:rPr dirty="0" sz="2400" u="sng" smtClean="0"/>
              <a:t>N</a:t>
            </a:r>
            <a:r>
              <a:rPr dirty="0" sz="2400" lang="en-US" smtClean="0"/>
              <a:t/>
            </a:r>
            <a:br>
              <a:rPr dirty="0" sz="2400" lang="en-US" smtClean="0"/>
            </a:br>
            <a:r>
              <a:rPr dirty="0" sz="2400" lang="en-US"/>
              <a:t/>
            </a:r>
            <a:br>
              <a:rPr dirty="0" sz="2400" lang="en-US"/>
            </a:br>
            <a:endParaRPr dirty="0" sz="24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Rectangle 1"/>
          <p:cNvSpPr>
            <a:spLocks noChangeArrowheads="1"/>
          </p:cNvSpPr>
          <p:nvPr/>
        </p:nvSpPr>
        <p:spPr bwMode="auto">
          <a:xfrm>
            <a:off x="2815888" y="1529843"/>
            <a:ext cx="9299912" cy="3754874"/>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smtClean="0">
                <a:ln>
                  <a:noFill/>
                </a:ln>
                <a:solidFill>
                  <a:schemeClr val="tx1"/>
                </a:solidFill>
                <a:effectLst/>
                <a:latin typeface="Arial" panose="020B0604020202020204" pitchFamily="34" charset="0"/>
              </a:rPr>
              <a:t>Solution:</a:t>
            </a: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0" cap="none" dirty="0" sz="2000" i="0" kumimoji="0" lang="en-US" normalizeH="0" strike="noStrike" u="none" smtClean="0">
                <a:ln>
                  <a:noFill/>
                </a:ln>
                <a:solidFill>
                  <a:schemeClr val="tx1"/>
                </a:solidFill>
                <a:effectLst/>
                <a:latin typeface="Arial" panose="020B0604020202020204" pitchFamily="34" charset="0"/>
              </a:rPr>
              <a:t>Automated Attendance Tracking</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0" cap="none" dirty="0" sz="2000" i="0" kumimoji="0" lang="en-US" normalizeH="0" strike="noStrike" u="none" smtClean="0">
                <a:ln>
                  <a:noFill/>
                </a:ln>
                <a:solidFill>
                  <a:schemeClr val="tx1"/>
                </a:solidFill>
                <a:effectLst/>
                <a:latin typeface="Arial" panose="020B0604020202020204" pitchFamily="34" charset="0"/>
              </a:rPr>
              <a:t>Real-Time Data</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0" cap="none" dirty="0" sz="2000" i="0" kumimoji="0" lang="en-US" normalizeH="0" strike="noStrike" u="none" smtClean="0">
                <a:ln>
                  <a:noFill/>
                </a:ln>
                <a:solidFill>
                  <a:schemeClr val="tx1"/>
                </a:solidFill>
                <a:effectLst/>
                <a:latin typeface="Arial" panose="020B0604020202020204" pitchFamily="34" charset="0"/>
              </a:rPr>
              <a:t>Analytics Dashboard</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0" cap="none" dirty="0" sz="2000" i="0" kumimoji="0" lang="en-US" normalizeH="0" strike="noStrike" u="none" smtClean="0">
                <a:ln>
                  <a:noFill/>
                </a:ln>
                <a:solidFill>
                  <a:schemeClr val="tx1"/>
                </a:solidFill>
                <a:effectLst/>
                <a:latin typeface="Arial" panose="020B0604020202020204" pitchFamily="34" charset="0"/>
              </a:rPr>
              <a:t>Integration</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smtClean="0">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smtClean="0">
                <a:ln>
                  <a:noFill/>
                </a:ln>
                <a:solidFill>
                  <a:schemeClr val="tx1"/>
                </a:solidFill>
                <a:effectLst/>
                <a:latin typeface="Arial" panose="020B0604020202020204" pitchFamily="34" charset="0"/>
              </a:rPr>
              <a:t>Value Proposition:</a:t>
            </a: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0" cap="none" dirty="0" sz="2000" i="0" kumimoji="0" lang="en-US" normalizeH="0" strike="noStrike" u="none" smtClean="0">
                <a:ln>
                  <a:noFill/>
                </a:ln>
                <a:solidFill>
                  <a:schemeClr val="tx1"/>
                </a:solidFill>
                <a:effectLst/>
                <a:latin typeface="Arial" panose="020B0604020202020204" pitchFamily="34" charset="0"/>
              </a:rPr>
              <a:t>Enhanced Accuracy</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0" cap="none" dirty="0" sz="2000" i="0" kumimoji="0" lang="en-US" normalizeH="0" strike="noStrike" u="none" smtClean="0">
                <a:ln>
                  <a:noFill/>
                </a:ln>
                <a:solidFill>
                  <a:schemeClr val="tx1"/>
                </a:solidFill>
                <a:effectLst/>
                <a:latin typeface="Arial" panose="020B0604020202020204" pitchFamily="34" charset="0"/>
              </a:rPr>
              <a:t>Increased Efficiency</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0" cap="none" dirty="0" sz="2000" i="0" kumimoji="0" lang="en-US" normalizeH="0" strike="noStrike" u="none" smtClean="0">
                <a:ln>
                  <a:noFill/>
                </a:ln>
                <a:solidFill>
                  <a:schemeClr val="tx1"/>
                </a:solidFill>
                <a:effectLst/>
                <a:latin typeface="Arial" panose="020B0604020202020204" pitchFamily="34" charset="0"/>
              </a:rPr>
              <a:t>Improved Decision-Making</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0" cap="none" dirty="0" sz="2000" i="0" kumimoji="0" lang="en-US" normalizeH="0" strike="noStrike" u="none" smtClean="0">
                <a:ln>
                  <a:noFill/>
                </a:ln>
                <a:solidFill>
                  <a:schemeClr val="tx1"/>
                </a:solidFill>
                <a:effectLst/>
                <a:latin typeface="Arial" panose="020B0604020202020204" pitchFamily="34" charset="0"/>
              </a:rPr>
              <a:t>Better Employee Engagement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smtClean="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62000" y="533400"/>
            <a:ext cx="10681335" cy="4124206"/>
          </a:xfrm>
        </p:spPr>
        <p:txBody>
          <a:bodyPr/>
          <a:p>
            <a:r>
              <a:rPr dirty="0" sz="2400" lang="en-IN" u="sng"/>
              <a:t>Dataset </a:t>
            </a:r>
            <a:r>
              <a:rPr dirty="0" sz="2400" lang="en-IN" u="sng" smtClean="0"/>
              <a:t>Description</a:t>
            </a:r>
            <a:br>
              <a:rPr dirty="0" sz="2400" lang="en-IN" u="sng" smtClean="0"/>
            </a:br>
            <a:r>
              <a:rPr dirty="0" sz="2400" lang="en-IN" u="sng"/>
              <a:t/>
            </a:r>
            <a:br>
              <a:rPr dirty="0" sz="2400" lang="en-IN" u="sng"/>
            </a:br>
            <a:r>
              <a:rPr dirty="0" sz="2000" lang="en-IN" smtClean="0"/>
              <a:t>1) Employee ID</a:t>
            </a:r>
            <a:br>
              <a:rPr dirty="0" sz="2000" lang="en-IN" smtClean="0"/>
            </a:br>
            <a:r>
              <a:rPr dirty="0" sz="2000" lang="en-IN" smtClean="0"/>
              <a:t>2) Name</a:t>
            </a:r>
            <a:br>
              <a:rPr dirty="0" sz="2000" lang="en-IN" smtClean="0"/>
            </a:br>
            <a:r>
              <a:rPr dirty="0" sz="2000" lang="en-IN" smtClean="0"/>
              <a:t>3) Dates</a:t>
            </a:r>
            <a:br>
              <a:rPr dirty="0" sz="2000" lang="en-IN" smtClean="0"/>
            </a:br>
            <a:r>
              <a:rPr dirty="0" sz="2000" lang="en-IN" smtClean="0"/>
              <a:t>4) Check-in-time</a:t>
            </a:r>
            <a:br>
              <a:rPr dirty="0" sz="2000" lang="en-IN" smtClean="0"/>
            </a:br>
            <a:r>
              <a:rPr dirty="0" sz="2000" lang="en-IN" smtClean="0"/>
              <a:t>5) check-out-time</a:t>
            </a:r>
            <a:br>
              <a:rPr dirty="0" sz="2000" lang="en-IN" smtClean="0"/>
            </a:br>
            <a:r>
              <a:rPr dirty="0" sz="2000" lang="en-IN" smtClean="0"/>
              <a:t>6) status</a:t>
            </a:r>
            <a:br>
              <a:rPr dirty="0" sz="2000" lang="en-IN" smtClean="0"/>
            </a:br>
            <a:r>
              <a:rPr dirty="0" sz="2000" lang="en-IN" smtClean="0"/>
              <a:t>7)Department</a:t>
            </a:r>
            <a:br>
              <a:rPr dirty="0" sz="2000" lang="en-IN" smtClean="0"/>
            </a:br>
            <a:r>
              <a:rPr dirty="0" sz="2000" lang="en-IN" smtClean="0"/>
              <a:t>8) Hours worked</a:t>
            </a:r>
            <a:br>
              <a:rPr dirty="0" sz="2000" lang="en-IN" smtClean="0"/>
            </a:br>
            <a:r>
              <a:rPr dirty="0" sz="2000" lang="en-IN" smtClean="0"/>
              <a:t>9) Leave type</a:t>
            </a:r>
            <a:br>
              <a:rPr dirty="0" sz="2000" lang="en-IN" smtClean="0"/>
            </a:br>
            <a:r>
              <a:rPr dirty="0" sz="2000" lang="en-IN" smtClean="0"/>
              <a:t>10) Over time hours</a:t>
            </a:r>
            <a:br>
              <a:rPr dirty="0" sz="2000" lang="en-IN" smtClean="0"/>
            </a:b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3" name="object 7"/>
          <p:cNvSpPr txBox="1">
            <a:spLocks noGrp="1"/>
          </p:cNvSpPr>
          <p:nvPr>
            <p:ph type="title"/>
          </p:nvPr>
        </p:nvSpPr>
        <p:spPr>
          <a:xfrm>
            <a:off x="739775" y="654938"/>
            <a:ext cx="8480425" cy="2717411"/>
          </a:xfrm>
          <a:prstGeom prst="rect"/>
        </p:spPr>
        <p:txBody>
          <a:bodyPr bIns="0" lIns="0" rIns="0" rtlCol="0" tIns="16510" vert="horz" wrap="square">
            <a:spAutoFit/>
          </a:bodyPr>
          <a:p>
            <a:pPr marL="12700">
              <a:lnSpc>
                <a:spcPct val="100000"/>
              </a:lnSpc>
              <a:spcBef>
                <a:spcPts val="130"/>
              </a:spcBef>
            </a:pPr>
            <a:r>
              <a:rPr dirty="0" sz="2400" spc="15" u="sng"/>
              <a:t>THE</a:t>
            </a:r>
            <a:r>
              <a:rPr dirty="0" sz="2400" spc="20" u="sng"/>
              <a:t> </a:t>
            </a:r>
            <a:r>
              <a:rPr dirty="0" sz="2400" lang="en-US" spc="20" u="sng"/>
              <a:t>"</a:t>
            </a:r>
            <a:r>
              <a:rPr dirty="0" sz="2400" spc="10" u="sng"/>
              <a:t>WOW</a:t>
            </a:r>
            <a:r>
              <a:rPr dirty="0" sz="2400" lang="en-US" spc="10" u="sng"/>
              <a:t>"</a:t>
            </a:r>
            <a:r>
              <a:rPr dirty="0" sz="2400" spc="85" u="sng"/>
              <a:t> </a:t>
            </a:r>
            <a:r>
              <a:rPr dirty="0" sz="2400" spc="10" u="sng"/>
              <a:t>IN</a:t>
            </a:r>
            <a:r>
              <a:rPr dirty="0" sz="2400" spc="-5" u="sng"/>
              <a:t> </a:t>
            </a:r>
            <a:r>
              <a:rPr dirty="0" sz="2400" spc="15" u="sng"/>
              <a:t>OUR</a:t>
            </a:r>
            <a:r>
              <a:rPr dirty="0" sz="2400" spc="-10" u="sng"/>
              <a:t> </a:t>
            </a:r>
            <a:r>
              <a:rPr dirty="0" sz="2400" spc="20" u="sng" smtClean="0"/>
              <a:t>SOLUTION</a:t>
            </a:r>
            <a:r>
              <a:rPr dirty="0" sz="2400" lang="en-US" spc="20" u="sng" smtClean="0"/>
              <a:t/>
            </a:r>
            <a:br>
              <a:rPr dirty="0" sz="2400" lang="en-US" spc="20" u="sng" smtClean="0"/>
            </a:br>
            <a:r>
              <a:rPr dirty="0" sz="2400" lang="en-US" spc="20" u="sng"/>
              <a:t/>
            </a:r>
            <a:br>
              <a:rPr dirty="0" sz="2400" lang="en-US" spc="20" u="sng"/>
            </a:br>
            <a:r>
              <a:rPr dirty="0" sz="4250" lang="en-US" spc="20" smtClean="0"/>
              <a:t/>
            </a:r>
            <a:br>
              <a:rPr dirty="0" sz="4250" lang="en-US" spc="20" smtClean="0"/>
            </a:br>
            <a:r>
              <a:rPr dirty="0" sz="4250" lang="en-US" spc="20"/>
              <a:t/>
            </a:r>
            <a:br>
              <a:rPr dirty="0" sz="4250" lang="en-US" spc="20"/>
            </a:br>
            <a:endParaRPr dirty="0" sz="4250"/>
          </a:p>
        </p:txBody>
      </p:sp>
      <p:sp>
        <p:nvSpPr>
          <p:cNvPr id="104867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5"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6" name="Rectangle 1"/>
          <p:cNvSpPr>
            <a:spLocks noChangeArrowheads="1"/>
          </p:cNvSpPr>
          <p:nvPr/>
        </p:nvSpPr>
        <p:spPr bwMode="auto">
          <a:xfrm>
            <a:off x="304800" y="1551154"/>
            <a:ext cx="11430000" cy="221599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smtClean="0">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1" cap="none" dirty="0" sz="2000" i="0" kumimoji="0" lang="en-US" normalizeH="0" strike="noStrike" u="none" smtClean="0">
                <a:ln>
                  <a:noFill/>
                </a:ln>
                <a:solidFill>
                  <a:schemeClr val="tx1"/>
                </a:solidFill>
                <a:effectLst/>
                <a:latin typeface="Arial" panose="020B0604020202020204" pitchFamily="34" charset="0"/>
              </a:rPr>
              <a:t>Seamless Integration</a:t>
            </a:r>
            <a:r>
              <a:rPr altLang="en-US" baseline="0" b="0" cap="none" dirty="0" sz="2000" i="0" kumimoji="0" lang="en-US" normalizeH="0" strike="noStrike" u="none" smtClean="0">
                <a:ln>
                  <a:noFill/>
                </a:ln>
                <a:solidFill>
                  <a:schemeClr val="tx1"/>
                </a:solidFill>
                <a:effectLst/>
                <a:latin typeface="Arial" panose="020B0604020202020204" pitchFamily="34" charset="0"/>
              </a:rPr>
              <a:t>: Effortlessly connects with existing systems, minimizing disruption.</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1" cap="none" dirty="0" sz="2000" i="0" kumimoji="0" lang="en-US" normalizeH="0" strike="noStrike" u="none" smtClean="0">
                <a:ln>
                  <a:noFill/>
                </a:ln>
                <a:solidFill>
                  <a:schemeClr val="tx1"/>
                </a:solidFill>
                <a:effectLst/>
                <a:latin typeface="Arial" panose="020B0604020202020204" pitchFamily="34" charset="0"/>
              </a:rPr>
              <a:t>Real-Time Insights</a:t>
            </a:r>
            <a:r>
              <a:rPr altLang="en-US" baseline="0" b="0" cap="none" dirty="0" sz="2000" i="0" kumimoji="0" lang="en-US" normalizeH="0" strike="noStrike" u="none" smtClean="0">
                <a:ln>
                  <a:noFill/>
                </a:ln>
                <a:solidFill>
                  <a:schemeClr val="tx1"/>
                </a:solidFill>
                <a:effectLst/>
                <a:latin typeface="Arial" panose="020B0604020202020204" pitchFamily="34" charset="0"/>
              </a:rPr>
              <a:t>: Provides instant updates and alerts for immediate action.</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2000" i="0" kumimoji="0" lang="en-US" normalizeH="0" strike="noStrike" u="none" smtClean="0">
                <a:ln>
                  <a:noFill/>
                </a:ln>
                <a:solidFill>
                  <a:schemeClr val="tx1"/>
                </a:solidFill>
                <a:effectLst/>
                <a:latin typeface="Arial" panose="020B0604020202020204" pitchFamily="34" charset="0"/>
              </a:rPr>
              <a:t>User-Friendly Interface</a:t>
            </a:r>
            <a:r>
              <a:rPr altLang="en-US" baseline="0" b="0" cap="none" dirty="0" sz="2000" i="0" kumimoji="0" lang="en-US" normalizeH="0" strike="noStrike" u="none" smtClean="0">
                <a:ln>
                  <a:noFill/>
                </a:ln>
                <a:solidFill>
                  <a:schemeClr val="tx1"/>
                </a:solidFill>
                <a:effectLst/>
                <a:latin typeface="Arial" panose="020B0604020202020204" pitchFamily="34" charset="0"/>
              </a:rPr>
              <a:t>: Intuitive design for easy access and navigation by all users.</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1" cap="none" dirty="0" sz="2000" i="0" kumimoji="0" lang="en-US" normalizeH="0" strike="noStrike" u="none" smtClean="0">
                <a:ln>
                  <a:noFill/>
                </a:ln>
                <a:solidFill>
                  <a:schemeClr val="tx1"/>
                </a:solidFill>
                <a:effectLst/>
                <a:latin typeface="Arial" panose="020B0604020202020204" pitchFamily="34" charset="0"/>
              </a:rPr>
              <a:t>Advanced Analytics</a:t>
            </a:r>
            <a:r>
              <a:rPr altLang="en-US" baseline="0" b="0" cap="none" dirty="0" sz="2000" i="0" kumimoji="0" lang="en-US" normalizeH="0" strike="noStrike" u="none" smtClean="0">
                <a:ln>
                  <a:noFill/>
                </a:ln>
                <a:solidFill>
                  <a:schemeClr val="tx1"/>
                </a:solidFill>
                <a:effectLst/>
                <a:latin typeface="Arial" panose="020B0604020202020204" pitchFamily="34" charset="0"/>
              </a:rPr>
              <a:t>: Offers deep insights with interactive visualizations and trends.</a:t>
            </a: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1" cap="none" dirty="0" sz="2000" i="0" kumimoji="0" lang="en-US" normalizeH="0" strike="noStrike" u="none" smtClean="0">
                <a:ln>
                  <a:noFill/>
                </a:ln>
                <a:solidFill>
                  <a:schemeClr val="tx1"/>
                </a:solidFill>
                <a:effectLst/>
                <a:latin typeface="Arial" panose="020B0604020202020204" pitchFamily="34" charset="0"/>
              </a:rPr>
              <a:t>Customization Options</a:t>
            </a:r>
            <a:r>
              <a:rPr altLang="en-US" baseline="0" b="0" cap="none" dirty="0" sz="2000" i="0" kumimoji="0" lang="en-US" normalizeH="0" strike="noStrike" u="none" smtClean="0">
                <a:ln>
                  <a:noFill/>
                </a:ln>
                <a:solidFill>
                  <a:schemeClr val="tx1"/>
                </a:solidFill>
                <a:effectLst/>
                <a:latin typeface="Arial" panose="020B0604020202020204" pitchFamily="34" charset="0"/>
              </a:rPr>
              <a:t>: Tailors features and reports to specific organizational needs.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2000" i="0" kumimoji="0" lang="en-US" normalizeH="0" strike="noStrike" u="none" smtClean="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user</cp:lastModifiedBy>
  <dcterms:created xsi:type="dcterms:W3CDTF">2024-03-29T04:07:22Z</dcterms:created>
  <dcterms:modified xsi:type="dcterms:W3CDTF">2024-09-10T13:51:48Z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22b4d31176fc499ab03907c1a8dd872f</vt:lpwstr>
  </property>
</Properties>
</file>