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137" r:id="rId3"/>
    <p:sldId id="2138" r:id="rId4"/>
    <p:sldId id="2139" r:id="rId5"/>
    <p:sldId id="2140" r:id="rId6"/>
    <p:sldId id="2141" r:id="rId7"/>
    <p:sldId id="21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B26"/>
    <a:srgbClr val="FF7E0E"/>
    <a:srgbClr val="00B961"/>
    <a:srgbClr val="017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9"/>
    <p:restoredTop sz="94664"/>
  </p:normalViewPr>
  <p:slideViewPr>
    <p:cSldViewPr snapToGrid="0" snapToObjects="1" showGuides="1">
      <p:cViewPr varScale="1">
        <p:scale>
          <a:sx n="129" d="100"/>
          <a:sy n="129" d="100"/>
        </p:scale>
        <p:origin x="232" y="2112"/>
      </p:cViewPr>
      <p:guideLst>
        <p:guide orient="horz" pos="4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7EC1-54D2-434F-9220-4DF02E9F897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B9B4D-26BA-5E4E-8E79-8593C699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9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49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D404-E0E0-5E44-B4EC-AD1146BFB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D37F0-B35E-1C46-939F-F51F0C79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4878-548D-184C-B362-2BDB2720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1FEF-4801-D147-AAC3-1A25B96D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71EF-9D60-0F48-AC77-C82B88CC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7EC2-54CA-3E46-AD1E-8B8B66CE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89404-9C8B-C844-8F12-C49B2A89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0F2B-2E37-C448-9648-816460B3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A54D-DDB5-7847-9878-53E2E9CF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F89F-7181-004E-BEEE-B7B6CC03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4082D-DC71-8141-BEBF-36F882B84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21151-CC8A-8A45-8ADF-0DF118A5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B7CB-22B3-5B42-9341-F238A4F8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449D-572C-E840-A54E-FD4DC61E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C52A-0DD0-EA45-BA5D-1A487D7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837C-82DC-1242-AA8D-32C5363F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CD66-7569-A649-A4F4-67EEC781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E659-6025-4847-B53F-15C23E17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A403-12FB-C94A-97A4-8997D930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A3AE-C9F0-424E-920A-19709C2E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56AE-DD9A-9E45-A3B0-2F92C64B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C64D-C5EC-F945-A2F1-563670CC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4828-A52C-6644-90CC-99D47154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A0ED-734B-7B4E-96B4-7E43B48A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0676-5138-D94D-AE96-CA906E23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A5F6-870F-BC45-AB2F-EE751B0D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B552-FA2B-3841-91B7-4FDDA4EA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0CAC5-D6C9-7F49-85FB-7B8AE61B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BE70-7849-9B41-9C4F-B7D6EC47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1959F-A082-654B-A9B3-0158F2CD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A154F-EAF9-0F48-AB82-4E4BA2FB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205C-682C-014D-A79B-BA0DA607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ADFF-21AB-D545-953D-DEF88284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9B5C6-5433-7B42-96FC-0DF29258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01F30-616B-6041-9B7D-0391A537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3BEC9-8618-1841-AC95-FA02701BD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98E27-1313-5D4A-A82C-45351143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AE110-AF20-5947-BE0E-032B8196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8BFDB-4ED3-8947-8CF0-92B45FD1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E98A-95D7-564C-9F4C-CFFC0F15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440C1-2251-5C49-9996-AC40735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BD72-8ACC-E84B-8057-57A723CA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FB61C-D81C-C649-8969-B30FC86F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E7E0C-C3BE-B549-A6D7-F9ABD0B6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308A2-1DDF-A547-8FA0-021DA4F8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2FA2-CE00-7D43-AE54-E31F67FE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A752-E70B-1F48-8345-70BC59DE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EACE-94A0-2643-BCF3-BAB87CF6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7BDB5-248B-AC45-BA7F-46579EBA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23D92-3695-1840-BC29-D624C274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2A535-3EB8-A843-84B0-8CCFB67B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63EF0-4D55-E644-B30F-A76DC121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46CD-F54A-AD4B-BCA0-3CCED25C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DD28E-0784-464D-9225-68078AD1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9951-1737-774D-B266-8D6E3CF9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AEE4B-94F6-E645-9432-E8A91BB2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0F04-CB32-7B4E-AFF9-6E846D15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EB39C-F0C4-8741-9320-713761C6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F002-F912-3B4D-BBA4-942BEFCF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D5399-830F-EA44-BA35-DDBCED63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277A-1F67-8E49-8B7D-18998B2A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9374-AA99-5E4D-8D55-8906402CF52E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C88-E06F-3844-845F-869DFDC6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4C26-48B1-C048-B842-EDC9770E6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E500-5C54-B24C-9B2E-827C4010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F426C8-8B8B-D742-8658-658B09D1F031}"/>
              </a:ext>
            </a:extLst>
          </p:cNvPr>
          <p:cNvSpPr/>
          <p:nvPr/>
        </p:nvSpPr>
        <p:spPr>
          <a:xfrm>
            <a:off x="2595282" y="3119717"/>
            <a:ext cx="4087906" cy="618565"/>
          </a:xfrm>
          <a:prstGeom prst="rect">
            <a:avLst/>
          </a:prstGeom>
          <a:solidFill>
            <a:srgbClr val="268B26"/>
          </a:solidFill>
          <a:ln>
            <a:solidFill>
              <a:srgbClr val="268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D252C-B20B-B44A-A1C4-C7166B45157F}"/>
              </a:ext>
            </a:extLst>
          </p:cNvPr>
          <p:cNvSpPr/>
          <p:nvPr/>
        </p:nvSpPr>
        <p:spPr>
          <a:xfrm>
            <a:off x="6683188" y="3119716"/>
            <a:ext cx="1721224" cy="61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0FF396-BE7C-F346-BF98-9DAED1C32756}"/>
              </a:ext>
            </a:extLst>
          </p:cNvPr>
          <p:cNvCxnSpPr/>
          <p:nvPr/>
        </p:nvCxnSpPr>
        <p:spPr>
          <a:xfrm>
            <a:off x="2595282" y="2689412"/>
            <a:ext cx="0" cy="430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A5D57F-E907-FB4A-BAA6-41153179B186}"/>
              </a:ext>
            </a:extLst>
          </p:cNvPr>
          <p:cNvCxnSpPr>
            <a:cxnSpLocks/>
          </p:cNvCxnSpPr>
          <p:nvPr/>
        </p:nvCxnSpPr>
        <p:spPr>
          <a:xfrm>
            <a:off x="8404412" y="2689412"/>
            <a:ext cx="0" cy="430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A48833-CAB6-A245-BD05-CE1032ABF6BF}"/>
              </a:ext>
            </a:extLst>
          </p:cNvPr>
          <p:cNvSpPr txBox="1"/>
          <p:nvPr/>
        </p:nvSpPr>
        <p:spPr>
          <a:xfrm>
            <a:off x="4782415" y="268941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57E2D9-5517-BA46-B102-7B613B443F56}"/>
              </a:ext>
            </a:extLst>
          </p:cNvPr>
          <p:cNvCxnSpPr>
            <a:cxnSpLocks/>
          </p:cNvCxnSpPr>
          <p:nvPr/>
        </p:nvCxnSpPr>
        <p:spPr>
          <a:xfrm>
            <a:off x="6413500" y="2874078"/>
            <a:ext cx="1841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96D831-391B-6E48-BC0F-4851D06F7E58}"/>
              </a:ext>
            </a:extLst>
          </p:cNvPr>
          <p:cNvCxnSpPr>
            <a:cxnSpLocks/>
          </p:cNvCxnSpPr>
          <p:nvPr/>
        </p:nvCxnSpPr>
        <p:spPr>
          <a:xfrm flipH="1">
            <a:off x="2756647" y="2874078"/>
            <a:ext cx="1882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E780B-8F0F-6342-BC6A-B77D7BDCD98C}"/>
              </a:ext>
            </a:extLst>
          </p:cNvPr>
          <p:cNvSpPr txBox="1"/>
          <p:nvPr/>
        </p:nvSpPr>
        <p:spPr>
          <a:xfrm>
            <a:off x="4347328" y="37992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48B71-E680-BC4E-903A-FCB0C87E9A3F}"/>
              </a:ext>
            </a:extLst>
          </p:cNvPr>
          <p:cNvSpPr txBox="1"/>
          <p:nvPr/>
        </p:nvSpPr>
        <p:spPr>
          <a:xfrm>
            <a:off x="7251893" y="37992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86307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Shape 6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7474" y="3220362"/>
            <a:ext cx="6948360" cy="13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Shape 688"/>
          <p:cNvSpPr txBox="1"/>
          <p:nvPr/>
        </p:nvSpPr>
        <p:spPr>
          <a:xfrm>
            <a:off x="2527914" y="4679442"/>
            <a:ext cx="1501920" cy="44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2400" dirty="0"/>
              <a:t>P</a:t>
            </a:r>
            <a:r>
              <a:rPr lang="zxx" sz="2400">
                <a:latin typeface="Arial"/>
                <a:ea typeface="Arial"/>
                <a:cs typeface="Arial"/>
                <a:sym typeface="Arial"/>
              </a:rPr>
              <a:t>osterior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6783578" y="2529702"/>
            <a:ext cx="912623" cy="44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de-DE" sz="2400" dirty="0"/>
              <a:t>P</a:t>
            </a:r>
            <a:r>
              <a:rPr lang="zxx" sz="2400">
                <a:latin typeface="Arial"/>
                <a:ea typeface="Arial"/>
                <a:cs typeface="Arial"/>
                <a:sym typeface="Arial"/>
              </a:rPr>
              <a:t>rior</a:t>
            </a:r>
            <a:endParaRPr lang="de-DE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7197858" y="4821250"/>
            <a:ext cx="1686694" cy="44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de-DE" sz="2400" dirty="0"/>
              <a:t>E</a:t>
            </a:r>
            <a:r>
              <a:rPr lang="zxx" sz="2400">
                <a:latin typeface="Arial"/>
                <a:ea typeface="Arial"/>
                <a:cs typeface="Arial"/>
                <a:sym typeface="Arial"/>
              </a:rPr>
              <a:t>vidence</a:t>
            </a:r>
            <a:endParaRPr lang="de-DE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2417754" y="3180402"/>
            <a:ext cx="1591200" cy="1415160"/>
          </a:xfrm>
          <a:prstGeom prst="ellipse">
            <a:avLst/>
          </a:prstGeom>
          <a:noFill/>
          <a:ln w="72000" cap="flat" cmpd="sng">
            <a:solidFill>
              <a:srgbClr val="268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93" name="Shape 693"/>
          <p:cNvSpPr/>
          <p:nvPr/>
        </p:nvSpPr>
        <p:spPr>
          <a:xfrm>
            <a:off x="6651714" y="3045042"/>
            <a:ext cx="1164600" cy="1038600"/>
          </a:xfrm>
          <a:prstGeom prst="ellipse">
            <a:avLst/>
          </a:prstGeom>
          <a:noFill/>
          <a:ln w="72000" cap="flat" cmpd="sng">
            <a:solidFill>
              <a:srgbClr val="268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95" name="Shape 695"/>
          <p:cNvSpPr/>
          <p:nvPr/>
        </p:nvSpPr>
        <p:spPr>
          <a:xfrm>
            <a:off x="7356234" y="3885282"/>
            <a:ext cx="1389240" cy="869040"/>
          </a:xfrm>
          <a:prstGeom prst="ellipse">
            <a:avLst/>
          </a:prstGeom>
          <a:noFill/>
          <a:ln w="72000" cap="flat" cmpd="sng">
            <a:solidFill>
              <a:srgbClr val="268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" name="Shape 691">
            <a:extLst>
              <a:ext uri="{FF2B5EF4-FFF2-40B4-BE49-F238E27FC236}">
                <a16:creationId xmlns:a16="http://schemas.microsoft.com/office/drawing/2014/main" id="{D14E87FD-14F9-2541-9CC2-3244292ECF7D}"/>
              </a:ext>
            </a:extLst>
          </p:cNvPr>
          <p:cNvSpPr txBox="1"/>
          <p:nvPr/>
        </p:nvSpPr>
        <p:spPr>
          <a:xfrm>
            <a:off x="7683010" y="2548035"/>
            <a:ext cx="2216402" cy="4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Likelihood</a:t>
            </a:r>
          </a:p>
        </p:txBody>
      </p:sp>
      <p:sp>
        <p:nvSpPr>
          <p:cNvPr id="21" name="Shape 694">
            <a:extLst>
              <a:ext uri="{FF2B5EF4-FFF2-40B4-BE49-F238E27FC236}">
                <a16:creationId xmlns:a16="http://schemas.microsoft.com/office/drawing/2014/main" id="{4CD901E4-F7B4-0B49-8840-A9482B5754E6}"/>
              </a:ext>
            </a:extLst>
          </p:cNvPr>
          <p:cNvSpPr/>
          <p:nvPr/>
        </p:nvSpPr>
        <p:spPr>
          <a:xfrm>
            <a:off x="8020074" y="3045402"/>
            <a:ext cx="1541520" cy="1038600"/>
          </a:xfrm>
          <a:prstGeom prst="ellipse">
            <a:avLst/>
          </a:prstGeom>
          <a:noFill/>
          <a:ln w="72000" cap="flat" cmpd="sng">
            <a:solidFill>
              <a:srgbClr val="268B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1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F426C8-8B8B-D742-8658-658B09D1F031}"/>
              </a:ext>
            </a:extLst>
          </p:cNvPr>
          <p:cNvSpPr/>
          <p:nvPr/>
        </p:nvSpPr>
        <p:spPr>
          <a:xfrm>
            <a:off x="1667439" y="2118281"/>
            <a:ext cx="1440000" cy="1440000"/>
          </a:xfrm>
          <a:prstGeom prst="rect">
            <a:avLst/>
          </a:prstGeom>
          <a:solidFill>
            <a:srgbClr val="268B26"/>
          </a:solidFill>
          <a:ln>
            <a:solidFill>
              <a:srgbClr val="268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</a:t>
            </a:r>
            <a:br>
              <a:rPr lang="en-US" dirty="0"/>
            </a:br>
            <a:r>
              <a:rPr lang="en-US" dirty="0"/>
              <a:t>Positives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48833-CAB6-A245-BD05-CE1032ABF6BF}"/>
              </a:ext>
            </a:extLst>
          </p:cNvPr>
          <p:cNvSpPr txBox="1"/>
          <p:nvPr/>
        </p:nvSpPr>
        <p:spPr>
          <a:xfrm rot="16200000">
            <a:off x="62727" y="3414901"/>
            <a:ext cx="192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5754D-CB20-7349-8AAB-F2D2DE2AAF83}"/>
              </a:ext>
            </a:extLst>
          </p:cNvPr>
          <p:cNvSpPr/>
          <p:nvPr/>
        </p:nvSpPr>
        <p:spPr>
          <a:xfrm>
            <a:off x="3191615" y="3638963"/>
            <a:ext cx="1440000" cy="1440000"/>
          </a:xfrm>
          <a:prstGeom prst="rect">
            <a:avLst/>
          </a:prstGeom>
          <a:solidFill>
            <a:srgbClr val="268B26"/>
          </a:solidFill>
          <a:ln>
            <a:solidFill>
              <a:srgbClr val="268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</a:t>
            </a:r>
            <a:br>
              <a:rPr lang="en-US" dirty="0"/>
            </a:br>
            <a:r>
              <a:rPr lang="en-US" dirty="0"/>
              <a:t>Negatives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83B763-BE72-1A47-BC5B-9478E1671648}"/>
              </a:ext>
            </a:extLst>
          </p:cNvPr>
          <p:cNvSpPr/>
          <p:nvPr/>
        </p:nvSpPr>
        <p:spPr>
          <a:xfrm>
            <a:off x="3185640" y="2118281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Positives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382C3-E8D0-7F4D-B4BB-8C2EA4FEAE98}"/>
              </a:ext>
            </a:extLst>
          </p:cNvPr>
          <p:cNvSpPr/>
          <p:nvPr/>
        </p:nvSpPr>
        <p:spPr>
          <a:xfrm>
            <a:off x="1667439" y="3638963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Negatives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4F799-A62B-9643-80AE-317957CC2E40}"/>
              </a:ext>
            </a:extLst>
          </p:cNvPr>
          <p:cNvSpPr txBox="1"/>
          <p:nvPr/>
        </p:nvSpPr>
        <p:spPr>
          <a:xfrm>
            <a:off x="2499205" y="131864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128EC-81BE-A340-83DB-B9E0C05D7BEE}"/>
              </a:ext>
            </a:extLst>
          </p:cNvPr>
          <p:cNvSpPr txBox="1"/>
          <p:nvPr/>
        </p:nvSpPr>
        <p:spPr>
          <a:xfrm>
            <a:off x="1945697" y="1745357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ABFB5-4851-E948-BFD4-695768E9EAE7}"/>
              </a:ext>
            </a:extLst>
          </p:cNvPr>
          <p:cNvSpPr txBox="1"/>
          <p:nvPr/>
        </p:nvSpPr>
        <p:spPr>
          <a:xfrm>
            <a:off x="3450451" y="174535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9B0C9-0D67-A348-B05A-686F519D3045}"/>
              </a:ext>
            </a:extLst>
          </p:cNvPr>
          <p:cNvSpPr txBox="1"/>
          <p:nvPr/>
        </p:nvSpPr>
        <p:spPr>
          <a:xfrm rot="16200000">
            <a:off x="972550" y="4174296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6700A-614C-3847-9A01-E44BD0FA215B}"/>
              </a:ext>
            </a:extLst>
          </p:cNvPr>
          <p:cNvSpPr txBox="1"/>
          <p:nvPr/>
        </p:nvSpPr>
        <p:spPr>
          <a:xfrm rot="16200000">
            <a:off x="1008700" y="2678420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79230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A48833-CAB6-A245-BD05-CE1032ABF6BF}"/>
              </a:ext>
            </a:extLst>
          </p:cNvPr>
          <p:cNvSpPr txBox="1"/>
          <p:nvPr/>
        </p:nvSpPr>
        <p:spPr>
          <a:xfrm rot="16200000">
            <a:off x="4311799" y="3868474"/>
            <a:ext cx="192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4F799-A62B-9643-80AE-317957CC2E40}"/>
              </a:ext>
            </a:extLst>
          </p:cNvPr>
          <p:cNvSpPr txBox="1"/>
          <p:nvPr/>
        </p:nvSpPr>
        <p:spPr>
          <a:xfrm>
            <a:off x="6735577" y="1493797"/>
            <a:ext cx="259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(Measurements)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3B8FDE-06A6-1844-A9D1-0EBE6B7F5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81021"/>
              </p:ext>
            </p:extLst>
          </p:nvPr>
        </p:nvGraphicFramePr>
        <p:xfrm>
          <a:off x="5575315" y="1957640"/>
          <a:ext cx="6027064" cy="2768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4039">
                  <a:extLst>
                    <a:ext uri="{9D8B030D-6E8A-4147-A177-3AD203B41FA5}">
                      <a16:colId xmlns:a16="http://schemas.microsoft.com/office/drawing/2014/main" val="2737852669"/>
                    </a:ext>
                  </a:extLst>
                </a:gridCol>
                <a:gridCol w="917752">
                  <a:extLst>
                    <a:ext uri="{9D8B030D-6E8A-4147-A177-3AD203B41FA5}">
                      <a16:colId xmlns:a16="http://schemas.microsoft.com/office/drawing/2014/main" val="2179075727"/>
                    </a:ext>
                  </a:extLst>
                </a:gridCol>
                <a:gridCol w="917752">
                  <a:extLst>
                    <a:ext uri="{9D8B030D-6E8A-4147-A177-3AD203B41FA5}">
                      <a16:colId xmlns:a16="http://schemas.microsoft.com/office/drawing/2014/main" val="827307601"/>
                    </a:ext>
                  </a:extLst>
                </a:gridCol>
                <a:gridCol w="917752">
                  <a:extLst>
                    <a:ext uri="{9D8B030D-6E8A-4147-A177-3AD203B41FA5}">
                      <a16:colId xmlns:a16="http://schemas.microsoft.com/office/drawing/2014/main" val="1389597006"/>
                    </a:ext>
                  </a:extLst>
                </a:gridCol>
                <a:gridCol w="917752">
                  <a:extLst>
                    <a:ext uri="{9D8B030D-6E8A-4147-A177-3AD203B41FA5}">
                      <a16:colId xmlns:a16="http://schemas.microsoft.com/office/drawing/2014/main" val="1178856"/>
                    </a:ext>
                  </a:extLst>
                </a:gridCol>
                <a:gridCol w="535472">
                  <a:extLst>
                    <a:ext uri="{9D8B030D-6E8A-4147-A177-3AD203B41FA5}">
                      <a16:colId xmlns:a16="http://schemas.microsoft.com/office/drawing/2014/main" val="2805686915"/>
                    </a:ext>
                  </a:extLst>
                </a:gridCol>
                <a:gridCol w="1186545">
                  <a:extLst>
                    <a:ext uri="{9D8B030D-6E8A-4147-A177-3AD203B41FA5}">
                      <a16:colId xmlns:a16="http://schemas.microsoft.com/office/drawing/2014/main" val="1644166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Sepal length (cm)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Sepal width (cm)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Petal length (cm)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Petal width (cm)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8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Setosa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0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Verginica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4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3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Setosa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77157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EA829D5-4CE9-AE45-9854-8CEE292BDCE8}"/>
              </a:ext>
            </a:extLst>
          </p:cNvPr>
          <p:cNvSpPr txBox="1"/>
          <p:nvPr/>
        </p:nvSpPr>
        <p:spPr>
          <a:xfrm>
            <a:off x="10609859" y="149379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B5CF66-AEC8-3C43-8A4A-1F98D730C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67"/>
          <a:stretch/>
        </p:blipFill>
        <p:spPr>
          <a:xfrm>
            <a:off x="525138" y="1863129"/>
            <a:ext cx="3537809" cy="33819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4B807-9B69-A044-A208-D47929E58586}"/>
              </a:ext>
            </a:extLst>
          </p:cNvPr>
          <p:cNvSpPr txBox="1"/>
          <p:nvPr/>
        </p:nvSpPr>
        <p:spPr>
          <a:xfrm>
            <a:off x="1013967" y="1493797"/>
            <a:ext cx="259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“Real-World” Observation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477404-0F0A-1345-9B09-53F2E230415F}"/>
              </a:ext>
            </a:extLst>
          </p:cNvPr>
          <p:cNvCxnSpPr>
            <a:cxnSpLocks/>
          </p:cNvCxnSpPr>
          <p:nvPr/>
        </p:nvCxnSpPr>
        <p:spPr>
          <a:xfrm>
            <a:off x="1013967" y="3225800"/>
            <a:ext cx="408535" cy="11049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7BE6D8-E01C-D44B-9F36-A5C370575534}"/>
              </a:ext>
            </a:extLst>
          </p:cNvPr>
          <p:cNvCxnSpPr>
            <a:cxnSpLocks/>
          </p:cNvCxnSpPr>
          <p:nvPr/>
        </p:nvCxnSpPr>
        <p:spPr>
          <a:xfrm flipH="1">
            <a:off x="838200" y="3441700"/>
            <a:ext cx="1474840" cy="330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A0FDCB-E096-4D4D-877A-4132DF9E12E1}"/>
              </a:ext>
            </a:extLst>
          </p:cNvPr>
          <p:cNvCxnSpPr>
            <a:cxnSpLocks/>
          </p:cNvCxnSpPr>
          <p:nvPr/>
        </p:nvCxnSpPr>
        <p:spPr>
          <a:xfrm flipH="1">
            <a:off x="2625870" y="2863438"/>
            <a:ext cx="796530" cy="4785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CA6F48-2ABA-5B45-B12A-73F7AB4171B5}"/>
              </a:ext>
            </a:extLst>
          </p:cNvPr>
          <p:cNvCxnSpPr>
            <a:cxnSpLocks/>
          </p:cNvCxnSpPr>
          <p:nvPr/>
        </p:nvCxnSpPr>
        <p:spPr>
          <a:xfrm>
            <a:off x="2934870" y="2679700"/>
            <a:ext cx="20203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4114E8-7ACC-8B4E-9059-9A107F23B332}"/>
              </a:ext>
            </a:extLst>
          </p:cNvPr>
          <p:cNvCxnSpPr>
            <a:cxnSpLocks/>
          </p:cNvCxnSpPr>
          <p:nvPr/>
        </p:nvCxnSpPr>
        <p:spPr>
          <a:xfrm>
            <a:off x="4185280" y="3051878"/>
            <a:ext cx="11614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A3EE8C-CB50-CA4D-A512-EFEF108A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9" y="2940050"/>
            <a:ext cx="6881387" cy="9969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7F1C31-96C7-D14E-8C56-353454C9447D}"/>
              </a:ext>
            </a:extLst>
          </p:cNvPr>
          <p:cNvCxnSpPr>
            <a:cxnSpLocks/>
          </p:cNvCxnSpPr>
          <p:nvPr/>
        </p:nvCxnSpPr>
        <p:spPr>
          <a:xfrm>
            <a:off x="3822700" y="2641600"/>
            <a:ext cx="0" cy="5245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52589E-0583-EE42-ACDA-8A799717FBE3}"/>
              </a:ext>
            </a:extLst>
          </p:cNvPr>
          <p:cNvSpPr txBox="1"/>
          <p:nvPr/>
        </p:nvSpPr>
        <p:spPr>
          <a:xfrm>
            <a:off x="2591145" y="2021443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68B26"/>
                </a:solidFill>
              </a:rPr>
              <a:t>“Law of Large Numbers”</a:t>
            </a:r>
          </a:p>
          <a:p>
            <a:pPr algn="ctr"/>
            <a:r>
              <a:rPr lang="en-US" dirty="0">
                <a:solidFill>
                  <a:srgbClr val="268B26"/>
                </a:solidFill>
              </a:rPr>
              <a:t>Central Limit Theorem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14360E-AD1A-F144-9C10-B136CE7E112C}"/>
              </a:ext>
            </a:extLst>
          </p:cNvPr>
          <p:cNvCxnSpPr>
            <a:cxnSpLocks/>
          </p:cNvCxnSpPr>
          <p:nvPr/>
        </p:nvCxnSpPr>
        <p:spPr>
          <a:xfrm flipV="1">
            <a:off x="7454900" y="3949700"/>
            <a:ext cx="114300" cy="4191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2ED52D-2B6E-2C4D-8DD4-7B245CB183BA}"/>
              </a:ext>
            </a:extLst>
          </p:cNvPr>
          <p:cNvCxnSpPr>
            <a:cxnSpLocks/>
          </p:cNvCxnSpPr>
          <p:nvPr/>
        </p:nvCxnSpPr>
        <p:spPr>
          <a:xfrm flipV="1">
            <a:off x="7454900" y="3530600"/>
            <a:ext cx="1485900" cy="85407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F08908-BF99-7643-91AF-2BD7C07C1AB8}"/>
              </a:ext>
            </a:extLst>
          </p:cNvPr>
          <p:cNvCxnSpPr>
            <a:cxnSpLocks/>
          </p:cNvCxnSpPr>
          <p:nvPr/>
        </p:nvCxnSpPr>
        <p:spPr>
          <a:xfrm>
            <a:off x="9118600" y="2492375"/>
            <a:ext cx="0" cy="5245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B5EE4B-F9E7-D840-8E58-876076F6EFA2}"/>
              </a:ext>
            </a:extLst>
          </p:cNvPr>
          <p:cNvSpPr txBox="1"/>
          <p:nvPr/>
        </p:nvSpPr>
        <p:spPr>
          <a:xfrm>
            <a:off x="5615807" y="4454525"/>
            <a:ext cx="36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8B26"/>
                </a:solidFill>
              </a:rPr>
              <a:t>“standard deviation to be estimated”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5E667-BD09-914E-978D-30F8EC5C3524}"/>
              </a:ext>
            </a:extLst>
          </p:cNvPr>
          <p:cNvSpPr txBox="1"/>
          <p:nvPr/>
        </p:nvSpPr>
        <p:spPr>
          <a:xfrm>
            <a:off x="7911959" y="2065377"/>
            <a:ext cx="24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8B26"/>
                </a:solidFill>
              </a:rPr>
              <a:t>“mean to be estimated”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7217E-594D-374B-BE7A-9DD8570E74AD}"/>
              </a:ext>
            </a:extLst>
          </p:cNvPr>
          <p:cNvSpPr txBox="1"/>
          <p:nvPr/>
        </p:nvSpPr>
        <p:spPr>
          <a:xfrm>
            <a:off x="1168400" y="6070600"/>
            <a:ext cx="101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P(x) \</a:t>
            </a:r>
            <a:r>
              <a:rPr lang="en-US" dirty="0" err="1"/>
              <a:t>approx</a:t>
            </a:r>
            <a:r>
              <a:rPr lang="en-US" dirty="0"/>
              <a:t> \</a:t>
            </a:r>
            <a:r>
              <a:rPr lang="en-US" dirty="0" err="1"/>
              <a:t>mathcal</a:t>
            </a:r>
            <a:r>
              <a:rPr lang="en-US" dirty="0"/>
              <a:t>{N}(x | \mu, \sigma) = \</a:t>
            </a:r>
            <a:r>
              <a:rPr lang="en-US" dirty="0" err="1"/>
              <a:t>frac</a:t>
            </a:r>
            <a:r>
              <a:rPr lang="en-US" dirty="0"/>
              <a:t>{1}{\sqrt{2\pi\sigma^2}}e^{-\</a:t>
            </a:r>
            <a:r>
              <a:rPr lang="en-US" dirty="0" err="1"/>
              <a:t>frac</a:t>
            </a:r>
            <a:r>
              <a:rPr lang="en-US" dirty="0"/>
              <a:t>{(x-\mu)^2}{2\sigma^2}}</a:t>
            </a:r>
          </a:p>
        </p:txBody>
      </p:sp>
    </p:spTree>
    <p:extLst>
      <p:ext uri="{BB962C8B-B14F-4D97-AF65-F5344CB8AC3E}">
        <p14:creationId xmlns:p14="http://schemas.microsoft.com/office/powerpoint/2010/main" val="28914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7F1C31-96C7-D14E-8C56-353454C9447D}"/>
              </a:ext>
            </a:extLst>
          </p:cNvPr>
          <p:cNvCxnSpPr>
            <a:cxnSpLocks/>
          </p:cNvCxnSpPr>
          <p:nvPr/>
        </p:nvCxnSpPr>
        <p:spPr>
          <a:xfrm>
            <a:off x="3822700" y="2641600"/>
            <a:ext cx="0" cy="5245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52589E-0583-EE42-ACDA-8A799717FBE3}"/>
              </a:ext>
            </a:extLst>
          </p:cNvPr>
          <p:cNvSpPr txBox="1"/>
          <p:nvPr/>
        </p:nvSpPr>
        <p:spPr>
          <a:xfrm>
            <a:off x="2591145" y="2021443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68B26"/>
                </a:solidFill>
              </a:rPr>
              <a:t>“Law of Large Numbers”</a:t>
            </a:r>
          </a:p>
          <a:p>
            <a:pPr algn="ctr"/>
            <a:r>
              <a:rPr lang="en-US" dirty="0">
                <a:solidFill>
                  <a:srgbClr val="268B26"/>
                </a:solidFill>
              </a:rPr>
              <a:t>Central Limit Theorem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14360E-AD1A-F144-9C10-B136CE7E112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21487" y="3949701"/>
            <a:ext cx="171765" cy="5048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2ED52D-2B6E-2C4D-8DD4-7B245CB183B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093252" y="3514727"/>
            <a:ext cx="1210680" cy="9397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F08908-BF99-7643-91AF-2BD7C07C1AB8}"/>
              </a:ext>
            </a:extLst>
          </p:cNvPr>
          <p:cNvCxnSpPr>
            <a:cxnSpLocks/>
          </p:cNvCxnSpPr>
          <p:nvPr/>
        </p:nvCxnSpPr>
        <p:spPr>
          <a:xfrm>
            <a:off x="9496287" y="2492375"/>
            <a:ext cx="0" cy="5245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B5EE4B-F9E7-D840-8E58-876076F6EFA2}"/>
              </a:ext>
            </a:extLst>
          </p:cNvPr>
          <p:cNvSpPr txBox="1"/>
          <p:nvPr/>
        </p:nvSpPr>
        <p:spPr>
          <a:xfrm>
            <a:off x="6927772" y="4454525"/>
            <a:ext cx="233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68B26"/>
                </a:solidFill>
              </a:rPr>
              <a:t>“standard deviation to </a:t>
            </a:r>
            <a:br>
              <a:rPr lang="en-US" dirty="0">
                <a:solidFill>
                  <a:srgbClr val="268B26"/>
                </a:solidFill>
              </a:rPr>
            </a:br>
            <a:r>
              <a:rPr lang="en-US" dirty="0">
                <a:solidFill>
                  <a:srgbClr val="268B26"/>
                </a:solidFill>
              </a:rPr>
              <a:t>be estimated”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5E667-BD09-914E-978D-30F8EC5C3524}"/>
              </a:ext>
            </a:extLst>
          </p:cNvPr>
          <p:cNvSpPr txBox="1"/>
          <p:nvPr/>
        </p:nvSpPr>
        <p:spPr>
          <a:xfrm>
            <a:off x="8289646" y="2065377"/>
            <a:ext cx="24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8B26"/>
                </a:solidFill>
              </a:rPr>
              <a:t>“mean to be estimated”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7217E-594D-374B-BE7A-9DD8570E74AD}"/>
              </a:ext>
            </a:extLst>
          </p:cNvPr>
          <p:cNvSpPr txBox="1"/>
          <p:nvPr/>
        </p:nvSpPr>
        <p:spPr>
          <a:xfrm>
            <a:off x="1168400" y="6070600"/>
            <a:ext cx="101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P(x) \</a:t>
            </a:r>
            <a:r>
              <a:rPr lang="en-US" dirty="0" err="1"/>
              <a:t>approx</a:t>
            </a:r>
            <a:r>
              <a:rPr lang="en-US" dirty="0"/>
              <a:t> \</a:t>
            </a:r>
            <a:r>
              <a:rPr lang="en-US" dirty="0" err="1"/>
              <a:t>mathcal</a:t>
            </a:r>
            <a:r>
              <a:rPr lang="en-US" dirty="0"/>
              <a:t>{N}(x | \mu, \sigma) = \</a:t>
            </a:r>
            <a:r>
              <a:rPr lang="en-US" dirty="0" err="1"/>
              <a:t>frac</a:t>
            </a:r>
            <a:r>
              <a:rPr lang="en-US" dirty="0"/>
              <a:t>{1}{\sqrt{2\pi\sigma^2}}e^{-\</a:t>
            </a:r>
            <a:r>
              <a:rPr lang="en-US" dirty="0" err="1"/>
              <a:t>frac</a:t>
            </a:r>
            <a:r>
              <a:rPr lang="en-US" dirty="0"/>
              <a:t>{(x-\mu)^2}{2\sigma^2}}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D6896D-D11E-F746-9A77-4AAA977F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56" y="2936625"/>
            <a:ext cx="7539805" cy="997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503729-6969-0444-85A6-89DC3204092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827542" y="3637518"/>
            <a:ext cx="1195571" cy="8170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078344-BAC1-CC4C-B642-46CFBF0230A2}"/>
              </a:ext>
            </a:extLst>
          </p:cNvPr>
          <p:cNvSpPr txBox="1"/>
          <p:nvPr/>
        </p:nvSpPr>
        <p:spPr>
          <a:xfrm>
            <a:off x="3418566" y="4454525"/>
            <a:ext cx="28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68B26"/>
                </a:solidFill>
              </a:rPr>
              <a:t>“class to be conditioned on”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FE393A-F4E8-EA42-929C-0BC6D23B325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418566" y="3668094"/>
            <a:ext cx="1408976" cy="78643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8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7F1C31-96C7-D14E-8C56-353454C9447D}"/>
              </a:ext>
            </a:extLst>
          </p:cNvPr>
          <p:cNvCxnSpPr>
            <a:cxnSpLocks/>
          </p:cNvCxnSpPr>
          <p:nvPr/>
        </p:nvCxnSpPr>
        <p:spPr>
          <a:xfrm>
            <a:off x="3822700" y="2641600"/>
            <a:ext cx="0" cy="5245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52589E-0583-EE42-ACDA-8A799717FBE3}"/>
              </a:ext>
            </a:extLst>
          </p:cNvPr>
          <p:cNvSpPr txBox="1"/>
          <p:nvPr/>
        </p:nvSpPr>
        <p:spPr>
          <a:xfrm>
            <a:off x="2591145" y="2021443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68B26"/>
                </a:solidFill>
              </a:rPr>
              <a:t>“Law of Large Numbers”</a:t>
            </a:r>
          </a:p>
          <a:p>
            <a:pPr algn="ctr"/>
            <a:r>
              <a:rPr lang="en-US" dirty="0">
                <a:solidFill>
                  <a:srgbClr val="268B26"/>
                </a:solidFill>
              </a:rPr>
              <a:t>Central Limit Theorem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14360E-AD1A-F144-9C10-B136CE7E112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21487" y="3949701"/>
            <a:ext cx="171765" cy="5048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2ED52D-2B6E-2C4D-8DD4-7B245CB183B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093252" y="3514727"/>
            <a:ext cx="1210680" cy="9397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F08908-BF99-7643-91AF-2BD7C07C1AB8}"/>
              </a:ext>
            </a:extLst>
          </p:cNvPr>
          <p:cNvCxnSpPr>
            <a:cxnSpLocks/>
          </p:cNvCxnSpPr>
          <p:nvPr/>
        </p:nvCxnSpPr>
        <p:spPr>
          <a:xfrm>
            <a:off x="9496287" y="2492375"/>
            <a:ext cx="0" cy="5245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B5EE4B-F9E7-D840-8E58-876076F6EFA2}"/>
              </a:ext>
            </a:extLst>
          </p:cNvPr>
          <p:cNvSpPr txBox="1"/>
          <p:nvPr/>
        </p:nvSpPr>
        <p:spPr>
          <a:xfrm>
            <a:off x="6927772" y="4454525"/>
            <a:ext cx="233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68B26"/>
                </a:solidFill>
              </a:rPr>
              <a:t>“standard deviation to </a:t>
            </a:r>
            <a:br>
              <a:rPr lang="en-US" dirty="0">
                <a:solidFill>
                  <a:srgbClr val="268B26"/>
                </a:solidFill>
              </a:rPr>
            </a:br>
            <a:r>
              <a:rPr lang="en-US" dirty="0">
                <a:solidFill>
                  <a:srgbClr val="268B26"/>
                </a:solidFill>
              </a:rPr>
              <a:t>be estimated”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5E667-BD09-914E-978D-30F8EC5C3524}"/>
              </a:ext>
            </a:extLst>
          </p:cNvPr>
          <p:cNvSpPr txBox="1"/>
          <p:nvPr/>
        </p:nvSpPr>
        <p:spPr>
          <a:xfrm>
            <a:off x="8289646" y="2065377"/>
            <a:ext cx="24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8B26"/>
                </a:solidFill>
              </a:rPr>
              <a:t>“mean to be estimated”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7217E-594D-374B-BE7A-9DD8570E74AD}"/>
              </a:ext>
            </a:extLst>
          </p:cNvPr>
          <p:cNvSpPr txBox="1"/>
          <p:nvPr/>
        </p:nvSpPr>
        <p:spPr>
          <a:xfrm>
            <a:off x="1168400" y="6070600"/>
            <a:ext cx="101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P(x) \</a:t>
            </a:r>
            <a:r>
              <a:rPr lang="en-US" dirty="0" err="1"/>
              <a:t>approx</a:t>
            </a:r>
            <a:r>
              <a:rPr lang="en-US" dirty="0"/>
              <a:t> \</a:t>
            </a:r>
            <a:r>
              <a:rPr lang="en-US" dirty="0" err="1"/>
              <a:t>mathcal</a:t>
            </a:r>
            <a:r>
              <a:rPr lang="en-US" dirty="0"/>
              <a:t>{N}(x | \mu, \sigma) = \</a:t>
            </a:r>
            <a:r>
              <a:rPr lang="en-US" dirty="0" err="1"/>
              <a:t>frac</a:t>
            </a:r>
            <a:r>
              <a:rPr lang="en-US" dirty="0"/>
              <a:t>{1}{\sqrt{2\pi\sigma^2}}e^{-\</a:t>
            </a:r>
            <a:r>
              <a:rPr lang="en-US" dirty="0" err="1"/>
              <a:t>frac</a:t>
            </a:r>
            <a:r>
              <a:rPr lang="en-US" dirty="0"/>
              <a:t>{(x-\mu)^2}{2\sigma^2}}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503729-6969-0444-85A6-89DC3204092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827542" y="3637518"/>
            <a:ext cx="1195571" cy="8170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078344-BAC1-CC4C-B642-46CFBF0230A2}"/>
              </a:ext>
            </a:extLst>
          </p:cNvPr>
          <p:cNvSpPr txBox="1"/>
          <p:nvPr/>
        </p:nvSpPr>
        <p:spPr>
          <a:xfrm>
            <a:off x="3418566" y="4454525"/>
            <a:ext cx="28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68B26"/>
                </a:solidFill>
              </a:rPr>
              <a:t>“class to be conditioned on”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FE393A-F4E8-EA42-929C-0BC6D23B325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418566" y="3668094"/>
            <a:ext cx="1408976" cy="78643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318</Words>
  <Application>Microsoft Macintosh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Schreyer</dc:creator>
  <cp:lastModifiedBy>Marco Schreyer</cp:lastModifiedBy>
  <cp:revision>48</cp:revision>
  <dcterms:created xsi:type="dcterms:W3CDTF">2018-11-19T05:14:09Z</dcterms:created>
  <dcterms:modified xsi:type="dcterms:W3CDTF">2019-03-25T06:59:07Z</dcterms:modified>
</cp:coreProperties>
</file>