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4" r:id="rId7"/>
    <p:sldId id="269" r:id="rId8"/>
    <p:sldId id="270" r:id="rId9"/>
    <p:sldId id="271" r:id="rId10"/>
    <p:sldId id="272" r:id="rId11"/>
    <p:sldId id="278" r:id="rId12"/>
  </p:sldIdLst>
  <p:sldSz cx="9144000" cy="5143500" type="screen16x9"/>
  <p:notesSz cx="6858000" cy="9144000"/>
  <p:embeddedFontLst>
    <p:embeddedFont>
      <p:font typeface="Montserrat" charset="0"/>
      <p:regular r:id="rId14"/>
      <p:bold r:id="rId15"/>
      <p:italic r:id="rId16"/>
      <p:boldItalic r:id="rId17"/>
    </p:embeddedFont>
    <p:embeddedFont>
      <p:font typeface="Montserrat Light" charset="0"/>
      <p:regular r:id="rId18"/>
      <p:bold r:id="rId19"/>
      <p:italic r:id="rId20"/>
      <p:boldItalic r:id="rId21"/>
    </p:embeddedFont>
    <p:embeddedFont>
      <p:font typeface="Calibri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68617F7-BD45-45D3-9494-08AB8ACE10ED}">
  <a:tblStyle styleId="{668617F7-BD45-45D3-9494-08AB8ACE1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9E5840-C12E-4C8B-9978-033B50F8BF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fc25fbfc5_1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fc25fbfc5_1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wire.com/what-is-dns-domain-name-system-2625855" TargetMode="External"/><Relationship Id="rId7" Type="http://schemas.openxmlformats.org/officeDocument/2006/relationships/hyperlink" Target="https://en.wikipedia.org/wiki/Domain_Name_Syste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lifewire.com/what-is-an-ip-address-2625920" TargetMode="External"/><Relationship Id="rId5" Type="http://schemas.openxmlformats.org/officeDocument/2006/relationships/hyperlink" Target="https://www.lifewire.com/what-is-a-hostname-2625906" TargetMode="External"/><Relationship Id="rId4" Type="http://schemas.openxmlformats.org/officeDocument/2006/relationships/hyperlink" Target="https://www.lifewire.com/what-is-a-public-ip-address-262597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95486"/>
            <a:ext cx="75023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ACROPOLIS INSTITUTE OF TECHNOLOGY</a:t>
            </a:r>
          </a:p>
          <a:p>
            <a:pPr algn="ctr"/>
            <a:r>
              <a:rPr lang="en-US" sz="2800" b="1" dirty="0" smtClean="0"/>
              <a:t> AND RESEARCH</a:t>
            </a: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39752" y="2715766"/>
            <a:ext cx="4235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SUBJECT- EVALUATION OF INTERNSHIP</a:t>
            </a:r>
          </a:p>
          <a:p>
            <a:pPr algn="ctr"/>
            <a:r>
              <a:rPr lang="en-US" sz="1600" b="1" dirty="0" smtClean="0"/>
              <a:t>(CYBER SECURITY)</a:t>
            </a:r>
            <a:endParaRPr lang="en-IN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579862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SUBMITTED TO:</a:t>
            </a:r>
          </a:p>
          <a:p>
            <a:r>
              <a:rPr lang="en-US" sz="1800" b="1" dirty="0" smtClean="0"/>
              <a:t>PROF. NIDHI NIGAM</a:t>
            </a:r>
            <a:endParaRPr lang="en-IN" sz="1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3507854"/>
            <a:ext cx="2339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SUBMITTED BY:</a:t>
            </a:r>
          </a:p>
          <a:p>
            <a:r>
              <a:rPr lang="en-US" sz="1800" b="1" dirty="0" smtClean="0"/>
              <a:t>GITIKA CHOUKSEY</a:t>
            </a:r>
          </a:p>
          <a:p>
            <a:r>
              <a:rPr lang="en-US" sz="1800" b="1" dirty="0" smtClean="0"/>
              <a:t>(0827CI201068)</a:t>
            </a:r>
            <a:endParaRPr lang="en-IN" sz="1800" b="1" dirty="0"/>
          </a:p>
        </p:txBody>
      </p:sp>
      <p:pic>
        <p:nvPicPr>
          <p:cNvPr id="7" name="Picture 6" descr="ACR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347614"/>
            <a:ext cx="3672408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611560" y="627534"/>
            <a:ext cx="8545929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IN" sz="1800" b="1" dirty="0" smtClean="0"/>
              <a:t>Gray hat hacker </a:t>
            </a:r>
          </a:p>
          <a:p>
            <a:pPr fontAlgn="base"/>
            <a:endParaRPr lang="en-US" b="1" dirty="0" smtClean="0"/>
          </a:p>
          <a:p>
            <a:pPr fontAlgn="base"/>
            <a:endParaRPr lang="en-IN" b="1" dirty="0" smtClean="0"/>
          </a:p>
          <a:p>
            <a:pPr fontAlgn="base"/>
            <a:r>
              <a:rPr lang="en-IN" dirty="0" smtClean="0"/>
              <a:t>Somewhere between white and black are gray hat hackers. Gray hat hackers enact a blend of both black</a:t>
            </a:r>
          </a:p>
          <a:p>
            <a:pPr fontAlgn="base"/>
            <a:r>
              <a:rPr lang="en-IN" dirty="0" smtClean="0"/>
              <a:t> hat and white hat activities. Gray hat hackers often look for vulnerabilities in a system without the owner's</a:t>
            </a:r>
          </a:p>
          <a:p>
            <a:pPr fontAlgn="base"/>
            <a:r>
              <a:rPr lang="en-IN" dirty="0" smtClean="0"/>
              <a:t> permission or knowledge. If issues are found, they report them to the owner, sometimes requesting a</a:t>
            </a:r>
          </a:p>
          <a:p>
            <a:pPr fontAlgn="base"/>
            <a:r>
              <a:rPr lang="en-IN" dirty="0" smtClean="0"/>
              <a:t> small fee to fix the problem.</a:t>
            </a:r>
          </a:p>
          <a:p>
            <a:pPr fontAlgn="base"/>
            <a:r>
              <a:rPr lang="en-IN" dirty="0" smtClean="0"/>
              <a:t>Some gray hat hackers like to believe they are doing something good for companies by hacking their</a:t>
            </a:r>
          </a:p>
          <a:p>
            <a:pPr fontAlgn="base"/>
            <a:r>
              <a:rPr lang="en-IN" dirty="0" smtClean="0"/>
              <a:t> websites and invading their networks without permission. Still, company owners rarely appreciate </a:t>
            </a:r>
          </a:p>
          <a:p>
            <a:pPr fontAlgn="base"/>
            <a:r>
              <a:rPr lang="en-IN" dirty="0" smtClean="0"/>
              <a:t>unauthorized forays into their business information infrastructure.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>
            <a:spLocks noGrp="1"/>
          </p:cNvSpPr>
          <p:nvPr>
            <p:ph type="ctrTitle" idx="4294967295"/>
          </p:nvPr>
        </p:nvSpPr>
        <p:spPr>
          <a:xfrm>
            <a:off x="1071538" y="1785932"/>
            <a:ext cx="6593700" cy="131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/>
              <a:t>Thank you</a:t>
            </a:r>
            <a:endParaRPr sz="8800"/>
          </a:p>
        </p:txBody>
      </p:sp>
      <p:sp>
        <p:nvSpPr>
          <p:cNvPr id="330" name="Google Shape;330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27534"/>
            <a:ext cx="442460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400" dirty="0" smtClean="0"/>
              <a:t>IP Address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CLASSES OF IP ADDRESS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DNS servers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OSI layers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Types of hackers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4" name="Oval 3"/>
          <p:cNvSpPr/>
          <p:nvPr/>
        </p:nvSpPr>
        <p:spPr>
          <a:xfrm>
            <a:off x="827584" y="771550"/>
            <a:ext cx="720080" cy="7920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99592" y="627534"/>
            <a:ext cx="2672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IP ADDRESS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419622"/>
            <a:ext cx="8688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An IP address is a unique address that identifies a device on the internet or a local network. </a:t>
            </a:r>
          </a:p>
          <a:p>
            <a:r>
              <a:rPr lang="en-IN" sz="1600" dirty="0" smtClean="0"/>
              <a:t>IP stands for "Internet Protocol," which is the set of rules governing the format of data sent </a:t>
            </a:r>
          </a:p>
          <a:p>
            <a:r>
              <a:rPr lang="en-IN" sz="1600" dirty="0" smtClean="0"/>
              <a:t>via the internet or local network.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2499742"/>
            <a:ext cx="8428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IP addresses are made up of 32 bits. </a:t>
            </a:r>
            <a:r>
              <a:rPr lang="en-IN" sz="1600" b="1" dirty="0" smtClean="0"/>
              <a:t>Each bit is a binary digit</a:t>
            </a:r>
            <a:r>
              <a:rPr lang="en-IN" sz="1600" dirty="0" smtClean="0"/>
              <a:t>. The value of a bit is either</a:t>
            </a:r>
          </a:p>
          <a:p>
            <a:r>
              <a:rPr lang="en-IN" sz="1600" dirty="0" smtClean="0"/>
              <a:t> zero (0) or one (1). Having 32 bits allows us to have a total of 4,294,967,296 (2^32) </a:t>
            </a:r>
          </a:p>
          <a:p>
            <a:r>
              <a:rPr lang="en-IN" sz="1600" dirty="0" smtClean="0"/>
              <a:t>addresses in the </a:t>
            </a:r>
            <a:r>
              <a:rPr lang="en-IN" sz="1600" b="1" dirty="0" smtClean="0"/>
              <a:t>IPv4 </a:t>
            </a:r>
            <a:r>
              <a:rPr lang="en-IN" sz="1600" dirty="0" smtClean="0"/>
              <a:t>scheme.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9552" y="483518"/>
            <a:ext cx="2448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CLASSES OF IP ADDRESS</a:t>
            </a:r>
          </a:p>
          <a:p>
            <a:endParaRPr lang="en-US" sz="1600" dirty="0" smtClean="0"/>
          </a:p>
          <a:p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1203598"/>
            <a:ext cx="84096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IP defines five classes of IP addresses: class A, B, C, D, and E. Each class has a range of valid IP </a:t>
            </a:r>
          </a:p>
          <a:p>
            <a:r>
              <a:rPr lang="en-IN" dirty="0" smtClean="0"/>
              <a:t>addresses. The value of the first octet determines the class. IP addresses from the first three classes </a:t>
            </a:r>
          </a:p>
          <a:p>
            <a:pPr algn="just"/>
            <a:r>
              <a:rPr lang="en-IN" dirty="0" smtClean="0"/>
              <a:t>(A, B and C) can be used for host addresses. The other two classes are used for other purposes – class</a:t>
            </a:r>
          </a:p>
          <a:p>
            <a:pPr algn="just"/>
            <a:r>
              <a:rPr lang="en-IN" dirty="0" smtClean="0"/>
              <a:t> D for multicast and class E for experimental purposes.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85247" y="2499742"/>
            <a:ext cx="85587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system of IP address classes was developed for the purpose of Internet IP addresses assignment. </a:t>
            </a:r>
          </a:p>
          <a:p>
            <a:r>
              <a:rPr lang="en-IN" dirty="0" smtClean="0"/>
              <a:t>The classes created were based on the network size. For example, for the small number of networks with </a:t>
            </a:r>
          </a:p>
          <a:p>
            <a:r>
              <a:rPr lang="en-IN" dirty="0" smtClean="0"/>
              <a:t>a very large number of hosts, the Class A was created. The Class C was created for numerous networks </a:t>
            </a:r>
          </a:p>
          <a:p>
            <a:r>
              <a:rPr lang="en-IN" dirty="0" smtClean="0"/>
              <a:t>with small number of hosts.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55576" y="555526"/>
            <a:ext cx="839845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Classes of IP addresses are: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For the IP addresses from Class A, the first 8 bits (the first decimal number) represent the network part, </a:t>
            </a:r>
          </a:p>
          <a:p>
            <a:r>
              <a:rPr lang="en-IN" dirty="0" smtClean="0"/>
              <a:t>while the remaining 24 bits represent the host part. For Class B, the first 16 bits (the first two numbers) </a:t>
            </a:r>
          </a:p>
          <a:p>
            <a:r>
              <a:rPr lang="en-IN" dirty="0" smtClean="0"/>
              <a:t>represent the network part, while the remaining 16 bits represent the host part. For Class C, the first 24</a:t>
            </a:r>
          </a:p>
          <a:p>
            <a:r>
              <a:rPr lang="en-IN" dirty="0" smtClean="0"/>
              <a:t>bits represent the network part, while the remaining 8 bits represent the host part.</a:t>
            </a:r>
          </a:p>
          <a:p>
            <a:endParaRPr lang="en-IN" dirty="0"/>
          </a:p>
        </p:txBody>
      </p:sp>
      <p:pic>
        <p:nvPicPr>
          <p:cNvPr id="19" name="Picture 18" descr="classes_of_ip_address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931790"/>
            <a:ext cx="2571750" cy="115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45171" y="1275606"/>
            <a:ext cx="85988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 </a:t>
            </a:r>
            <a:r>
              <a:rPr lang="en-IN" u="sng" dirty="0" smtClean="0">
                <a:hlinkClick r:id="rId3"/>
              </a:rPr>
              <a:t>DNS</a:t>
            </a:r>
            <a:r>
              <a:rPr lang="en-IN" dirty="0" smtClean="0"/>
              <a:t> server is a computer server that contains a database of </a:t>
            </a:r>
            <a:r>
              <a:rPr lang="en-IN" u="sng" dirty="0" smtClean="0">
                <a:hlinkClick r:id="rId4"/>
              </a:rPr>
              <a:t>public IP addresses</a:t>
            </a:r>
            <a:r>
              <a:rPr lang="en-IN" dirty="0" smtClean="0"/>
              <a:t> and their associated </a:t>
            </a:r>
          </a:p>
          <a:p>
            <a:r>
              <a:rPr lang="en-IN" u="sng" dirty="0" smtClean="0">
                <a:hlinkClick r:id="rId5"/>
              </a:rPr>
              <a:t>hostnames</a:t>
            </a:r>
            <a:r>
              <a:rPr lang="en-IN" dirty="0" smtClean="0"/>
              <a:t>, and in most cases serves to resolve, or translate, those names to </a:t>
            </a:r>
            <a:r>
              <a:rPr lang="en-IN" u="sng" dirty="0" smtClean="0">
                <a:hlinkClick r:id="rId6"/>
              </a:rPr>
              <a:t>IP addresses</a:t>
            </a:r>
            <a:r>
              <a:rPr lang="en-IN" dirty="0" smtClean="0"/>
              <a:t> as requested. </a:t>
            </a:r>
          </a:p>
          <a:p>
            <a:r>
              <a:rPr lang="en-IN" dirty="0" smtClean="0"/>
              <a:t>DNS servers run special software and communicate with each other using special protocols.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14715" y="2211710"/>
            <a:ext cx="862928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 </a:t>
            </a:r>
            <a:r>
              <a:rPr lang="en-IN" b="1" dirty="0" smtClean="0"/>
              <a:t>Domain Name System</a:t>
            </a:r>
            <a:r>
              <a:rPr lang="en-IN" dirty="0" smtClean="0"/>
              <a:t> (</a:t>
            </a:r>
            <a:r>
              <a:rPr lang="en-IN" b="1" dirty="0" smtClean="0"/>
              <a:t>DNS</a:t>
            </a:r>
            <a:r>
              <a:rPr lang="en-IN" dirty="0" smtClean="0"/>
              <a:t>) is the hierarchical and distributed naming system used to identify </a:t>
            </a:r>
          </a:p>
          <a:p>
            <a:r>
              <a:rPr lang="en-IN" dirty="0" smtClean="0"/>
              <a:t>computers reachable through the Internet or other Internet Protocol (IP) networks. The resource records </a:t>
            </a:r>
          </a:p>
          <a:p>
            <a:r>
              <a:rPr lang="en-IN" dirty="0" smtClean="0"/>
              <a:t>contained in the DNS associate domain names with other forms of information. These are most commonly </a:t>
            </a:r>
          </a:p>
          <a:p>
            <a:r>
              <a:rPr lang="en-IN" dirty="0" smtClean="0"/>
              <a:t>used to map human-friendly domain names to the numerical IP addresses computers need to locate </a:t>
            </a:r>
          </a:p>
          <a:p>
            <a:r>
              <a:rPr lang="en-IN" dirty="0" smtClean="0"/>
              <a:t>services and devices using the underlying network protocols,</a:t>
            </a:r>
            <a:r>
              <a:rPr lang="en-IN" baseline="30000" dirty="0" smtClean="0">
                <a:hlinkClick r:id="rId7"/>
              </a:rPr>
              <a:t>[1]</a:t>
            </a:r>
            <a:r>
              <a:rPr lang="en-IN" dirty="0" smtClean="0"/>
              <a:t> but have been extended over time to</a:t>
            </a:r>
          </a:p>
          <a:p>
            <a:r>
              <a:rPr lang="en-IN" dirty="0" smtClean="0"/>
              <a:t> perform many other functions as well. The Domain Name System has been an essential component of the</a:t>
            </a:r>
          </a:p>
          <a:p>
            <a:r>
              <a:rPr lang="en-IN" dirty="0" smtClean="0"/>
              <a:t> functionality of the Internet since 1985.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69954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DNS SERVER</a:t>
            </a:r>
            <a:endParaRPr lang="en-IN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71472" y="21429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OSI MODEL</a:t>
            </a:r>
            <a:endParaRPr lang="en-IN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1472" y="714362"/>
            <a:ext cx="83199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Open Systems Interconnection (OSI) model describes seven layers that computer systems use to</a:t>
            </a:r>
          </a:p>
          <a:p>
            <a:r>
              <a:rPr lang="en-IN" dirty="0" smtClean="0"/>
              <a:t> communicate over a network. It was the first standard model for network communications, adopted by </a:t>
            </a:r>
          </a:p>
          <a:p>
            <a:r>
              <a:rPr lang="en-IN" dirty="0" smtClean="0"/>
              <a:t>all major computer and telecommunication companies in the early 1980s</a:t>
            </a:r>
            <a:endParaRPr lang="en-IN" dirty="0"/>
          </a:p>
        </p:txBody>
      </p:sp>
      <p:pic>
        <p:nvPicPr>
          <p:cNvPr id="15" name="Picture 14" descr="computer-network-osi-model-laye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1643056"/>
            <a:ext cx="6296353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899592" y="843558"/>
            <a:ext cx="2626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TYPE OF HACKERS</a:t>
            </a:r>
            <a:endParaRPr lang="en-I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491630"/>
            <a:ext cx="79752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IN" b="1" dirty="0" smtClean="0"/>
              <a:t>Black hat hacker </a:t>
            </a:r>
          </a:p>
          <a:p>
            <a:pPr fontAlgn="base"/>
            <a:endParaRPr lang="en-IN" b="1" dirty="0" smtClean="0"/>
          </a:p>
          <a:p>
            <a:pPr fontAlgn="base"/>
            <a:r>
              <a:rPr lang="en-IN" dirty="0" smtClean="0"/>
              <a:t>Black hat hackers are criminals who break into computer networks with malicious intent. They may</a:t>
            </a:r>
          </a:p>
          <a:p>
            <a:pPr fontAlgn="base"/>
            <a:r>
              <a:rPr lang="en-IN" dirty="0" smtClean="0"/>
              <a:t>also release malware that destroys files, holds computers hostage, or steals passwords, credit </a:t>
            </a:r>
          </a:p>
          <a:p>
            <a:pPr fontAlgn="base"/>
            <a:r>
              <a:rPr lang="en-IN" dirty="0" smtClean="0"/>
              <a:t>card numbers, and other personal information.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Black hats are motivated by self-serving reasons, such as financial gain, revenge, or simply to </a:t>
            </a:r>
          </a:p>
          <a:p>
            <a:pPr fontAlgn="base"/>
            <a:r>
              <a:rPr lang="en-IN" dirty="0" smtClean="0"/>
              <a:t>spread havoc. Sometimes their motivation might be ideological, by targeting people they strongly </a:t>
            </a:r>
          </a:p>
          <a:p>
            <a:pPr fontAlgn="base"/>
            <a:r>
              <a:rPr lang="en-IN" dirty="0" smtClean="0"/>
              <a:t>disagree with.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67544" y="699542"/>
            <a:ext cx="8550739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IN" b="1" dirty="0" smtClean="0"/>
              <a:t> </a:t>
            </a:r>
            <a:r>
              <a:rPr lang="en-IN" sz="1800" b="1" dirty="0" smtClean="0"/>
              <a:t>White hat hacker</a:t>
            </a:r>
          </a:p>
          <a:p>
            <a:pPr fontAlgn="base"/>
            <a:endParaRPr lang="en-US" b="1" dirty="0" smtClean="0"/>
          </a:p>
          <a:p>
            <a:pPr fontAlgn="base"/>
            <a:endParaRPr lang="en-IN" b="1" dirty="0" smtClean="0"/>
          </a:p>
          <a:p>
            <a:pPr fontAlgn="base"/>
            <a:r>
              <a:rPr lang="en-IN" dirty="0" smtClean="0"/>
              <a:t>White hat hackers use their capabilities to uncover security failings to help safeguard organizations from </a:t>
            </a:r>
          </a:p>
          <a:p>
            <a:pPr fontAlgn="base"/>
            <a:r>
              <a:rPr lang="en-IN" dirty="0" smtClean="0"/>
              <a:t>dangerous hackers. They can sometimes be paid employees or contractors working for companies as </a:t>
            </a:r>
          </a:p>
          <a:p>
            <a:pPr fontAlgn="base"/>
            <a:r>
              <a:rPr lang="en-IN" dirty="0" smtClean="0"/>
              <a:t>security specialists who attempt to find gaps in security.</a:t>
            </a:r>
          </a:p>
          <a:p>
            <a:pPr fontAlgn="base"/>
            <a:r>
              <a:rPr lang="en-IN" dirty="0" smtClean="0"/>
              <a:t>White hat hackers are one reason large organizations typically have less downtime and experience fewer </a:t>
            </a:r>
          </a:p>
          <a:p>
            <a:pPr fontAlgn="base"/>
            <a:r>
              <a:rPr lang="en-IN" dirty="0" smtClean="0"/>
              <a:t>issues with their websites. Most hackers know it will be harder to get into systems managed by large </a:t>
            </a:r>
          </a:p>
          <a:p>
            <a:pPr fontAlgn="base"/>
            <a:r>
              <a:rPr lang="en-IN" dirty="0" smtClean="0"/>
              <a:t>companies than those operated by small businesses that probably don't have the resources to examine</a:t>
            </a:r>
          </a:p>
          <a:p>
            <a:pPr fontAlgn="base"/>
            <a:r>
              <a:rPr lang="en-IN" dirty="0" smtClean="0"/>
              <a:t> every possible security leak.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602</Words>
  <Application>Microsoft Office PowerPoint</Application>
  <PresentationFormat>On-screen Show (16:9)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Wingdings</vt:lpstr>
      <vt:lpstr>Montserrat</vt:lpstr>
      <vt:lpstr>Montserrat Light</vt:lpstr>
      <vt:lpstr>Calibri</vt:lpstr>
      <vt:lpstr>Nicholas template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it's me</cp:lastModifiedBy>
  <cp:revision>7</cp:revision>
  <dcterms:modified xsi:type="dcterms:W3CDTF">2022-11-20T14:19:13Z</dcterms:modified>
</cp:coreProperties>
</file>