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687" r:id="rId3"/>
    <p:sldId id="668" r:id="rId4"/>
    <p:sldId id="669" r:id="rId5"/>
    <p:sldId id="680" r:id="rId6"/>
    <p:sldId id="681" r:id="rId7"/>
    <p:sldId id="682" r:id="rId8"/>
    <p:sldId id="684" r:id="rId9"/>
    <p:sldId id="685" r:id="rId10"/>
    <p:sldId id="683" r:id="rId11"/>
    <p:sldId id="689" r:id="rId12"/>
    <p:sldId id="688" r:id="rId13"/>
    <p:sldId id="686" r:id="rId14"/>
    <p:sldId id="690" r:id="rId15"/>
    <p:sldId id="691" r:id="rId16"/>
    <p:sldId id="692" r:id="rId17"/>
    <p:sldId id="693" r:id="rId18"/>
    <p:sldId id="694" r:id="rId1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BA87"/>
    <a:srgbClr val="FFEAA7"/>
    <a:srgbClr val="0000FF"/>
    <a:srgbClr val="FFFFFF"/>
    <a:srgbClr val="CC9B00"/>
    <a:srgbClr val="DAA600"/>
    <a:srgbClr val="E6E6E6"/>
    <a:srgbClr val="E4EEF8"/>
    <a:srgbClr val="CEEAB0"/>
    <a:srgbClr val="9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5046" autoAdjust="0"/>
  </p:normalViewPr>
  <p:slideViewPr>
    <p:cSldViewPr>
      <p:cViewPr varScale="1">
        <p:scale>
          <a:sx n="67" d="100"/>
          <a:sy n="67" d="100"/>
        </p:scale>
        <p:origin x="864" y="68"/>
      </p:cViewPr>
      <p:guideLst>
        <p:guide orient="horz" pos="2160"/>
        <p:guide pos="2880"/>
        <p:guide orient="horz" pos="2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5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0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de-DE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de-DE" altLang="ko-KR" dirty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746" r:id="rId11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err="1"/>
              <a:t>블랙잭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/>
              <a:t>2017. 10. 20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리플레이</a:t>
            </a:r>
            <a:r>
              <a:rPr lang="ko-KR" altLang="en-US" dirty="0"/>
              <a:t> 커맨드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종료 직후 한 번 게임의 플레이를 다시 볼 수 있음</a:t>
            </a:r>
            <a:endParaRPr lang="en-US" altLang="ko-KR" dirty="0"/>
          </a:p>
          <a:p>
            <a:pPr lvl="1"/>
            <a:r>
              <a:rPr lang="ko-KR" altLang="en-US" dirty="0"/>
              <a:t>게임 플레이 중 발생한 모든 </a:t>
            </a:r>
            <a:r>
              <a:rPr lang="en-US" altLang="ko-KR" dirty="0"/>
              <a:t>Command</a:t>
            </a:r>
            <a:r>
              <a:rPr lang="ko-KR" altLang="en-US" dirty="0"/>
              <a:t>를 </a:t>
            </a:r>
            <a:r>
              <a:rPr lang="en-US" altLang="ko-KR" dirty="0"/>
              <a:t>Replay</a:t>
            </a:r>
            <a:r>
              <a:rPr lang="ko-KR" altLang="en-US" dirty="0"/>
              <a:t>의 </a:t>
            </a:r>
            <a:r>
              <a:rPr lang="ko-KR" altLang="en-US" dirty="0" err="1"/>
              <a:t>리플레이</a:t>
            </a:r>
            <a:r>
              <a:rPr lang="ko-KR" altLang="en-US" dirty="0"/>
              <a:t> 로그에 저장하여 게임이 끝난 후 다시 볼 수 있도록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리플레이를</a:t>
            </a:r>
            <a:r>
              <a:rPr lang="ko-KR" altLang="en-US" dirty="0"/>
              <a:t> 위한 플레이어 목록 및 카드 </a:t>
            </a:r>
            <a:r>
              <a:rPr lang="ko-KR" altLang="en-US" dirty="0" err="1"/>
              <a:t>덱을</a:t>
            </a:r>
            <a:br>
              <a:rPr lang="en-US" altLang="ko-KR" dirty="0"/>
            </a:br>
            <a:r>
              <a:rPr lang="ko-KR" altLang="en-US" dirty="0"/>
              <a:t>초기화 할 때 주의 할 점</a:t>
            </a:r>
            <a:endParaRPr lang="en-US" altLang="ko-KR" dirty="0"/>
          </a:p>
          <a:p>
            <a:pPr lvl="1"/>
            <a:r>
              <a:rPr lang="ko-KR" altLang="en-US" dirty="0"/>
              <a:t>실제 게임 플레이 중 변경된 사항이 </a:t>
            </a:r>
            <a:r>
              <a:rPr lang="ko-KR" altLang="en-US" dirty="0" err="1"/>
              <a:t>리플레이에</a:t>
            </a:r>
            <a:br>
              <a:rPr lang="en-US" altLang="ko-KR" dirty="0"/>
            </a:br>
            <a:r>
              <a:rPr lang="ko-KR" altLang="en-US" dirty="0"/>
              <a:t>반영되지 않도록 </a:t>
            </a:r>
            <a:r>
              <a:rPr lang="en-US" altLang="ko-KR" dirty="0"/>
              <a:t>Replay</a:t>
            </a:r>
            <a:r>
              <a:rPr lang="ko-KR" altLang="en-US" dirty="0"/>
              <a:t>에 저장된 </a:t>
            </a:r>
            <a:r>
              <a:rPr lang="en-US" altLang="ko-KR" dirty="0"/>
              <a:t>Command</a:t>
            </a:r>
            <a:r>
              <a:rPr lang="ko-KR" altLang="en-US" dirty="0"/>
              <a:t>의 </a:t>
            </a:r>
            <a:r>
              <a:rPr lang="en-US" altLang="ko-KR" dirty="0"/>
              <a:t>Receiver</a:t>
            </a:r>
            <a:r>
              <a:rPr lang="ko-KR" altLang="en-US" dirty="0"/>
              <a:t>들은 </a:t>
            </a:r>
            <a:br>
              <a:rPr lang="en-US" altLang="ko-KR" dirty="0"/>
            </a:br>
            <a:r>
              <a:rPr lang="ko-KR" altLang="en-US" dirty="0">
                <a:solidFill>
                  <a:srgbClr val="FF0000"/>
                </a:solidFill>
              </a:rPr>
              <a:t>게임 시작 전 객체의 사본</a:t>
            </a:r>
            <a:r>
              <a:rPr lang="en-US" altLang="ko-KR" dirty="0">
                <a:solidFill>
                  <a:srgbClr val="FF0000"/>
                </a:solidFill>
              </a:rPr>
              <a:t>(App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  <a:r>
              <a:rPr lang="en-US" altLang="ko-KR" dirty="0" err="1">
                <a:solidFill>
                  <a:srgbClr val="FF0000"/>
                </a:solidFill>
              </a:rPr>
              <a:t>ForReplay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멤버변수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이어야 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리플레이에</a:t>
            </a:r>
            <a:r>
              <a:rPr lang="ko-KR" altLang="en-US" dirty="0"/>
              <a:t> 사용할 </a:t>
            </a:r>
            <a:r>
              <a:rPr lang="ko-KR" altLang="en-US" dirty="0" err="1"/>
              <a:t>덱의</a:t>
            </a:r>
            <a:r>
              <a:rPr lang="ko-KR" altLang="en-US" dirty="0"/>
              <a:t> 경우 </a:t>
            </a:r>
            <a:r>
              <a:rPr lang="ko-KR" altLang="en-US" dirty="0" err="1"/>
              <a:t>셔플</a:t>
            </a:r>
            <a:r>
              <a:rPr lang="ko-KR" altLang="en-US" dirty="0"/>
              <a:t> 결과가 매 번 바뀌기 때문에</a:t>
            </a:r>
            <a:r>
              <a:rPr lang="en-US" altLang="ko-KR" dirty="0"/>
              <a:t>, </a:t>
            </a:r>
            <a:r>
              <a:rPr lang="ko-KR" altLang="en-US" dirty="0" err="1"/>
              <a:t>셔플</a:t>
            </a:r>
            <a:r>
              <a:rPr lang="ko-KR" altLang="en-US" dirty="0"/>
              <a:t> 후의 </a:t>
            </a:r>
            <a:br>
              <a:rPr lang="en-US" altLang="ko-KR" dirty="0"/>
            </a:br>
            <a:r>
              <a:rPr lang="ko-KR" altLang="en-US" dirty="0" err="1"/>
              <a:t>덱을</a:t>
            </a:r>
            <a:r>
              <a:rPr lang="ko-KR" altLang="en-US" dirty="0"/>
              <a:t> 저장해야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execute</a:t>
            </a:r>
            <a:r>
              <a:rPr lang="ko-KR" altLang="en-US" dirty="0"/>
              <a:t>에서 </a:t>
            </a:r>
            <a:r>
              <a:rPr lang="en-US" altLang="ko-KR" dirty="0" err="1"/>
              <a:t>replayLog</a:t>
            </a:r>
            <a:r>
              <a:rPr lang="ko-KR" altLang="en-US" dirty="0"/>
              <a:t>의 </a:t>
            </a:r>
            <a:r>
              <a:rPr lang="en-US" altLang="ko-KR" dirty="0"/>
              <a:t>Command</a:t>
            </a:r>
            <a:r>
              <a:rPr lang="ko-KR" altLang="en-US" dirty="0"/>
              <a:t>들을 실행시켜 </a:t>
            </a:r>
            <a:r>
              <a:rPr lang="ko-KR" altLang="en-US" dirty="0" err="1"/>
              <a:t>리플레이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/>
            <a:r>
              <a:rPr lang="en-US" altLang="ko-KR" dirty="0" err="1"/>
              <a:t>replayLog</a:t>
            </a:r>
            <a:r>
              <a:rPr lang="ko-KR" altLang="en-US" dirty="0"/>
              <a:t>의 </a:t>
            </a:r>
            <a:r>
              <a:rPr lang="en-US" altLang="ko-KR" dirty="0"/>
              <a:t>Command</a:t>
            </a:r>
            <a:r>
              <a:rPr lang="ko-KR" altLang="en-US" dirty="0"/>
              <a:t>들을 하나 실행 완료 할 때 마다 다음 커맨드를 실행 할 지 확인</a:t>
            </a:r>
          </a:p>
        </p:txBody>
      </p:sp>
      <p:sp>
        <p:nvSpPr>
          <p:cNvPr id="5" name="타원 4"/>
          <p:cNvSpPr/>
          <p:nvPr/>
        </p:nvSpPr>
        <p:spPr>
          <a:xfrm>
            <a:off x="6156176" y="1772816"/>
            <a:ext cx="2952329" cy="1440160"/>
          </a:xfrm>
          <a:prstGeom prst="ellipse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20273" y="1940690"/>
            <a:ext cx="2428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Class Replay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11431" y="2248996"/>
            <a:ext cx="279707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vector&lt;Command*&gt;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replayLog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addCommandToLog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(Command*)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execute()</a:t>
            </a:r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53449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/>
              <a:t>GameCommnadInvoker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수행 중 필요한 </a:t>
            </a:r>
            <a:r>
              <a:rPr lang="en-US" altLang="ko-KR" dirty="0"/>
              <a:t>Command</a:t>
            </a:r>
            <a:r>
              <a:rPr lang="ko-KR" altLang="en-US" dirty="0"/>
              <a:t>를 수행하는 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</a:t>
            </a:r>
            <a:r>
              <a:rPr lang="ko-KR" altLang="en-US" dirty="0"/>
              <a:t>에서 현재 수행하려는 작업에 맞는 </a:t>
            </a:r>
            <a:br>
              <a:rPr lang="en-US" altLang="ko-KR" dirty="0"/>
            </a:br>
            <a:r>
              <a:rPr lang="en-US" altLang="ko-KR" dirty="0"/>
              <a:t>Command</a:t>
            </a:r>
            <a:r>
              <a:rPr lang="ko-KR" altLang="en-US" dirty="0"/>
              <a:t>를 생성 하고 </a:t>
            </a:r>
            <a:r>
              <a:rPr lang="en-US" altLang="ko-KR" dirty="0"/>
              <a:t>Command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en-US" altLang="ko-KR" dirty="0"/>
              <a:t>execute </a:t>
            </a:r>
            <a:r>
              <a:rPr lang="ko-KR" altLang="en-US" dirty="0"/>
              <a:t>함수 수행에 필요한</a:t>
            </a:r>
            <a:br>
              <a:rPr lang="en-US" altLang="ko-KR" dirty="0"/>
            </a:br>
            <a:r>
              <a:rPr lang="en-US" altLang="ko-KR" dirty="0"/>
              <a:t>Receiver</a:t>
            </a:r>
            <a:r>
              <a:rPr lang="ko-KR" altLang="en-US" dirty="0"/>
              <a:t>들을 </a:t>
            </a:r>
            <a:r>
              <a:rPr lang="en-US" altLang="ko-KR" dirty="0"/>
              <a:t>Command</a:t>
            </a:r>
            <a:r>
              <a:rPr lang="ko-KR" altLang="en-US" dirty="0"/>
              <a:t>에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solidFill>
                  <a:prstClr val="black"/>
                </a:solidFill>
              </a:rPr>
              <a:t>GameCommnadInvoker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 err="1">
                <a:solidFill>
                  <a:prstClr val="black"/>
                </a:solidFill>
              </a:rPr>
              <a:t>currentCommand</a:t>
            </a:r>
            <a:r>
              <a:rPr lang="ko-KR" altLang="en-US" dirty="0">
                <a:solidFill>
                  <a:prstClr val="black"/>
                </a:solidFill>
              </a:rPr>
              <a:t>에 실행할 </a:t>
            </a:r>
            <a:r>
              <a:rPr lang="en-US" altLang="ko-KR" dirty="0">
                <a:solidFill>
                  <a:prstClr val="black"/>
                </a:solidFill>
              </a:rPr>
              <a:t>Command</a:t>
            </a:r>
            <a:r>
              <a:rPr lang="ko-KR" altLang="en-US" dirty="0">
                <a:solidFill>
                  <a:prstClr val="black"/>
                </a:solidFill>
              </a:rPr>
              <a:t>를 저장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/>
              <a:t>executeCommand</a:t>
            </a:r>
            <a:r>
              <a:rPr lang="ko-KR" altLang="en-US" dirty="0"/>
              <a:t>를 통해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</a:rPr>
              <a:t>currentCommand</a:t>
            </a:r>
            <a:r>
              <a:rPr lang="ko-KR" altLang="en-US" dirty="0"/>
              <a:t>의 </a:t>
            </a:r>
            <a:r>
              <a:rPr lang="en-US" altLang="ko-KR" dirty="0"/>
              <a:t>execute</a:t>
            </a:r>
            <a:r>
              <a:rPr lang="ko-KR" altLang="en-US" dirty="0"/>
              <a:t>를 실행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5580112" y="1556792"/>
            <a:ext cx="3168352" cy="1512168"/>
          </a:xfrm>
          <a:prstGeom prst="ellipse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3690" y="1789163"/>
            <a:ext cx="235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Class </a:t>
            </a:r>
            <a:r>
              <a:rPr lang="en-US" altLang="ko-KR" sz="1200" b="1" dirty="0" err="1">
                <a:solidFill>
                  <a:prstClr val="black"/>
                </a:solidFill>
              </a:rPr>
              <a:t>GameCommnadInvoker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52166" y="2090826"/>
            <a:ext cx="21200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Command*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currentCommand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setCommand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(Command*)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executeCommand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</a:t>
            </a:r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87453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</a:t>
            </a:r>
            <a:r>
              <a:rPr lang="ko-KR" altLang="en-US" dirty="0" err="1"/>
              <a:t>팩토리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커맨드 객체의 생성을 담당하는 클래스</a:t>
            </a:r>
            <a:endParaRPr lang="en-US" altLang="ko-KR" dirty="0"/>
          </a:p>
          <a:p>
            <a:pPr lvl="1"/>
            <a:r>
              <a:rPr lang="ko-KR" altLang="en-US" dirty="0"/>
              <a:t>정수를 입력 받아 아이디에 해당하는 커맨드 객체를 생성하여 반환함</a:t>
            </a:r>
            <a:endParaRPr lang="en-US" altLang="ko-KR" dirty="0"/>
          </a:p>
          <a:p>
            <a:r>
              <a:rPr lang="ko-KR" altLang="en-US" dirty="0"/>
              <a:t>커맨드 </a:t>
            </a:r>
            <a:r>
              <a:rPr lang="ko-KR" altLang="en-US" dirty="0" err="1"/>
              <a:t>팩토리</a:t>
            </a:r>
            <a:r>
              <a:rPr lang="ko-KR" altLang="en-US" dirty="0"/>
              <a:t> 객체는 메모리에 하나 이상 유지할 필요가 없음</a:t>
            </a:r>
            <a:endParaRPr lang="en-US" altLang="ko-KR" dirty="0"/>
          </a:p>
          <a:p>
            <a:pPr lvl="1"/>
            <a:r>
              <a:rPr lang="ko-KR" altLang="en-US" dirty="0" err="1"/>
              <a:t>싱글턴</a:t>
            </a:r>
            <a:r>
              <a:rPr lang="ko-KR" altLang="en-US" dirty="0"/>
              <a:t> 패턴을 이용하여 오직 하나의 객체만 유지되도록 함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29961" y="5318253"/>
            <a:ext cx="3215649" cy="631027"/>
            <a:chOff x="314324" y="1052736"/>
            <a:chExt cx="3989043" cy="1632087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3989043" cy="1632087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76936" y="1536972"/>
              <a:ext cx="2656271" cy="716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>
                  <a:solidFill>
                    <a:prstClr val="black"/>
                  </a:solidFill>
                </a:rPr>
                <a:t>ConcreteCommand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6134" y="2852025"/>
            <a:ext cx="6738114" cy="2062600"/>
            <a:chOff x="314324" y="1052736"/>
            <a:chExt cx="5225946" cy="1632087"/>
          </a:xfrm>
        </p:grpSpPr>
        <p:sp>
          <p:nvSpPr>
            <p:cNvPr id="9" name="타원 8"/>
            <p:cNvSpPr/>
            <p:nvPr/>
          </p:nvSpPr>
          <p:spPr>
            <a:xfrm>
              <a:off x="314324" y="1052736"/>
              <a:ext cx="3989043" cy="1632087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13932" y="1372511"/>
              <a:ext cx="4726338" cy="12785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Command*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create_command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id)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{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  switch(id)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  case 1: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     Command* new Command = new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InitialCardDistribution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     return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newCommand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  case 2: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                          …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}</a:t>
              </a:r>
              <a:endPara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4901" y="1095512"/>
              <a:ext cx="1942665" cy="21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>
                  <a:solidFill>
                    <a:prstClr val="black"/>
                  </a:solidFill>
                </a:rPr>
                <a:t>CommandFactory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아래쪽 화살표 11"/>
          <p:cNvSpPr/>
          <p:nvPr/>
        </p:nvSpPr>
        <p:spPr bwMode="auto">
          <a:xfrm>
            <a:off x="1976834" y="4944769"/>
            <a:ext cx="344587" cy="373484"/>
          </a:xfrm>
          <a:prstGeom prst="down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8507" y="48920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429070" y="2889225"/>
            <a:ext cx="4743995" cy="1008112"/>
            <a:chOff x="314324" y="1052736"/>
            <a:chExt cx="5379581" cy="1632087"/>
          </a:xfrm>
        </p:grpSpPr>
        <p:sp>
          <p:nvSpPr>
            <p:cNvPr id="15" name="타원 14"/>
            <p:cNvSpPr/>
            <p:nvPr/>
          </p:nvSpPr>
          <p:spPr>
            <a:xfrm>
              <a:off x="314324" y="1052736"/>
              <a:ext cx="3989043" cy="1632087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67567" y="1485144"/>
              <a:ext cx="4726338" cy="4748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static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CommandFacotry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instance;</a:t>
              </a:r>
            </a:p>
            <a:p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CommandFactory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getInstance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</a:t>
              </a:r>
              <a:endPara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30878" y="1089090"/>
              <a:ext cx="3013849" cy="448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>
                  <a:solidFill>
                    <a:prstClr val="black"/>
                  </a:solidFill>
                </a:rPr>
                <a:t>CommandFactory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10730" y="242554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팩토리</a:t>
            </a:r>
            <a:r>
              <a:rPr lang="ko-KR" altLang="en-US" dirty="0"/>
              <a:t> 패턴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86469" y="242554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싱글턴</a:t>
            </a:r>
            <a:r>
              <a:rPr lang="ko-KR" altLang="en-US" dirty="0"/>
              <a:t> 패턴</a:t>
            </a:r>
          </a:p>
        </p:txBody>
      </p:sp>
      <p:graphicFrame>
        <p:nvGraphicFramePr>
          <p:cNvPr id="20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284335"/>
              </p:ext>
            </p:extLst>
          </p:nvPr>
        </p:nvGraphicFramePr>
        <p:xfrm>
          <a:off x="4533930" y="4838441"/>
          <a:ext cx="356646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생성 커맨드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아이디 </a:t>
                      </a:r>
                      <a:r>
                        <a:rPr lang="en-US" altLang="ko-KR" dirty="0"/>
                        <a:t>1: </a:t>
                      </a:r>
                      <a:r>
                        <a:rPr lang="en-US" altLang="ko-KR" dirty="0" err="1"/>
                        <a:t>InitialCardDistribution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아이디 </a:t>
                      </a:r>
                      <a:r>
                        <a:rPr lang="en-US" altLang="ko-KR" dirty="0"/>
                        <a:t>2: </a:t>
                      </a:r>
                      <a:r>
                        <a:rPr lang="en-US" altLang="ko-KR" dirty="0" err="1"/>
                        <a:t>PersonalHitRequest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아이디 </a:t>
                      </a:r>
                      <a:r>
                        <a:rPr lang="en-US" altLang="ko-KR" dirty="0"/>
                        <a:t>3: </a:t>
                      </a:r>
                      <a:r>
                        <a:rPr lang="en-US" altLang="ko-KR" dirty="0" err="1"/>
                        <a:t>CheckLoser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아이디 </a:t>
                      </a:r>
                      <a:r>
                        <a:rPr lang="en-US" altLang="ko-KR" dirty="0"/>
                        <a:t>4: </a:t>
                      </a:r>
                      <a:r>
                        <a:rPr lang="en-US" altLang="ko-KR" dirty="0" err="1"/>
                        <a:t>CheckWinner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9285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사용자의 등수를 계산하기 위하여 우선순위 큐를 사용함</a:t>
            </a:r>
            <a:endParaRPr lang="en-US" altLang="ko-KR" dirty="0"/>
          </a:p>
          <a:p>
            <a:pPr lvl="1"/>
            <a:r>
              <a:rPr lang="ko-KR" altLang="en-US" dirty="0"/>
              <a:t>게임이 끝나면 모든 사용자의 점수와 등수를 출력함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플레이어의 정보 및 점수를 저장하는 클래스</a:t>
            </a:r>
            <a:br>
              <a:rPr lang="en-US" altLang="ko-KR" dirty="0"/>
            </a:br>
            <a:r>
              <a:rPr lang="en-US" altLang="ko-KR" dirty="0" err="1"/>
              <a:t>userScoreInfo</a:t>
            </a:r>
            <a:r>
              <a:rPr lang="ko-KR" altLang="en-US" dirty="0"/>
              <a:t>를 우선순위 큐에 삽입함</a:t>
            </a:r>
            <a:endParaRPr lang="en-US" altLang="ko-KR" dirty="0"/>
          </a:p>
          <a:p>
            <a:pPr lvl="1"/>
            <a:r>
              <a:rPr lang="ko-KR" altLang="en-US" dirty="0"/>
              <a:t>우선순위 큐에 삽입하기 전에 </a:t>
            </a:r>
            <a:r>
              <a:rPr lang="en-US" altLang="ko-KR" dirty="0" err="1"/>
              <a:t>calculateScore</a:t>
            </a:r>
            <a:r>
              <a:rPr lang="en-US" altLang="ko-KR" dirty="0"/>
              <a:t>() </a:t>
            </a:r>
            <a:r>
              <a:rPr lang="ko-KR" altLang="en-US" dirty="0"/>
              <a:t>함수를</a:t>
            </a:r>
            <a:br>
              <a:rPr lang="en-US" altLang="ko-KR" dirty="0"/>
            </a:br>
            <a:r>
              <a:rPr lang="ko-KR" altLang="en-US" dirty="0"/>
              <a:t>통해 점수를 계산하여</a:t>
            </a:r>
            <a:r>
              <a:rPr lang="en-US" altLang="ko-KR" dirty="0"/>
              <a:t> </a:t>
            </a:r>
            <a:r>
              <a:rPr lang="en-US" altLang="ko-KR" dirty="0" err="1"/>
              <a:t>userScoreInfo</a:t>
            </a:r>
            <a:r>
              <a:rPr lang="ko-KR" altLang="en-US" dirty="0"/>
              <a:t>의 </a:t>
            </a:r>
            <a:r>
              <a:rPr lang="en-US" altLang="ko-KR" dirty="0"/>
              <a:t>score </a:t>
            </a:r>
            <a:r>
              <a:rPr lang="ko-KR" altLang="en-US" dirty="0"/>
              <a:t>변수에 저장함</a:t>
            </a:r>
            <a:endParaRPr lang="en-US" altLang="ko-KR" dirty="0"/>
          </a:p>
          <a:p>
            <a:pPr lvl="1"/>
            <a:r>
              <a:rPr lang="ko-KR" altLang="en-US" dirty="0"/>
              <a:t>플레이어가 </a:t>
            </a:r>
            <a:r>
              <a:rPr lang="en-US" altLang="ko-KR" dirty="0"/>
              <a:t>‘A’ </a:t>
            </a:r>
            <a:r>
              <a:rPr lang="ko-KR" altLang="en-US" dirty="0"/>
              <a:t>카드를 가지고 있을 때</a:t>
            </a:r>
            <a:r>
              <a:rPr lang="en-US" altLang="ko-KR" dirty="0"/>
              <a:t>, </a:t>
            </a:r>
            <a:r>
              <a:rPr lang="en-US" altLang="ko-KR" dirty="0" err="1"/>
              <a:t>calculateScore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ko-KR" altLang="en-US" dirty="0"/>
              <a:t>함수에서 자동으로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11 </a:t>
            </a:r>
            <a:r>
              <a:rPr lang="ko-KR" altLang="en-US" dirty="0"/>
              <a:t>중 하나를 선택함</a:t>
            </a:r>
            <a:endParaRPr lang="en-US" altLang="ko-KR" dirty="0"/>
          </a:p>
          <a:p>
            <a:pPr lvl="1"/>
            <a:r>
              <a:rPr lang="en-US" altLang="ko-KR" dirty="0" err="1"/>
              <a:t>userScoreInfo</a:t>
            </a:r>
            <a:r>
              <a:rPr lang="ko-KR" altLang="en-US" dirty="0"/>
              <a:t>의 우선순위는 </a:t>
            </a:r>
            <a:r>
              <a:rPr lang="en-US" altLang="ko-KR" dirty="0"/>
              <a:t>score</a:t>
            </a:r>
            <a:r>
              <a:rPr lang="ko-KR" altLang="en-US" dirty="0"/>
              <a:t>를 기준으로 설정함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클래스를 요소로 가진 우선순위 큐는 어떻게</a:t>
            </a:r>
            <a:br>
              <a:rPr lang="en-US" altLang="ko-KR" dirty="0"/>
            </a:br>
            <a:r>
              <a:rPr lang="ko-KR" altLang="en-US" dirty="0"/>
              <a:t>우선순위를 비교할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클래스에 비교 연산자 오버로딩</a:t>
            </a:r>
            <a:endParaRPr lang="en-US" altLang="ko-KR" dirty="0"/>
          </a:p>
          <a:p>
            <a:pPr lvl="1"/>
            <a:r>
              <a:rPr lang="ko-KR" altLang="en-US" dirty="0"/>
              <a:t>다른 방법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444208" y="3573016"/>
            <a:ext cx="2543771" cy="1152128"/>
          </a:xfrm>
          <a:prstGeom prst="ellipse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6256" y="3745179"/>
            <a:ext cx="180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class </a:t>
            </a:r>
            <a:r>
              <a:rPr lang="en-US" altLang="ko-KR" sz="1200" b="1" dirty="0" err="1">
                <a:solidFill>
                  <a:prstClr val="black"/>
                </a:solidFill>
              </a:rPr>
              <a:t>userScoreInfo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04529" y="4022178"/>
            <a:ext cx="21200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User* user</a:t>
            </a:r>
          </a:p>
          <a:p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score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calculateScore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</a:t>
            </a:r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156176" y="5229200"/>
            <a:ext cx="504056" cy="504056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 dirty="0" err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60232" y="5229200"/>
            <a:ext cx="504056" cy="504056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 dirty="0" err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164288" y="5229200"/>
            <a:ext cx="504056" cy="504056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 dirty="0" err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668344" y="5229200"/>
            <a:ext cx="504056" cy="504056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 dirty="0" err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8172400" y="5229200"/>
            <a:ext cx="504056" cy="504056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600" kern="0" dirty="0" err="1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03486" y="524245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6176" y="5877272"/>
            <a:ext cx="269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prstClr val="black"/>
                </a:solidFill>
              </a:rPr>
              <a:t>priority_queue</a:t>
            </a:r>
            <a:r>
              <a:rPr lang="en-US" altLang="ko-KR" sz="1200" b="1" dirty="0">
                <a:solidFill>
                  <a:prstClr val="black"/>
                </a:solidFill>
              </a:rPr>
              <a:t>&lt;</a:t>
            </a:r>
            <a:r>
              <a:rPr lang="en-US" altLang="ko-KR" sz="1200" b="1" dirty="0" err="1">
                <a:solidFill>
                  <a:prstClr val="black"/>
                </a:solidFill>
              </a:rPr>
              <a:t>userScoreInfo</a:t>
            </a:r>
            <a:r>
              <a:rPr lang="en-US" altLang="ko-KR" sz="1200" b="1" dirty="0">
                <a:solidFill>
                  <a:prstClr val="black"/>
                </a:solidFill>
              </a:rPr>
              <a:t>&gt; </a:t>
            </a:r>
            <a:r>
              <a:rPr lang="en-US" altLang="ko-KR" sz="1200" b="1" dirty="0" err="1">
                <a:solidFill>
                  <a:prstClr val="black"/>
                </a:solidFill>
              </a:rPr>
              <a:t>scorePQ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cxnSp>
        <p:nvCxnSpPr>
          <p:cNvPr id="16" name="직선 화살표 연결선 15"/>
          <p:cNvCxnSpPr>
            <a:stCxn id="4" idx="4"/>
          </p:cNvCxnSpPr>
          <p:nvPr/>
        </p:nvCxnSpPr>
        <p:spPr bwMode="auto">
          <a:xfrm flipH="1">
            <a:off x="6444208" y="4725144"/>
            <a:ext cx="1271886" cy="7019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4" idx="4"/>
          </p:cNvCxnSpPr>
          <p:nvPr/>
        </p:nvCxnSpPr>
        <p:spPr bwMode="auto">
          <a:xfrm flipH="1">
            <a:off x="6876256" y="4725144"/>
            <a:ext cx="839838" cy="7019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4" idx="4"/>
          </p:cNvCxnSpPr>
          <p:nvPr/>
        </p:nvCxnSpPr>
        <p:spPr bwMode="auto">
          <a:xfrm flipH="1">
            <a:off x="7356821" y="4725144"/>
            <a:ext cx="359273" cy="7019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" idx="4"/>
          </p:cNvCxnSpPr>
          <p:nvPr/>
        </p:nvCxnSpPr>
        <p:spPr bwMode="auto">
          <a:xfrm>
            <a:off x="7716094" y="4725144"/>
            <a:ext cx="192533" cy="7019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9494246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InitialCardDistribution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472" y="9087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App::</a:t>
            </a:r>
            <a:r>
              <a:rPr lang="en-US" altLang="ko-KR" dirty="0" err="1"/>
              <a:t>playGame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73496" y="1624008"/>
            <a:ext cx="8197008" cy="3609985"/>
            <a:chOff x="695472" y="1772816"/>
            <a:chExt cx="8197008" cy="3609985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695472" y="1772816"/>
              <a:ext cx="8197008" cy="3600400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latinLnBrk="0"/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latinLnBrk="0"/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ko-KR" altLang="en-US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ko-KR" altLang="en-US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915816" y="2348880"/>
              <a:ext cx="2664296" cy="1008112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14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GameCommnadInvoker</a:t>
              </a:r>
              <a:endPara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en-US" altLang="ko-KR" sz="12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Command* </a:t>
              </a:r>
              <a:r>
                <a:rPr lang="en-US" altLang="ko-KR" sz="1200" kern="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currentCommand</a:t>
              </a:r>
              <a:endParaRPr lang="ko-KR" altLang="en-US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827584" y="4149080"/>
              <a:ext cx="2160240" cy="432048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1400" kern="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InitialCardDistribution</a:t>
              </a: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화살표 연결선 8"/>
            <p:cNvCxnSpPr>
              <a:stCxn id="7" idx="0"/>
              <a:endCxn id="6" idx="2"/>
            </p:cNvCxnSpPr>
            <p:nvPr/>
          </p:nvCxnSpPr>
          <p:spPr bwMode="auto">
            <a:xfrm flipV="1">
              <a:off x="1907704" y="3356992"/>
              <a:ext cx="234026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844483" y="3334115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GameCommandInvoker</a:t>
              </a:r>
              <a:br>
                <a:rPr lang="en-US" altLang="ko-KR" sz="1400" dirty="0"/>
              </a:br>
              <a:r>
                <a:rPr lang="en-US" altLang="ko-KR" sz="1400" dirty="0"/>
                <a:t>::</a:t>
              </a:r>
              <a:r>
                <a:rPr lang="en-US" altLang="ko-KR" sz="1400" dirty="0" err="1"/>
                <a:t>setCommand</a:t>
              </a:r>
              <a:endParaRPr lang="en-US" altLang="ko-KR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7564" y="1885162"/>
              <a:ext cx="26741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GameCommandInvoker</a:t>
              </a:r>
              <a:br>
                <a:rPr lang="en-US" altLang="ko-KR" sz="1400" dirty="0"/>
              </a:br>
              <a:r>
                <a:rPr lang="en-US" altLang="ko-KR" sz="1400" dirty="0"/>
                <a:t>::</a:t>
              </a:r>
              <a:r>
                <a:rPr lang="en-US" altLang="ko-KR" sz="1400" dirty="0" err="1"/>
                <a:t>executeCommand</a:t>
              </a:r>
              <a:r>
                <a:rPr lang="en-US" altLang="ko-KR" sz="1400" dirty="0"/>
                <a:t>() {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currentCommand</a:t>
              </a:r>
              <a:r>
                <a:rPr lang="en-US" altLang="ko-KR" sz="1400" dirty="0"/>
                <a:t>-&gt;execute()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417100" y="4011525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712777" y="4011525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7006791" y="4011525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7300805" y="4011525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39171" y="3936748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...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98065" y="4916927"/>
              <a:ext cx="2005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vector&lt;User*&gt; </a:t>
              </a:r>
              <a:r>
                <a:rPr lang="en-US" altLang="ko-KR" sz="1400" dirty="0" err="1"/>
                <a:t>userList</a:t>
              </a:r>
              <a:endParaRPr lang="en-US" altLang="ko-KR" sz="1400" dirty="0"/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6417100" y="4621250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6712777" y="4621250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7006791" y="4621250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7300805" y="4621250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39171" y="4546473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...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98065" y="3661744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vector&lt;Card*&gt; deck</a:t>
              </a:r>
            </a:p>
          </p:txBody>
        </p:sp>
        <p:cxnSp>
          <p:nvCxnSpPr>
            <p:cNvPr id="41" name="직선 화살표 연결선 40"/>
            <p:cNvCxnSpPr>
              <a:stCxn id="27" idx="2"/>
              <a:endCxn id="34" idx="0"/>
            </p:cNvCxnSpPr>
            <p:nvPr/>
          </p:nvCxnSpPr>
          <p:spPr bwMode="auto">
            <a:xfrm>
              <a:off x="6564939" y="4307202"/>
              <a:ext cx="0" cy="31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직선 화살표 연결선 43"/>
            <p:cNvCxnSpPr>
              <a:stCxn id="28" idx="2"/>
            </p:cNvCxnSpPr>
            <p:nvPr/>
          </p:nvCxnSpPr>
          <p:spPr bwMode="auto">
            <a:xfrm flipH="1">
              <a:off x="6564938" y="4307202"/>
              <a:ext cx="295678" cy="31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직선 화살표 연결선 46"/>
            <p:cNvCxnSpPr>
              <a:stCxn id="29" idx="2"/>
              <a:endCxn id="35" idx="0"/>
            </p:cNvCxnSpPr>
            <p:nvPr/>
          </p:nvCxnSpPr>
          <p:spPr bwMode="auto">
            <a:xfrm flipH="1">
              <a:off x="6860616" y="4307202"/>
              <a:ext cx="294014" cy="31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직선 화살표 연결선 49"/>
            <p:cNvCxnSpPr>
              <a:stCxn id="30" idx="2"/>
              <a:endCxn id="35" idx="0"/>
            </p:cNvCxnSpPr>
            <p:nvPr/>
          </p:nvCxnSpPr>
          <p:spPr bwMode="auto">
            <a:xfrm flipH="1">
              <a:off x="6860616" y="4307202"/>
              <a:ext cx="588028" cy="31404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직사각형 54"/>
            <p:cNvSpPr/>
            <p:nvPr/>
          </p:nvSpPr>
          <p:spPr bwMode="auto">
            <a:xfrm>
              <a:off x="5940152" y="3284984"/>
              <a:ext cx="2778642" cy="2016223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1400" kern="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InitialCardDistribution</a:t>
              </a:r>
              <a:r>
                <a:rPr lang="en-US" altLang="ko-KR" sz="14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::execute()</a:t>
              </a: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60" name="꺾인 연결선 59"/>
            <p:cNvCxnSpPr>
              <a:stCxn id="6" idx="3"/>
              <a:endCxn id="55" idx="0"/>
            </p:cNvCxnSpPr>
            <p:nvPr/>
          </p:nvCxnSpPr>
          <p:spPr bwMode="auto">
            <a:xfrm>
              <a:off x="5580112" y="2852936"/>
              <a:ext cx="1749361" cy="432048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직사각형 32"/>
            <p:cNvSpPr/>
            <p:nvPr/>
          </p:nvSpPr>
          <p:spPr bwMode="auto">
            <a:xfrm>
              <a:off x="3178351" y="3848807"/>
              <a:ext cx="2632467" cy="1008112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Replay</a:t>
              </a: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en-US" altLang="ko-KR" sz="12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vector&lt;Command*&gt; </a:t>
              </a:r>
              <a:r>
                <a:rPr lang="en-US" altLang="ko-KR" sz="1200" kern="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commandLog</a:t>
              </a:r>
              <a:endParaRPr lang="ko-KR" altLang="en-US" sz="11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8" name="꺾인 연결선 7"/>
            <p:cNvCxnSpPr>
              <a:stCxn id="7" idx="2"/>
              <a:endCxn id="33" idx="2"/>
            </p:cNvCxnSpPr>
            <p:nvPr/>
          </p:nvCxnSpPr>
          <p:spPr bwMode="auto">
            <a:xfrm rot="16200000" flipH="1">
              <a:off x="3063249" y="3425582"/>
              <a:ext cx="275791" cy="2586881"/>
            </a:xfrm>
            <a:prstGeom prst="bentConnector3">
              <a:avLst>
                <a:gd name="adj1" fmla="val 1828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2091675" y="5075024"/>
              <a:ext cx="2452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Replay::</a:t>
              </a:r>
              <a:r>
                <a:rPr lang="en-US" altLang="ko-KR" sz="1400" dirty="0" err="1"/>
                <a:t>addCommandToLog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910209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PersonalHitRequest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472" y="9087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App::</a:t>
            </a:r>
            <a:r>
              <a:rPr lang="en-US" altLang="ko-KR" dirty="0" err="1"/>
              <a:t>playGame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73496" y="1588003"/>
            <a:ext cx="8197008" cy="3681994"/>
            <a:chOff x="695472" y="1844824"/>
            <a:chExt cx="8197008" cy="3681994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695472" y="1844824"/>
              <a:ext cx="8197008" cy="3636013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latinLnBrk="0"/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latinLnBrk="0"/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en-US" altLang="ko-KR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ko-KR" altLang="en-US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marL="342900" indent="-342900" latinLnBrk="0">
                <a:buAutoNum type="arabicPeriod"/>
              </a:pPr>
              <a:endParaRPr lang="ko-KR" altLang="en-US" sz="16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915816" y="2492897"/>
              <a:ext cx="2664296" cy="1008112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14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GameCommnadInvoker</a:t>
              </a:r>
              <a:endPara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en-US" altLang="ko-KR" sz="12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Command* </a:t>
              </a:r>
              <a:r>
                <a:rPr lang="en-US" altLang="ko-KR" sz="1200" kern="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currentCommand</a:t>
              </a:r>
              <a:endParaRPr lang="ko-KR" altLang="en-US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827584" y="4293097"/>
              <a:ext cx="2160240" cy="432048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1400" kern="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PersonalHitRequest</a:t>
              </a: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화살표 연결선 8"/>
            <p:cNvCxnSpPr>
              <a:stCxn id="7" idx="0"/>
              <a:endCxn id="6" idx="2"/>
            </p:cNvCxnSpPr>
            <p:nvPr/>
          </p:nvCxnSpPr>
          <p:spPr bwMode="auto">
            <a:xfrm flipV="1">
              <a:off x="1907704" y="3501009"/>
              <a:ext cx="2340260" cy="7920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844483" y="3478132"/>
              <a:ext cx="20842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GameCommandInvoker</a:t>
              </a:r>
              <a:br>
                <a:rPr lang="en-US" altLang="ko-KR" sz="1400" dirty="0"/>
              </a:br>
              <a:r>
                <a:rPr lang="en-US" altLang="ko-KR" sz="1400" dirty="0"/>
                <a:t>::</a:t>
              </a:r>
              <a:r>
                <a:rPr lang="en-US" altLang="ko-KR" sz="1400" dirty="0" err="1"/>
                <a:t>setCommand</a:t>
              </a:r>
              <a:endParaRPr lang="en-US" altLang="ko-KR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7564" y="2029179"/>
              <a:ext cx="267413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GameCommandInvoker</a:t>
              </a:r>
              <a:br>
                <a:rPr lang="en-US" altLang="ko-KR" sz="1400" dirty="0"/>
              </a:br>
              <a:r>
                <a:rPr lang="en-US" altLang="ko-KR" sz="1400" dirty="0"/>
                <a:t>::</a:t>
              </a:r>
              <a:r>
                <a:rPr lang="en-US" altLang="ko-KR" sz="1400" dirty="0" err="1"/>
                <a:t>executeCommand</a:t>
              </a:r>
              <a:r>
                <a:rPr lang="en-US" altLang="ko-KR" sz="1400" dirty="0"/>
                <a:t>() {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currentCommand</a:t>
              </a:r>
              <a:r>
                <a:rPr lang="en-US" altLang="ko-KR" sz="1400" dirty="0"/>
                <a:t>-&gt;execute()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417100" y="4155542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712777" y="4155542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7006791" y="4155542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7300805" y="4155542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39171" y="4080765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...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98065" y="5060944"/>
              <a:ext cx="2005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vector&lt;User*&gt; </a:t>
              </a:r>
              <a:r>
                <a:rPr lang="en-US" altLang="ko-KR" sz="1400" dirty="0" err="1"/>
                <a:t>userList</a:t>
              </a:r>
              <a:endParaRPr lang="en-US" altLang="ko-KR" sz="1400" dirty="0"/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6417100" y="4765267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6712777" y="4765267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7006791" y="4765267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7300805" y="4765267"/>
              <a:ext cx="295677" cy="29567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39171" y="469049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...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98065" y="3805761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vector&lt;Card*&gt; deck</a:t>
              </a:r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5940152" y="3429001"/>
              <a:ext cx="2778642" cy="2016223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1400" kern="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PersonalHitRequest</a:t>
              </a:r>
              <a:r>
                <a:rPr lang="en-US" altLang="ko-KR" sz="14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::execute()</a:t>
              </a: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화살표 연결선 40"/>
            <p:cNvCxnSpPr>
              <a:stCxn id="27" idx="2"/>
            </p:cNvCxnSpPr>
            <p:nvPr/>
          </p:nvCxnSpPr>
          <p:spPr bwMode="auto">
            <a:xfrm>
              <a:off x="6564939" y="4451219"/>
              <a:ext cx="295676" cy="4618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꺾인 연결선 59"/>
            <p:cNvCxnSpPr>
              <a:stCxn id="6" idx="3"/>
              <a:endCxn id="55" idx="0"/>
            </p:cNvCxnSpPr>
            <p:nvPr/>
          </p:nvCxnSpPr>
          <p:spPr bwMode="auto">
            <a:xfrm>
              <a:off x="5580112" y="2996953"/>
              <a:ext cx="1749361" cy="432048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 bwMode="auto">
            <a:xfrm>
              <a:off x="3178351" y="3992824"/>
              <a:ext cx="2632467" cy="1008112"/>
            </a:xfrm>
            <a:prstGeom prst="rect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14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Replay</a:t>
              </a:r>
            </a:p>
            <a:p>
              <a:pPr algn="ctr" latinLnBrk="0"/>
              <a:endPara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pPr algn="ctr" latinLnBrk="0"/>
              <a:r>
                <a:rPr lang="en-US" altLang="ko-KR" sz="1200" kern="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vector&lt;Command*&gt; </a:t>
              </a:r>
              <a:r>
                <a:rPr lang="en-US" altLang="ko-KR" sz="1200" kern="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commandLog</a:t>
              </a:r>
              <a:endParaRPr lang="ko-KR" altLang="en-US" sz="11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26" name="꺾인 연결선 25"/>
            <p:cNvCxnSpPr>
              <a:endCxn id="25" idx="2"/>
            </p:cNvCxnSpPr>
            <p:nvPr/>
          </p:nvCxnSpPr>
          <p:spPr bwMode="auto">
            <a:xfrm rot="16200000" flipH="1">
              <a:off x="3063249" y="3569599"/>
              <a:ext cx="275791" cy="2586881"/>
            </a:xfrm>
            <a:prstGeom prst="bentConnector3">
              <a:avLst>
                <a:gd name="adj1" fmla="val 1828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2091675" y="5219041"/>
              <a:ext cx="2452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Replay::</a:t>
              </a:r>
              <a:r>
                <a:rPr lang="en-US" altLang="ko-KR" sz="1400" dirty="0" err="1"/>
                <a:t>addCommandToLog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12346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95472" y="1387166"/>
            <a:ext cx="8197008" cy="4706130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atinLnBrk="0"/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0"/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0"/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ko-KR" altLang="en-US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ko-KR" altLang="en-US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569904" y="3137255"/>
            <a:ext cx="4962536" cy="274001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CheckLoser</a:t>
            </a:r>
            <a:r>
              <a: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::execute()</a:t>
            </a: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CheckLoser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472" y="9087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App::</a:t>
            </a:r>
            <a:r>
              <a:rPr lang="en-US" altLang="ko-KR" dirty="0" err="1"/>
              <a:t>playGame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915816" y="1628800"/>
            <a:ext cx="2664296" cy="100811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GameCommnadInvoker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Command* </a:t>
            </a:r>
            <a:r>
              <a:rPr lang="en-US" altLang="ko-KR" sz="12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currentCommand</a:t>
            </a:r>
            <a:endParaRPr lang="ko-KR" altLang="en-US" sz="12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27584" y="3429000"/>
            <a:ext cx="2160240" cy="432048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CheckLoser</a:t>
            </a:r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 bwMode="auto">
          <a:xfrm flipV="1">
            <a:off x="1907704" y="2636912"/>
            <a:ext cx="234026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44483" y="2614035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GameCommandInvoker</a:t>
            </a:r>
            <a:br>
              <a:rPr lang="en-US" altLang="ko-KR" sz="1400" dirty="0"/>
            </a:br>
            <a:r>
              <a:rPr lang="en-US" altLang="ko-KR" sz="1400" dirty="0"/>
              <a:t>::</a:t>
            </a:r>
            <a:r>
              <a:rPr lang="en-US" altLang="ko-KR" sz="1400" dirty="0" err="1"/>
              <a:t>setCommand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52" y="1617551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GameCommandInvoker</a:t>
            </a:r>
            <a:br>
              <a:rPr lang="en-US" altLang="ko-KR" sz="1400" dirty="0"/>
            </a:br>
            <a:r>
              <a:rPr lang="en-US" altLang="ko-KR" sz="1400" dirty="0"/>
              <a:t>::</a:t>
            </a:r>
            <a:r>
              <a:rPr lang="en-US" altLang="ko-KR" sz="1400" dirty="0" err="1"/>
              <a:t>executeCommand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currentCommand</a:t>
            </a:r>
            <a:r>
              <a:rPr lang="en-US" altLang="ko-KR" sz="1400" dirty="0"/>
              <a:t>-&gt;execute()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79912" y="3637598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vector&lt;User*&gt; </a:t>
            </a:r>
            <a:r>
              <a:rPr lang="en-US" altLang="ko-KR" sz="1400" dirty="0" err="1"/>
              <a:t>userList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3798947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094624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388638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82652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1018" y="3947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...</a:t>
            </a:r>
          </a:p>
        </p:txBody>
      </p:sp>
      <p:cxnSp>
        <p:nvCxnSpPr>
          <p:cNvPr id="60" name="꺾인 연결선 59"/>
          <p:cNvCxnSpPr>
            <a:stCxn id="6" idx="3"/>
            <a:endCxn id="55" idx="0"/>
          </p:cNvCxnSpPr>
          <p:nvPr/>
        </p:nvCxnSpPr>
        <p:spPr bwMode="auto">
          <a:xfrm>
            <a:off x="5580112" y="2132856"/>
            <a:ext cx="471060" cy="100439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3779912" y="4507263"/>
            <a:ext cx="1296144" cy="1081978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userScoreInfo</a:t>
            </a:r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User* user</a:t>
            </a:r>
          </a:p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score</a:t>
            </a:r>
          </a:p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3" name="꺾인 연결선 12"/>
          <p:cNvCxnSpPr>
            <a:stCxn id="34" idx="2"/>
            <a:endCxn id="33" idx="1"/>
          </p:cNvCxnSpPr>
          <p:nvPr/>
        </p:nvCxnSpPr>
        <p:spPr bwMode="auto">
          <a:xfrm rot="5400000">
            <a:off x="3498001" y="4599466"/>
            <a:ext cx="730697" cy="166874"/>
          </a:xfrm>
          <a:prstGeom prst="bentConnector4">
            <a:avLst>
              <a:gd name="adj1" fmla="val 12981"/>
              <a:gd name="adj2" fmla="val 17903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7139799" y="4412124"/>
            <a:ext cx="335551" cy="280107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804248" y="4853984"/>
            <a:ext cx="335551" cy="280107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7554103" y="4853983"/>
            <a:ext cx="335551" cy="280107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784836" y="5381141"/>
            <a:ext cx="335551" cy="280107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>
            <a:stCxn id="39" idx="2"/>
            <a:endCxn id="42" idx="0"/>
          </p:cNvCxnSpPr>
          <p:nvPr/>
        </p:nvCxnSpPr>
        <p:spPr bwMode="auto">
          <a:xfrm flipH="1">
            <a:off x="6972024" y="4692231"/>
            <a:ext cx="335551" cy="1617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39" idx="2"/>
            <a:endCxn id="43" idx="0"/>
          </p:cNvCxnSpPr>
          <p:nvPr/>
        </p:nvCxnSpPr>
        <p:spPr bwMode="auto">
          <a:xfrm>
            <a:off x="7307575" y="4692231"/>
            <a:ext cx="414304" cy="1617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3" idx="2"/>
            <a:endCxn id="44" idx="0"/>
          </p:cNvCxnSpPr>
          <p:nvPr/>
        </p:nvCxnSpPr>
        <p:spPr bwMode="auto">
          <a:xfrm>
            <a:off x="7721879" y="5134090"/>
            <a:ext cx="230733" cy="2470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648579" y="3893484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priority_queue</a:t>
            </a:r>
            <a:endParaRPr lang="en-US" altLang="ko-KR" sz="1400" dirty="0"/>
          </a:p>
        </p:txBody>
      </p:sp>
      <p:cxnSp>
        <p:nvCxnSpPr>
          <p:cNvPr id="46" name="직선 화살표 연결선 45"/>
          <p:cNvCxnSpPr/>
          <p:nvPr/>
        </p:nvCxnSpPr>
        <p:spPr bwMode="auto">
          <a:xfrm>
            <a:off x="5187891" y="5134090"/>
            <a:ext cx="146068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314520" y="4610870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if(score == 0)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enqueue</a:t>
            </a:r>
            <a:endParaRPr lang="en-US" altLang="ko-KR" sz="14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787150" y="4857319"/>
            <a:ext cx="2632467" cy="100811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Replay</a:t>
            </a: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vector&lt;Command*&gt; </a:t>
            </a:r>
            <a:r>
              <a:rPr lang="en-US" altLang="ko-KR" sz="12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commandLog</a:t>
            </a:r>
            <a:endParaRPr lang="ko-KR" altLang="en-US" sz="11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31" name="꺾인 연결선 30"/>
          <p:cNvCxnSpPr>
            <a:stCxn id="7" idx="2"/>
            <a:endCxn id="30" idx="0"/>
          </p:cNvCxnSpPr>
          <p:nvPr/>
        </p:nvCxnSpPr>
        <p:spPr bwMode="auto">
          <a:xfrm rot="16200000" flipH="1">
            <a:off x="1507409" y="4261343"/>
            <a:ext cx="996271" cy="1956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879410" y="3979637"/>
            <a:ext cx="2452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Replay::</a:t>
            </a:r>
            <a:r>
              <a:rPr lang="en-US" altLang="ko-KR" sz="1400" dirty="0" err="1"/>
              <a:t>addCommandToLog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94112289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95472" y="1387166"/>
            <a:ext cx="8197008" cy="4706130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atinLnBrk="0"/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0"/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ko-KR" altLang="en-US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ko-KR" altLang="en-US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569904" y="3137255"/>
            <a:ext cx="4962536" cy="274001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CheckWinner</a:t>
            </a:r>
            <a:r>
              <a: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::execute()</a:t>
            </a: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CheckWinner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472" y="9087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App::</a:t>
            </a:r>
            <a:r>
              <a:rPr lang="en-US" altLang="ko-KR" dirty="0" err="1"/>
              <a:t>playGame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915816" y="1628800"/>
            <a:ext cx="2664296" cy="100811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GameCommnadInvoker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Command* </a:t>
            </a:r>
            <a:r>
              <a:rPr lang="en-US" altLang="ko-KR" sz="12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currentCommand</a:t>
            </a:r>
            <a:endParaRPr lang="ko-KR" altLang="en-US" sz="12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27584" y="3429000"/>
            <a:ext cx="2160240" cy="432048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CheckWinner</a:t>
            </a:r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 bwMode="auto">
          <a:xfrm flipV="1">
            <a:off x="1907704" y="2636912"/>
            <a:ext cx="234026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44483" y="2614035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GameCommandInvoker</a:t>
            </a:r>
            <a:br>
              <a:rPr lang="en-US" altLang="ko-KR" sz="1400" dirty="0"/>
            </a:br>
            <a:r>
              <a:rPr lang="en-US" altLang="ko-KR" sz="1400" dirty="0"/>
              <a:t>::</a:t>
            </a:r>
            <a:r>
              <a:rPr lang="en-US" altLang="ko-KR" sz="1400" dirty="0" err="1"/>
              <a:t>setCommand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52" y="1617551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GameCommandInvoker</a:t>
            </a:r>
            <a:br>
              <a:rPr lang="en-US" altLang="ko-KR" sz="1400" dirty="0"/>
            </a:br>
            <a:r>
              <a:rPr lang="en-US" altLang="ko-KR" sz="1400" dirty="0"/>
              <a:t>::</a:t>
            </a:r>
            <a:r>
              <a:rPr lang="en-US" altLang="ko-KR" sz="1400" dirty="0" err="1"/>
              <a:t>executeCommand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currentCommand</a:t>
            </a:r>
            <a:r>
              <a:rPr lang="en-US" altLang="ko-KR" sz="1400" dirty="0"/>
              <a:t>-&gt;execute()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79912" y="3637598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vector&lt;User*&gt; </a:t>
            </a:r>
            <a:r>
              <a:rPr lang="en-US" altLang="ko-KR" sz="1400" dirty="0" err="1"/>
              <a:t>userList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3798947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094624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388638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682652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21018" y="3947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...</a:t>
            </a:r>
          </a:p>
        </p:txBody>
      </p:sp>
      <p:cxnSp>
        <p:nvCxnSpPr>
          <p:cNvPr id="60" name="꺾인 연결선 59"/>
          <p:cNvCxnSpPr>
            <a:stCxn id="6" idx="3"/>
            <a:endCxn id="55" idx="0"/>
          </p:cNvCxnSpPr>
          <p:nvPr/>
        </p:nvCxnSpPr>
        <p:spPr bwMode="auto">
          <a:xfrm>
            <a:off x="5580112" y="2132856"/>
            <a:ext cx="471060" cy="100439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3779912" y="4507263"/>
            <a:ext cx="1296144" cy="1081978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userScoreInfo</a:t>
            </a:r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User* user</a:t>
            </a:r>
          </a:p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score</a:t>
            </a:r>
          </a:p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3" name="꺾인 연결선 12"/>
          <p:cNvCxnSpPr>
            <a:stCxn id="34" idx="2"/>
            <a:endCxn id="33" idx="1"/>
          </p:cNvCxnSpPr>
          <p:nvPr/>
        </p:nvCxnSpPr>
        <p:spPr bwMode="auto">
          <a:xfrm rot="5400000">
            <a:off x="3498001" y="4599466"/>
            <a:ext cx="730697" cy="166874"/>
          </a:xfrm>
          <a:prstGeom prst="bentConnector4">
            <a:avLst>
              <a:gd name="adj1" fmla="val 12981"/>
              <a:gd name="adj2" fmla="val 17903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6399724" y="4412124"/>
            <a:ext cx="335551" cy="280107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064173" y="4853984"/>
            <a:ext cx="335551" cy="280107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814028" y="4853983"/>
            <a:ext cx="335551" cy="280107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7044761" y="5381141"/>
            <a:ext cx="335551" cy="280107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>
            <a:stCxn id="39" idx="2"/>
            <a:endCxn id="42" idx="0"/>
          </p:cNvCxnSpPr>
          <p:nvPr/>
        </p:nvCxnSpPr>
        <p:spPr bwMode="auto">
          <a:xfrm flipH="1">
            <a:off x="6231949" y="4692231"/>
            <a:ext cx="335551" cy="1617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>
            <a:stCxn id="39" idx="2"/>
            <a:endCxn id="43" idx="0"/>
          </p:cNvCxnSpPr>
          <p:nvPr/>
        </p:nvCxnSpPr>
        <p:spPr bwMode="auto">
          <a:xfrm>
            <a:off x="6567500" y="4692231"/>
            <a:ext cx="414304" cy="1617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43" idx="2"/>
            <a:endCxn id="44" idx="0"/>
          </p:cNvCxnSpPr>
          <p:nvPr/>
        </p:nvCxnSpPr>
        <p:spPr bwMode="auto">
          <a:xfrm>
            <a:off x="6981804" y="5134090"/>
            <a:ext cx="230733" cy="2470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908504" y="3893484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priority_queue</a:t>
            </a:r>
            <a:endParaRPr lang="en-US" altLang="ko-KR" sz="1400" dirty="0"/>
          </a:p>
        </p:txBody>
      </p:sp>
      <p:cxnSp>
        <p:nvCxnSpPr>
          <p:cNvPr id="46" name="직선 화살표 연결선 45"/>
          <p:cNvCxnSpPr/>
          <p:nvPr/>
        </p:nvCxnSpPr>
        <p:spPr bwMode="auto">
          <a:xfrm>
            <a:off x="7277217" y="5134090"/>
            <a:ext cx="24711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5078261" y="477310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en-US" altLang="ko-KR" sz="1400" dirty="0" err="1"/>
              <a:t>enqueue</a:t>
            </a:r>
            <a:endParaRPr lang="en-US" altLang="ko-KR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562575" y="4819274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등수 출력</a:t>
            </a:r>
            <a:endParaRPr lang="en-US" altLang="ko-KR" sz="1400" dirty="0"/>
          </a:p>
          <a:p>
            <a:r>
              <a:rPr lang="ko-KR" altLang="en-US" sz="1400" dirty="0"/>
              <a:t>점수 차감</a:t>
            </a:r>
            <a:endParaRPr lang="en-US" altLang="ko-KR" sz="1400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787150" y="4857319"/>
            <a:ext cx="2632467" cy="100811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Replay</a:t>
            </a: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vector&lt;Command*&gt; </a:t>
            </a:r>
            <a:r>
              <a:rPr lang="en-US" altLang="ko-KR" sz="12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commandLog</a:t>
            </a:r>
            <a:endParaRPr lang="ko-KR" altLang="en-US" sz="11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41" name="꺾인 연결선 40"/>
          <p:cNvCxnSpPr>
            <a:endCxn id="31" idx="0"/>
          </p:cNvCxnSpPr>
          <p:nvPr/>
        </p:nvCxnSpPr>
        <p:spPr bwMode="auto">
          <a:xfrm rot="16200000" flipH="1">
            <a:off x="1507409" y="4261343"/>
            <a:ext cx="996271" cy="19568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879410" y="3979637"/>
            <a:ext cx="2452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Replay::</a:t>
            </a:r>
            <a:r>
              <a:rPr lang="en-US" altLang="ko-KR" sz="1400" dirty="0" err="1"/>
              <a:t>addCommandToLog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73386559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695472" y="1387166"/>
            <a:ext cx="8197008" cy="4706130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latinLnBrk="0"/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0"/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en-US" altLang="ko-KR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ko-KR" altLang="en-US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342900" indent="-342900" latinLnBrk="0">
              <a:buAutoNum type="arabicPeriod"/>
            </a:pPr>
            <a:endParaRPr lang="ko-KR" altLang="en-US" sz="16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569904" y="3137255"/>
            <a:ext cx="4962536" cy="2740017"/>
          </a:xfrm>
          <a:prstGeom prst="rect">
            <a:avLst/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Replay::execute()</a:t>
            </a: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Replay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472" y="9087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App::</a:t>
            </a:r>
            <a:r>
              <a:rPr lang="en-US" altLang="ko-KR" dirty="0" err="1"/>
              <a:t>playGame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2915816" y="1628800"/>
            <a:ext cx="2664296" cy="1008112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GameCommnadInvoker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endParaRPr lang="en-US" altLang="ko-KR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algn="ctr" latinLnBrk="0"/>
            <a:r>
              <a:rPr lang="en-US" altLang="ko-KR" sz="12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Command* </a:t>
            </a:r>
            <a:r>
              <a:rPr lang="en-US" altLang="ko-KR" sz="12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currentCommand</a:t>
            </a:r>
            <a:endParaRPr lang="ko-KR" altLang="en-US" sz="12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827584" y="3429000"/>
            <a:ext cx="2160240" cy="432048"/>
          </a:xfrm>
          <a:prstGeom prst="rect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14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Repaly</a:t>
            </a:r>
            <a:endParaRPr lang="ko-KR" altLang="en-US" sz="14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 bwMode="auto">
          <a:xfrm flipV="1">
            <a:off x="1907704" y="2636912"/>
            <a:ext cx="2340260" cy="792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44483" y="2614035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GameCommandInvoker</a:t>
            </a:r>
            <a:br>
              <a:rPr lang="en-US" altLang="ko-KR" sz="1400" dirty="0"/>
            </a:br>
            <a:r>
              <a:rPr lang="en-US" altLang="ko-KR" sz="1400" dirty="0"/>
              <a:t>::</a:t>
            </a:r>
            <a:r>
              <a:rPr lang="en-US" altLang="ko-KR" sz="1400" dirty="0" err="1"/>
              <a:t>setCommand</a:t>
            </a:r>
            <a:endParaRPr lang="en-US" altLang="ko-KR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940152" y="1617551"/>
            <a:ext cx="26741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GameCommandInvoker</a:t>
            </a:r>
            <a:br>
              <a:rPr lang="en-US" altLang="ko-KR" sz="1400" dirty="0"/>
            </a:br>
            <a:r>
              <a:rPr lang="en-US" altLang="ko-KR" sz="1400" dirty="0"/>
              <a:t>::</a:t>
            </a:r>
            <a:r>
              <a:rPr lang="en-US" altLang="ko-KR" sz="1400" dirty="0" err="1"/>
              <a:t>executeCommand</a:t>
            </a:r>
            <a:r>
              <a:rPr lang="en-US" altLang="ko-KR" sz="1400" dirty="0"/>
              <a:t>()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currentCommand</a:t>
            </a:r>
            <a:r>
              <a:rPr lang="en-US" altLang="ko-KR" sz="1400" dirty="0"/>
              <a:t>-&gt;execute()</a:t>
            </a:r>
          </a:p>
          <a:p>
            <a:r>
              <a:rPr lang="en-US" altLang="ko-KR" sz="1400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6692" y="3637598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vector&lt;Command*&gt; </a:t>
            </a:r>
            <a:r>
              <a:rPr lang="en-US" altLang="ko-KR" sz="1400" dirty="0" err="1"/>
              <a:t>replayLog</a:t>
            </a:r>
            <a:endParaRPr lang="en-US" altLang="ko-KR" sz="1400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4840708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136385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430399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724413" y="4021878"/>
            <a:ext cx="295677" cy="29567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2779" y="3947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...</a:t>
            </a:r>
          </a:p>
        </p:txBody>
      </p:sp>
      <p:cxnSp>
        <p:nvCxnSpPr>
          <p:cNvPr id="60" name="꺾인 연결선 59"/>
          <p:cNvCxnSpPr>
            <a:stCxn id="6" idx="3"/>
            <a:endCxn id="55" idx="0"/>
          </p:cNvCxnSpPr>
          <p:nvPr/>
        </p:nvCxnSpPr>
        <p:spPr bwMode="auto">
          <a:xfrm>
            <a:off x="5580112" y="2132856"/>
            <a:ext cx="471060" cy="100439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472782" y="532195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84223" y="532195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5664" y="532195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71496" y="532195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execute</a:t>
            </a:r>
          </a:p>
        </p:txBody>
      </p:sp>
      <p:cxnSp>
        <p:nvCxnSpPr>
          <p:cNvPr id="8" name="직선 화살표 연결선 7"/>
          <p:cNvCxnSpPr>
            <a:stCxn id="34" idx="2"/>
            <a:endCxn id="31" idx="0"/>
          </p:cNvCxnSpPr>
          <p:nvPr/>
        </p:nvCxnSpPr>
        <p:spPr bwMode="auto">
          <a:xfrm flipH="1">
            <a:off x="4878503" y="4317555"/>
            <a:ext cx="110044" cy="10043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/>
          <p:cNvCxnSpPr>
            <a:stCxn id="35" idx="2"/>
            <a:endCxn id="41" idx="0"/>
          </p:cNvCxnSpPr>
          <p:nvPr/>
        </p:nvCxnSpPr>
        <p:spPr bwMode="auto">
          <a:xfrm>
            <a:off x="5284224" y="4317555"/>
            <a:ext cx="405720" cy="10043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직선 화살표 연결선 55"/>
          <p:cNvCxnSpPr>
            <a:stCxn id="36" idx="2"/>
            <a:endCxn id="52" idx="0"/>
          </p:cNvCxnSpPr>
          <p:nvPr/>
        </p:nvCxnSpPr>
        <p:spPr bwMode="auto">
          <a:xfrm>
            <a:off x="5578238" y="4317555"/>
            <a:ext cx="923147" cy="10043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/>
          <p:cNvCxnSpPr>
            <a:endCxn id="53" idx="0"/>
          </p:cNvCxnSpPr>
          <p:nvPr/>
        </p:nvCxnSpPr>
        <p:spPr bwMode="auto">
          <a:xfrm>
            <a:off x="5907655" y="4331381"/>
            <a:ext cx="1369562" cy="990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36354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블랙잭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명의 플레이어가 카드를 </a:t>
            </a:r>
            <a:r>
              <a:rPr lang="en-US" altLang="ko-KR" dirty="0"/>
              <a:t>2</a:t>
            </a:r>
            <a:r>
              <a:rPr lang="ko-KR" altLang="en-US" dirty="0"/>
              <a:t>장 이상 받고</a:t>
            </a:r>
            <a:r>
              <a:rPr lang="en-US" altLang="ko-KR" dirty="0"/>
              <a:t>, </a:t>
            </a:r>
            <a:r>
              <a:rPr lang="ko-KR" altLang="en-US" dirty="0"/>
              <a:t>받은 카드들의 숫자의 합이 </a:t>
            </a:r>
            <a:r>
              <a:rPr lang="en-US" altLang="ko-KR" dirty="0"/>
              <a:t>21</a:t>
            </a:r>
            <a:r>
              <a:rPr lang="ko-KR" altLang="en-US" dirty="0"/>
              <a:t>에 가까운 사람이 승리하는 게임</a:t>
            </a:r>
            <a:endParaRPr lang="en-US" altLang="ko-KR" dirty="0"/>
          </a:p>
          <a:p>
            <a:pPr lvl="1"/>
            <a:r>
              <a:rPr lang="ko-KR" altLang="en-US" dirty="0"/>
              <a:t>게임을 플레이 하는데 사용하는 카드는 조커를 제외한 </a:t>
            </a:r>
            <a:r>
              <a:rPr lang="ko-KR" altLang="en-US" dirty="0" err="1"/>
              <a:t>플레잉</a:t>
            </a:r>
            <a:r>
              <a:rPr lang="ko-KR" altLang="en-US" dirty="0"/>
              <a:t> 카드임</a:t>
            </a:r>
            <a:endParaRPr lang="en-US" altLang="ko-KR" dirty="0"/>
          </a:p>
          <a:p>
            <a:pPr lvl="1"/>
            <a:r>
              <a:rPr lang="ko-KR" altLang="en-US" dirty="0"/>
              <a:t>패의 카드들의 숫자의 합이 </a:t>
            </a:r>
            <a:r>
              <a:rPr lang="en-US" altLang="ko-KR" dirty="0"/>
              <a:t>21</a:t>
            </a:r>
            <a:r>
              <a:rPr lang="ko-KR" altLang="en-US" dirty="0"/>
              <a:t>을 초과하는 경우 패배함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상세한 게임의 룰은 뒤에서 다시 설명함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20581"/>
              </p:ext>
            </p:extLst>
          </p:nvPr>
        </p:nvGraphicFramePr>
        <p:xfrm>
          <a:off x="395537" y="4631536"/>
          <a:ext cx="82089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1">
                  <a:extLst>
                    <a:ext uri="{9D8B030D-6E8A-4147-A177-3AD203B41FA5}">
                      <a16:colId xmlns:a16="http://schemas.microsoft.com/office/drawing/2014/main" val="1179907247"/>
                    </a:ext>
                  </a:extLst>
                </a:gridCol>
                <a:gridCol w="2285730">
                  <a:extLst>
                    <a:ext uri="{9D8B030D-6E8A-4147-A177-3AD203B41FA5}">
                      <a16:colId xmlns:a16="http://schemas.microsoft.com/office/drawing/2014/main" val="2313363944"/>
                    </a:ext>
                  </a:extLst>
                </a:gridCol>
                <a:gridCol w="2285730">
                  <a:extLst>
                    <a:ext uri="{9D8B030D-6E8A-4147-A177-3AD203B41FA5}">
                      <a16:colId xmlns:a16="http://schemas.microsoft.com/office/drawing/2014/main" val="3012492117"/>
                    </a:ext>
                  </a:extLst>
                </a:gridCol>
                <a:gridCol w="2285730">
                  <a:extLst>
                    <a:ext uri="{9D8B030D-6E8A-4147-A177-3AD203B41FA5}">
                      <a16:colId xmlns:a16="http://schemas.microsoft.com/office/drawing/2014/main" val="572901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카드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~ 10</a:t>
                      </a:r>
                      <a:r>
                        <a:rPr lang="en-US" altLang="ko-KR" baseline="0" dirty="0"/>
                        <a:t> (</a:t>
                      </a:r>
                      <a:r>
                        <a:rPr lang="ko-KR" altLang="en-US" baseline="0" dirty="0"/>
                        <a:t>숫자 카드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J,Q,K</a:t>
                      </a:r>
                      <a:r>
                        <a:rPr lang="en-US" altLang="ko-KR" baseline="0" dirty="0"/>
                        <a:t> (</a:t>
                      </a:r>
                      <a:r>
                        <a:rPr lang="ko-KR" altLang="en-US" baseline="0" dirty="0"/>
                        <a:t>문자 카드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(</a:t>
                      </a:r>
                      <a:r>
                        <a:rPr lang="ko-KR" altLang="en-US" dirty="0"/>
                        <a:t>특수 카드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6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카드의 숫자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또는 </a:t>
                      </a:r>
                      <a:r>
                        <a:rPr lang="en-US" altLang="ko-KR" sz="1600" baseline="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033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20388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카드들의 숫자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2426" y="2523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플레잉</a:t>
            </a:r>
            <a:r>
              <a:rPr lang="ko-KR" altLang="en-US" dirty="0"/>
              <a:t> 카드</a:t>
            </a:r>
          </a:p>
        </p:txBody>
      </p:sp>
      <p:pic>
        <p:nvPicPr>
          <p:cNvPr id="1026" name="Picture 2" descr="플레잉카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11" y="2523689"/>
            <a:ext cx="3840361" cy="18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14586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클래스 구조도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17835" y="404665"/>
            <a:ext cx="6410549" cy="1932796"/>
            <a:chOff x="314324" y="1052735"/>
            <a:chExt cx="4304279" cy="1384694"/>
          </a:xfrm>
        </p:grpSpPr>
        <p:sp>
          <p:nvSpPr>
            <p:cNvPr id="5" name="타원 4"/>
            <p:cNvSpPr/>
            <p:nvPr/>
          </p:nvSpPr>
          <p:spPr>
            <a:xfrm>
              <a:off x="314324" y="1052735"/>
              <a:ext cx="4304279" cy="1384694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14017" y="1382068"/>
              <a:ext cx="3465836" cy="9150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run();                           vector&lt;User*&gt;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userList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login();                         vector&lt;User*&gt;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playerList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readUserFile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                vector&lt;User*&gt;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palyerListForReplay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 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playGame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                  vector&lt;Card*&gt; deck;    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showReplay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                vector&lt;Card*&gt;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shuffledDeckForReplay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GameCommnadInvoker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gci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   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prioritiy_queue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scorePQ</a:t>
              </a:r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                                      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priority_queue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scorePQForRelpaly</a:t>
              </a:r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71938" y="1150506"/>
              <a:ext cx="176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App</a:t>
              </a:r>
            </a:p>
          </p:txBody>
        </p:sp>
      </p:grpSp>
      <p:sp>
        <p:nvSpPr>
          <p:cNvPr id="38" name="다이아몬드 37"/>
          <p:cNvSpPr/>
          <p:nvPr/>
        </p:nvSpPr>
        <p:spPr bwMode="auto">
          <a:xfrm>
            <a:off x="1763688" y="3400876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연결선 39"/>
          <p:cNvCxnSpPr>
            <a:stCxn id="15" idx="0"/>
            <a:endCxn id="38" idx="2"/>
          </p:cNvCxnSpPr>
          <p:nvPr/>
        </p:nvCxnSpPr>
        <p:spPr bwMode="auto">
          <a:xfrm flipV="1">
            <a:off x="1835696" y="3582184"/>
            <a:ext cx="0" cy="4835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467544" y="3630541"/>
            <a:ext cx="2736304" cy="1766938"/>
            <a:chOff x="522186" y="2023981"/>
            <a:chExt cx="3989043" cy="1729358"/>
          </a:xfrm>
        </p:grpSpPr>
        <p:sp>
          <p:nvSpPr>
            <p:cNvPr id="15" name="타원 14"/>
            <p:cNvSpPr/>
            <p:nvPr/>
          </p:nvSpPr>
          <p:spPr>
            <a:xfrm>
              <a:off x="522186" y="2023981"/>
              <a:ext cx="3989043" cy="1729358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06840" y="2424478"/>
              <a:ext cx="3244602" cy="1084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ID;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string pw;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string username:</a:t>
              </a: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remainScore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vector&lt;Card*&gt;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cardsInHand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</a:t>
              </a:r>
              <a:b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</a:b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printMyInformation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38500" y="2240806"/>
              <a:ext cx="176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User</a:t>
              </a: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3956355" y="3902450"/>
            <a:ext cx="2081438" cy="1165698"/>
            <a:chOff x="356357" y="1019647"/>
            <a:chExt cx="3989043" cy="923070"/>
          </a:xfrm>
        </p:grpSpPr>
        <p:sp>
          <p:nvSpPr>
            <p:cNvPr id="74" name="타원 73"/>
            <p:cNvSpPr/>
            <p:nvPr/>
          </p:nvSpPr>
          <p:spPr>
            <a:xfrm>
              <a:off x="356357" y="1019647"/>
              <a:ext cx="3989043" cy="923070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09397" y="1161774"/>
              <a:ext cx="2682961" cy="18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Command</a:t>
              </a: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4143916" y="4364288"/>
            <a:ext cx="18319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string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command_name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virtual void execute() = 0</a:t>
            </a:r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820914" y="5318982"/>
            <a:ext cx="2354520" cy="576064"/>
            <a:chOff x="356357" y="1019648"/>
            <a:chExt cx="5116699" cy="434801"/>
          </a:xfrm>
        </p:grpSpPr>
        <p:sp>
          <p:nvSpPr>
            <p:cNvPr id="89" name="타원 88"/>
            <p:cNvSpPr/>
            <p:nvPr/>
          </p:nvSpPr>
          <p:spPr>
            <a:xfrm>
              <a:off x="356357" y="1019648"/>
              <a:ext cx="5116699" cy="434801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5028" y="1134425"/>
              <a:ext cx="4778028" cy="20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>
                  <a:solidFill>
                    <a:prstClr val="black"/>
                  </a:solidFill>
                </a:rPr>
                <a:t>ConcreteCommand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92" name="직선 화살표 연결선 91"/>
          <p:cNvCxnSpPr>
            <a:stCxn id="89" idx="0"/>
            <a:endCxn id="74" idx="4"/>
          </p:cNvCxnSpPr>
          <p:nvPr/>
        </p:nvCxnSpPr>
        <p:spPr bwMode="auto">
          <a:xfrm flipH="1" flipV="1">
            <a:off x="4997074" y="5068148"/>
            <a:ext cx="1100" cy="2508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5" name="타원 94"/>
          <p:cNvSpPr/>
          <p:nvPr/>
        </p:nvSpPr>
        <p:spPr>
          <a:xfrm>
            <a:off x="3701873" y="2658713"/>
            <a:ext cx="2736304" cy="812579"/>
          </a:xfrm>
          <a:prstGeom prst="ellipse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67271" y="2937972"/>
            <a:ext cx="241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Class </a:t>
            </a:r>
            <a:r>
              <a:rPr lang="en-US" altLang="ko-KR" sz="1200" b="1" dirty="0" err="1">
                <a:solidFill>
                  <a:prstClr val="black"/>
                </a:solidFill>
              </a:rPr>
              <a:t>GameCommnadInvoker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98" name="다이아몬드 97"/>
          <p:cNvSpPr/>
          <p:nvPr/>
        </p:nvSpPr>
        <p:spPr bwMode="auto">
          <a:xfrm>
            <a:off x="4926010" y="3495501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9" name="직선 연결선 98"/>
          <p:cNvCxnSpPr>
            <a:stCxn id="74" idx="0"/>
            <a:endCxn id="98" idx="2"/>
          </p:cNvCxnSpPr>
          <p:nvPr/>
        </p:nvCxnSpPr>
        <p:spPr bwMode="auto">
          <a:xfrm flipV="1">
            <a:off x="4997074" y="3676809"/>
            <a:ext cx="944" cy="22564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다이아몬드 99"/>
          <p:cNvSpPr/>
          <p:nvPr/>
        </p:nvSpPr>
        <p:spPr bwMode="auto">
          <a:xfrm>
            <a:off x="4995242" y="2367271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직선 연결선 100"/>
          <p:cNvCxnSpPr>
            <a:stCxn id="95" idx="0"/>
            <a:endCxn id="100" idx="2"/>
          </p:cNvCxnSpPr>
          <p:nvPr/>
        </p:nvCxnSpPr>
        <p:spPr bwMode="auto">
          <a:xfrm flipH="1" flipV="1">
            <a:off x="5067250" y="2548579"/>
            <a:ext cx="2775" cy="1101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타원 108"/>
          <p:cNvSpPr/>
          <p:nvPr/>
        </p:nvSpPr>
        <p:spPr>
          <a:xfrm>
            <a:off x="518665" y="2222372"/>
            <a:ext cx="2543771" cy="1152128"/>
          </a:xfrm>
          <a:prstGeom prst="ellipse">
            <a:avLst/>
          </a:prstGeom>
          <a:solidFill>
            <a:srgbClr val="EEECE1"/>
          </a:solidFill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50713" y="2394535"/>
            <a:ext cx="180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class </a:t>
            </a:r>
            <a:r>
              <a:rPr lang="en-US" altLang="ko-KR" sz="1200" b="1" dirty="0" err="1">
                <a:solidFill>
                  <a:prstClr val="black"/>
                </a:solidFill>
              </a:rPr>
              <a:t>UserScoreInfo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04691" y="2653924"/>
            <a:ext cx="21200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User* user      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score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calculateScore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printMyInformation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</a:t>
            </a:r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114" name="직선 연결선 113"/>
          <p:cNvCxnSpPr>
            <a:stCxn id="128" idx="1"/>
            <a:endCxn id="109" idx="5"/>
          </p:cNvCxnSpPr>
          <p:nvPr/>
        </p:nvCxnSpPr>
        <p:spPr bwMode="auto">
          <a:xfrm flipH="1" flipV="1">
            <a:off x="2689909" y="3205775"/>
            <a:ext cx="1011965" cy="12953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다이아몬드 114"/>
          <p:cNvSpPr/>
          <p:nvPr/>
        </p:nvSpPr>
        <p:spPr bwMode="auto">
          <a:xfrm>
            <a:off x="1732212" y="5393082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7" name="직선 연결선 116"/>
          <p:cNvCxnSpPr>
            <a:stCxn id="119" idx="0"/>
          </p:cNvCxnSpPr>
          <p:nvPr/>
        </p:nvCxnSpPr>
        <p:spPr bwMode="auto">
          <a:xfrm flipH="1">
            <a:off x="1804220" y="5629235"/>
            <a:ext cx="1607" cy="113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8" name="그룹 117"/>
          <p:cNvGrpSpPr/>
          <p:nvPr/>
        </p:nvGrpSpPr>
        <p:grpSpPr>
          <a:xfrm>
            <a:off x="451368" y="5629235"/>
            <a:ext cx="2735996" cy="1112133"/>
            <a:chOff x="522186" y="2023981"/>
            <a:chExt cx="3988594" cy="1729358"/>
          </a:xfrm>
        </p:grpSpPr>
        <p:sp>
          <p:nvSpPr>
            <p:cNvPr id="119" name="타원 118"/>
            <p:cNvSpPr/>
            <p:nvPr/>
          </p:nvSpPr>
          <p:spPr>
            <a:xfrm>
              <a:off x="522186" y="2023981"/>
              <a:ext cx="3949118" cy="1729358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970784" y="2660284"/>
              <a:ext cx="3539996" cy="933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number;</a:t>
              </a:r>
            </a:p>
            <a:p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suit;  //</a:t>
              </a:r>
              <a:r>
                <a:rPr lang="ko-KR" altLang="en-US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무늬 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ko-KR" altLang="en-US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하트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, </a:t>
              </a:r>
              <a:r>
                <a:rPr lang="ko-KR" altLang="en-US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스페이드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...)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printMyInformation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738500" y="2240806"/>
              <a:ext cx="176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Card</a:t>
              </a:r>
            </a:p>
          </p:txBody>
        </p:sp>
      </p:grpSp>
      <p:cxnSp>
        <p:nvCxnSpPr>
          <p:cNvPr id="41" name="직선 연결선 40"/>
          <p:cNvCxnSpPr>
            <a:stCxn id="115" idx="2"/>
            <a:endCxn id="119" idx="0"/>
          </p:cNvCxnSpPr>
          <p:nvPr/>
        </p:nvCxnSpPr>
        <p:spPr bwMode="auto">
          <a:xfrm>
            <a:off x="1804220" y="5574390"/>
            <a:ext cx="1607" cy="5484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다이아몬드 127"/>
          <p:cNvSpPr/>
          <p:nvPr/>
        </p:nvSpPr>
        <p:spPr bwMode="auto">
          <a:xfrm>
            <a:off x="3701874" y="4421188"/>
            <a:ext cx="254482" cy="159939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7417019" y="3717032"/>
            <a:ext cx="1626608" cy="1006951"/>
            <a:chOff x="356357" y="1019648"/>
            <a:chExt cx="5116699" cy="463232"/>
          </a:xfrm>
        </p:grpSpPr>
        <p:sp>
          <p:nvSpPr>
            <p:cNvPr id="138" name="타원 137"/>
            <p:cNvSpPr/>
            <p:nvPr/>
          </p:nvSpPr>
          <p:spPr>
            <a:xfrm>
              <a:off x="356357" y="1019648"/>
              <a:ext cx="5116699" cy="434801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95028" y="1134425"/>
              <a:ext cx="4778028" cy="348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br>
                <a:rPr lang="en-US" altLang="ko-KR" sz="1200" b="1" dirty="0">
                  <a:solidFill>
                    <a:prstClr val="black"/>
                  </a:solidFill>
                </a:rPr>
              </a:br>
              <a:r>
                <a:rPr lang="en-US" altLang="ko-KR" sz="1200" b="1" dirty="0" err="1">
                  <a:solidFill>
                    <a:prstClr val="black"/>
                  </a:solidFill>
                </a:rPr>
                <a:t>CommandFactory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41" name="다이아몬드 140"/>
          <p:cNvSpPr/>
          <p:nvPr/>
        </p:nvSpPr>
        <p:spPr bwMode="auto">
          <a:xfrm>
            <a:off x="8158315" y="4650848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꺾인 연결선 101"/>
          <p:cNvCxnSpPr>
            <a:stCxn id="90" idx="3"/>
            <a:endCxn id="141" idx="2"/>
          </p:cNvCxnSpPr>
          <p:nvPr/>
        </p:nvCxnSpPr>
        <p:spPr bwMode="auto">
          <a:xfrm flipV="1">
            <a:off x="6175434" y="4832156"/>
            <a:ext cx="2054889" cy="77739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다이아몬드 142"/>
          <p:cNvSpPr/>
          <p:nvPr/>
        </p:nvSpPr>
        <p:spPr bwMode="auto">
          <a:xfrm>
            <a:off x="8009655" y="1382189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" name="꺾인 연결선 122"/>
          <p:cNvCxnSpPr>
            <a:stCxn id="138" idx="0"/>
            <a:endCxn id="143" idx="3"/>
          </p:cNvCxnSpPr>
          <p:nvPr/>
        </p:nvCxnSpPr>
        <p:spPr bwMode="auto">
          <a:xfrm rot="16200000" flipV="1">
            <a:off x="7069903" y="2556611"/>
            <a:ext cx="2244189" cy="7665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247188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직사각형 229"/>
          <p:cNvSpPr/>
          <p:nvPr/>
        </p:nvSpPr>
        <p:spPr>
          <a:xfrm>
            <a:off x="17465" y="12181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파일 로드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326361" y="5069547"/>
            <a:ext cx="4491279" cy="1311781"/>
            <a:chOff x="6099363" y="4984299"/>
            <a:chExt cx="2246688" cy="1311781"/>
          </a:xfrm>
        </p:grpSpPr>
        <p:sp>
          <p:nvSpPr>
            <p:cNvPr id="80" name="원통 79"/>
            <p:cNvSpPr/>
            <p:nvPr/>
          </p:nvSpPr>
          <p:spPr bwMode="auto">
            <a:xfrm>
              <a:off x="6099363" y="4984299"/>
              <a:ext cx="2246688" cy="1311781"/>
            </a:xfrm>
            <a:prstGeom prst="can">
              <a:avLst/>
            </a:prstGeom>
            <a:solidFill>
              <a:srgbClr val="E9BA87"/>
            </a:solidFill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00" dirty="0">
                <a:solidFill>
                  <a:prstClr val="black"/>
                </a:solidFill>
              </a:endParaRPr>
            </a:p>
            <a:p>
              <a:pPr algn="ctr"/>
              <a:endParaRPr lang="en-US" altLang="ko-KR" sz="1000" dirty="0">
                <a:solidFill>
                  <a:prstClr val="black"/>
                </a:solidFill>
              </a:endParaRPr>
            </a:p>
            <a:p>
              <a:pPr algn="ctr"/>
              <a:endParaRPr lang="en-US" altLang="ko-KR" sz="1000" dirty="0">
                <a:solidFill>
                  <a:prstClr val="black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black"/>
                  </a:solidFill>
                </a:rPr>
                <a:t> </a:t>
              </a:r>
              <a:endParaRPr lang="ko-KR" altLang="en-US" sz="1000" dirty="0">
                <a:solidFill>
                  <a:prstClr val="black"/>
                </a:solidFill>
              </a:endParaRPr>
            </a:p>
            <a:p>
              <a:pPr algn="ctr"/>
              <a:endParaRPr lang="ko-KR" alt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947664" y="5027494"/>
              <a:ext cx="3418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</a:rPr>
                <a:t>user</a:t>
              </a:r>
              <a:r>
                <a:rPr lang="en-US" altLang="ko-KR" sz="1500" b="1" dirty="0">
                  <a:solidFill>
                    <a:prstClr val="black"/>
                  </a:solidFill>
                </a:rPr>
                <a:t>.txt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233433" y="5675450"/>
              <a:ext cx="19645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prstClr val="black"/>
                  </a:solidFill>
                </a:rPr>
                <a:t>1             pw1            </a:t>
              </a:r>
              <a:r>
                <a:rPr lang="ko-KR" altLang="en-US" sz="1000" dirty="0">
                  <a:solidFill>
                    <a:prstClr val="black"/>
                  </a:solidFill>
                </a:rPr>
                <a:t>홍길동        </a:t>
              </a:r>
              <a:r>
                <a:rPr lang="en-US" altLang="ko-KR" sz="1000" dirty="0">
                  <a:solidFill>
                    <a:prstClr val="black"/>
                  </a:solidFill>
                </a:rPr>
                <a:t>10000</a:t>
              </a:r>
            </a:p>
            <a:p>
              <a:r>
                <a:rPr lang="en-US" altLang="ko-KR" sz="1000" dirty="0">
                  <a:solidFill>
                    <a:prstClr val="black"/>
                  </a:solidFill>
                </a:rPr>
                <a:t>2             pw2            </a:t>
              </a:r>
              <a:r>
                <a:rPr lang="ko-KR" altLang="en-US" sz="1000" dirty="0">
                  <a:solidFill>
                    <a:prstClr val="black"/>
                  </a:solidFill>
                </a:rPr>
                <a:t>김철수        </a:t>
              </a:r>
              <a:r>
                <a:rPr lang="en-US" altLang="ko-KR" sz="1000" dirty="0">
                  <a:solidFill>
                    <a:prstClr val="black"/>
                  </a:solidFill>
                </a:rPr>
                <a:t>9800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364617" y="6019085"/>
              <a:ext cx="1192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ko-KR" sz="1000" dirty="0">
                <a:solidFill>
                  <a:prstClr val="black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218425" y="5422071"/>
              <a:ext cx="212762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err="1">
                  <a:solidFill>
                    <a:prstClr val="black"/>
                  </a:solidFill>
                </a:rPr>
                <a:t>User_id</a:t>
              </a:r>
              <a:r>
                <a:rPr lang="en-US" altLang="ko-KR" sz="1000" dirty="0">
                  <a:solidFill>
                    <a:prstClr val="black"/>
                  </a:solidFill>
                </a:rPr>
                <a:t>   password    username  </a:t>
              </a:r>
              <a:r>
                <a:rPr lang="en-US" altLang="ko-KR" sz="1000" dirty="0" err="1">
                  <a:solidFill>
                    <a:prstClr val="black"/>
                  </a:solidFill>
                </a:rPr>
                <a:t>remainScore</a:t>
              </a:r>
              <a:endParaRPr lang="en-US" altLang="ko-KR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4941175" y="1246068"/>
            <a:ext cx="157559" cy="325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738418" y="620688"/>
            <a:ext cx="4023508" cy="4045007"/>
            <a:chOff x="611050" y="569939"/>
            <a:chExt cx="4248982" cy="2897295"/>
          </a:xfrm>
        </p:grpSpPr>
        <p:sp>
          <p:nvSpPr>
            <p:cNvPr id="105" name="직사각형 104"/>
            <p:cNvSpPr/>
            <p:nvPr/>
          </p:nvSpPr>
          <p:spPr>
            <a:xfrm>
              <a:off x="611050" y="865286"/>
              <a:ext cx="4248982" cy="2601948"/>
            </a:xfrm>
            <a:prstGeom prst="rect">
              <a:avLst/>
            </a:prstGeom>
            <a:solidFill>
              <a:srgbClr val="E9BA87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00940" y="569939"/>
              <a:ext cx="1244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</a:rPr>
                <a:t>Class App</a:t>
              </a: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32161" y="1120676"/>
              <a:ext cx="4227870" cy="2050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prstClr val="black"/>
                  </a:solidFill>
                </a:rPr>
                <a:t>#include &lt;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fstream</a:t>
              </a:r>
              <a:r>
                <a:rPr lang="en-US" altLang="ko-KR" sz="1200" dirty="0">
                  <a:solidFill>
                    <a:prstClr val="black"/>
                  </a:solidFill>
                </a:rPr>
                <a:t>&gt;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#include &lt;vector&gt;</a:t>
              </a:r>
            </a:p>
            <a:p>
              <a:r>
                <a:rPr lang="en-US" altLang="ko-KR" sz="1200" dirty="0" err="1">
                  <a:solidFill>
                    <a:prstClr val="black"/>
                  </a:solidFill>
                </a:rPr>
                <a:t>ifstream</a:t>
              </a:r>
              <a:r>
                <a:rPr lang="en-US" altLang="ko-KR" sz="1200" dirty="0">
                  <a:solidFill>
                    <a:prstClr val="black"/>
                  </a:solidFill>
                </a:rPr>
                <a:t>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inf</a:t>
              </a:r>
              <a:r>
                <a:rPr lang="en-US" altLang="ko-KR" sz="1200" dirty="0">
                  <a:solidFill>
                    <a:prstClr val="black"/>
                  </a:solidFill>
                </a:rPr>
                <a:t>(“user.txt");	</a:t>
              </a:r>
            </a:p>
            <a:p>
              <a:r>
                <a:rPr lang="en-US" altLang="ko-KR" sz="1200" dirty="0" err="1">
                  <a:solidFill>
                    <a:prstClr val="black"/>
                  </a:solidFill>
                </a:rPr>
                <a:t>int</a:t>
              </a:r>
              <a:r>
                <a:rPr lang="en-US" altLang="ko-KR" sz="1200" dirty="0">
                  <a:solidFill>
                    <a:prstClr val="black"/>
                  </a:solidFill>
                </a:rPr>
                <a:t>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userId</a:t>
              </a:r>
              <a:r>
                <a:rPr lang="en-US" altLang="ko-KR" sz="1200" dirty="0">
                  <a:solidFill>
                    <a:prstClr val="black"/>
                  </a:solidFill>
                </a:rPr>
                <a:t>,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remainScore</a:t>
              </a:r>
              <a:r>
                <a:rPr lang="en-US" altLang="ko-KR" sz="1200" dirty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string pw, username;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vector&lt;User*&gt;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userList</a:t>
              </a:r>
              <a:r>
                <a:rPr lang="en-US" altLang="ko-KR" sz="1200" dirty="0">
                  <a:solidFill>
                    <a:prstClr val="black"/>
                  </a:solidFill>
                </a:rPr>
                <a:t>;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while(!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ifs.eof</a:t>
              </a:r>
              <a:r>
                <a:rPr lang="en-US" altLang="ko-KR" sz="1200" dirty="0">
                  <a:solidFill>
                    <a:prstClr val="black"/>
                  </a:solidFill>
                </a:rPr>
                <a:t>()){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      ifs&gt;&gt;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userId</a:t>
              </a:r>
              <a:r>
                <a:rPr lang="en-US" altLang="ko-KR" sz="1200" dirty="0">
                  <a:solidFill>
                    <a:prstClr val="black"/>
                  </a:solidFill>
                </a:rPr>
                <a:t> &gt;&gt; pw &gt;&gt; username &gt;&gt;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remainScore</a:t>
              </a:r>
              <a:r>
                <a:rPr lang="en-US" altLang="ko-KR" sz="1200" dirty="0">
                  <a:solidFill>
                    <a:prstClr val="black"/>
                  </a:solidFill>
                </a:rPr>
                <a:t>; 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    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curUser</a:t>
              </a:r>
              <a:r>
                <a:rPr lang="en-US" altLang="ko-KR" sz="1200" dirty="0">
                  <a:solidFill>
                    <a:prstClr val="black"/>
                  </a:solidFill>
                </a:rPr>
                <a:t>-&gt;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setUserId</a:t>
              </a:r>
              <a:r>
                <a:rPr lang="en-US" altLang="ko-KR" sz="1200" dirty="0">
                  <a:solidFill>
                    <a:prstClr val="black"/>
                  </a:solidFill>
                </a:rPr>
                <a:t>(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userId</a:t>
              </a:r>
              <a:r>
                <a:rPr lang="en-US" altLang="ko-KR" sz="1200" dirty="0">
                  <a:solidFill>
                    <a:prstClr val="black"/>
                  </a:solidFill>
                </a:rPr>
                <a:t>);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    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curUser</a:t>
              </a:r>
              <a:r>
                <a:rPr lang="en-US" altLang="ko-KR" sz="1200" dirty="0">
                  <a:solidFill>
                    <a:prstClr val="black"/>
                  </a:solidFill>
                </a:rPr>
                <a:t>-&gt;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setPW</a:t>
              </a:r>
              <a:r>
                <a:rPr lang="en-US" altLang="ko-KR" sz="1200" dirty="0">
                  <a:solidFill>
                    <a:prstClr val="black"/>
                  </a:solidFill>
                </a:rPr>
                <a:t>(pw);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    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curUser</a:t>
              </a:r>
              <a:r>
                <a:rPr lang="en-US" altLang="ko-KR" sz="1200" dirty="0">
                  <a:solidFill>
                    <a:prstClr val="black"/>
                  </a:solidFill>
                </a:rPr>
                <a:t>-&gt;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setUsername</a:t>
              </a:r>
              <a:r>
                <a:rPr lang="en-US" altLang="ko-KR" sz="1200" dirty="0">
                  <a:solidFill>
                    <a:prstClr val="black"/>
                  </a:solidFill>
                </a:rPr>
                <a:t>(username);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    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curUser</a:t>
              </a:r>
              <a:r>
                <a:rPr lang="en-US" altLang="ko-KR" sz="1200" dirty="0">
                  <a:solidFill>
                    <a:prstClr val="black"/>
                  </a:solidFill>
                </a:rPr>
                <a:t>-&gt;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setRemainScore</a:t>
              </a:r>
              <a:r>
                <a:rPr lang="en-US" altLang="ko-KR" sz="1200" dirty="0">
                  <a:solidFill>
                    <a:prstClr val="black"/>
                  </a:solidFill>
                </a:rPr>
                <a:t>(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remainScore</a:t>
              </a:r>
              <a:r>
                <a:rPr lang="en-US" altLang="ko-KR" sz="1200" dirty="0">
                  <a:solidFill>
                    <a:prstClr val="black"/>
                  </a:solidFill>
                </a:rPr>
                <a:t>);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     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userList.push_back</a:t>
              </a:r>
              <a:r>
                <a:rPr lang="en-US" altLang="ko-KR" sz="1200" dirty="0">
                  <a:solidFill>
                    <a:prstClr val="black"/>
                  </a:solidFill>
                </a:rPr>
                <a:t>(</a:t>
              </a:r>
              <a:r>
                <a:rPr lang="en-US" altLang="ko-KR" sz="1200" dirty="0" err="1">
                  <a:solidFill>
                    <a:prstClr val="black"/>
                  </a:solidFill>
                </a:rPr>
                <a:t>userList</a:t>
              </a:r>
              <a:r>
                <a:rPr lang="en-US" altLang="ko-KR" sz="1200" dirty="0">
                  <a:solidFill>
                    <a:prstClr val="black"/>
                  </a:solidFill>
                </a:rPr>
                <a:t>);   </a:t>
              </a:r>
            </a:p>
            <a:p>
              <a:r>
                <a:rPr lang="en-US" altLang="ko-KR" sz="1200" dirty="0">
                  <a:solidFill>
                    <a:prstClr val="black"/>
                  </a:solidFill>
                </a:rPr>
                <a:t>}</a:t>
              </a:r>
            </a:p>
            <a:p>
              <a:r>
                <a:rPr lang="en-US" altLang="ko-KR" sz="1200" dirty="0" err="1">
                  <a:solidFill>
                    <a:prstClr val="black"/>
                  </a:solidFill>
                </a:rPr>
                <a:t>ifs.close</a:t>
              </a:r>
              <a:r>
                <a:rPr lang="en-US" altLang="ko-KR" sz="1200" dirty="0">
                  <a:solidFill>
                    <a:prstClr val="black"/>
                  </a:solidFill>
                </a:rPr>
                <a:t>();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183363" y="828206"/>
              <a:ext cx="2513925" cy="238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</a:rPr>
                <a:t>void </a:t>
              </a:r>
              <a:r>
                <a:rPr lang="en-US" altLang="ko-KR" sz="1400" b="1" dirty="0" err="1">
                  <a:solidFill>
                    <a:prstClr val="black"/>
                  </a:solidFill>
                </a:rPr>
                <a:t>load_user</a:t>
              </a:r>
              <a:r>
                <a:rPr lang="en-US" altLang="ko-KR" sz="1400" b="1" dirty="0">
                  <a:solidFill>
                    <a:prstClr val="black"/>
                  </a:solidFill>
                </a:rPr>
                <a:t>(“user.txt”)</a:t>
              </a:r>
              <a:endParaRPr lang="ko-KR" alt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 bwMode="auto">
          <a:xfrm>
            <a:off x="2594376" y="5760698"/>
            <a:ext cx="3716851" cy="23246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2987824" y="2725946"/>
            <a:ext cx="3474839" cy="19899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꺾인 연결선 37"/>
          <p:cNvCxnSpPr>
            <a:stCxn id="34" idx="1"/>
            <a:endCxn id="97" idx="1"/>
          </p:cNvCxnSpPr>
          <p:nvPr/>
        </p:nvCxnSpPr>
        <p:spPr bwMode="auto">
          <a:xfrm rot="10800000" flipH="1">
            <a:off x="2594376" y="2825445"/>
            <a:ext cx="393448" cy="3051484"/>
          </a:xfrm>
          <a:prstGeom prst="bentConnector3">
            <a:avLst>
              <a:gd name="adj1" fmla="val -58102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5983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같이 게임 할 플레이어 수를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 수 만큼 로그인 요청을 받음</a:t>
            </a:r>
            <a:endParaRPr lang="en-US" altLang="ko-KR" dirty="0"/>
          </a:p>
          <a:p>
            <a:pPr lvl="1"/>
            <a:r>
              <a:rPr lang="ko-KR" altLang="en-US" dirty="0"/>
              <a:t>아이디 및 패스워드를 입력하여 사용자 리스트에서 비교함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로그인에</a:t>
            </a:r>
            <a:r>
              <a:rPr lang="ko-KR" altLang="en-US" dirty="0"/>
              <a:t> 성공하면 플레이어 리스트에 추가함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게임을 플레이 중 카드를 받는 순서는 로그인 한 순서로 고정함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94745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 필요한 </a:t>
            </a:r>
            <a:r>
              <a:rPr lang="ko-KR" altLang="en-US" dirty="0" err="1"/>
              <a:t>플레잉카드를</a:t>
            </a:r>
            <a:r>
              <a:rPr lang="ko-KR" altLang="en-US" dirty="0"/>
              <a:t> 세팅함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플레잉카드</a:t>
            </a:r>
            <a:r>
              <a:rPr lang="ko-KR" altLang="en-US" dirty="0"/>
              <a:t> </a:t>
            </a:r>
            <a:r>
              <a:rPr lang="ko-KR" altLang="en-US" dirty="0" err="1"/>
              <a:t>덱</a:t>
            </a:r>
            <a:r>
              <a:rPr lang="ko-KR" altLang="en-US" dirty="0"/>
              <a:t> 구성 및 초기화</a:t>
            </a:r>
            <a:endParaRPr lang="en-US" altLang="ko-KR" dirty="0"/>
          </a:p>
          <a:p>
            <a:pPr lvl="1"/>
            <a:r>
              <a:rPr lang="ko-KR" altLang="en-US" dirty="0"/>
              <a:t>무늬</a:t>
            </a:r>
            <a:r>
              <a:rPr lang="en-US" altLang="ko-KR" dirty="0"/>
              <a:t>: </a:t>
            </a:r>
            <a:r>
              <a:rPr lang="ko-KR" altLang="en-US" dirty="0"/>
              <a:t>스페이드</a:t>
            </a:r>
            <a:r>
              <a:rPr lang="en-US" altLang="ko-KR" dirty="0"/>
              <a:t>, </a:t>
            </a:r>
            <a:r>
              <a:rPr lang="ko-KR" altLang="en-US" dirty="0"/>
              <a:t>하트</a:t>
            </a:r>
            <a:r>
              <a:rPr lang="en-US" altLang="ko-KR" dirty="0"/>
              <a:t>, </a:t>
            </a:r>
            <a:r>
              <a:rPr lang="ko-KR" altLang="en-US" dirty="0"/>
              <a:t>다이아몬드</a:t>
            </a:r>
            <a:r>
              <a:rPr lang="en-US" altLang="ko-KR" dirty="0"/>
              <a:t>, </a:t>
            </a:r>
            <a:r>
              <a:rPr lang="ko-KR" altLang="en-US" dirty="0"/>
              <a:t>클로버의 총 </a:t>
            </a:r>
            <a:r>
              <a:rPr lang="en-US" altLang="ko-KR" dirty="0"/>
              <a:t>4</a:t>
            </a:r>
            <a:r>
              <a:rPr lang="ko-KR" altLang="en-US" dirty="0"/>
              <a:t>종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r>
              <a:rPr lang="en-US" altLang="ko-KR" dirty="0"/>
              <a:t>: 1-10, J, Q, K, A </a:t>
            </a:r>
            <a:r>
              <a:rPr lang="ko-KR" altLang="en-US" dirty="0"/>
              <a:t>총 </a:t>
            </a:r>
            <a:r>
              <a:rPr lang="en-US" altLang="ko-KR" dirty="0"/>
              <a:t>14</a:t>
            </a:r>
            <a:r>
              <a:rPr lang="ko-KR" altLang="en-US" dirty="0"/>
              <a:t>종</a:t>
            </a:r>
            <a:endParaRPr lang="en-US" altLang="ko-KR" dirty="0"/>
          </a:p>
          <a:p>
            <a:pPr lvl="1"/>
            <a:r>
              <a:rPr lang="ko-KR" altLang="en-US" dirty="0"/>
              <a:t>조커를 제외한 모든 무늬와 숫자의 조합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56</a:t>
            </a:r>
            <a:r>
              <a:rPr lang="ko-KR" altLang="en-US" dirty="0"/>
              <a:t>장의 카드</a:t>
            </a:r>
            <a:r>
              <a:rPr lang="en-US" altLang="ko-KR" dirty="0"/>
              <a:t>)</a:t>
            </a:r>
            <a:r>
              <a:rPr lang="ko-KR" altLang="en-US" dirty="0"/>
              <a:t>으로 구성됨</a:t>
            </a:r>
            <a:endParaRPr lang="en-US" altLang="ko-KR" dirty="0"/>
          </a:p>
          <a:p>
            <a:pPr lvl="1"/>
            <a:r>
              <a:rPr lang="en-US" altLang="ko-KR" dirty="0"/>
              <a:t>STL </a:t>
            </a:r>
            <a:r>
              <a:rPr lang="ko-KR" altLang="en-US" dirty="0"/>
              <a:t>자료구조를 사용하여 </a:t>
            </a:r>
            <a:r>
              <a:rPr lang="ko-KR" altLang="en-US" dirty="0" err="1"/>
              <a:t>덱을</a:t>
            </a:r>
            <a:r>
              <a:rPr lang="ko-KR" altLang="en-US" dirty="0"/>
              <a:t> 저장함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플레잉카드</a:t>
            </a:r>
            <a:r>
              <a:rPr lang="ko-KR" altLang="en-US" dirty="0"/>
              <a:t>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ko-KR" altLang="en-US" dirty="0" err="1"/>
              <a:t>셔플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6943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규칙 </a:t>
            </a:r>
            <a:r>
              <a:rPr lang="en-US" altLang="ko-KR" dirty="0"/>
              <a:t>(App::</a:t>
            </a:r>
            <a:r>
              <a:rPr lang="en-US" altLang="ko-KR" dirty="0" err="1"/>
              <a:t>playGame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3200" indent="-457200">
              <a:buFont typeface="+mj-lt"/>
              <a:buAutoNum type="arabicPeriod"/>
            </a:pPr>
            <a:r>
              <a:rPr lang="ko-KR" altLang="en-US" sz="1800" dirty="0"/>
              <a:t>게임 시작 시 배당 점수를 설정</a:t>
            </a:r>
            <a:endParaRPr lang="en-US" altLang="ko-KR" sz="1800" dirty="0"/>
          </a:p>
          <a:p>
            <a:pPr marL="493200" indent="-457200">
              <a:buFont typeface="+mj-lt"/>
              <a:buAutoNum type="arabicPeriod"/>
            </a:pPr>
            <a:r>
              <a:rPr lang="ko-KR" altLang="en-US" sz="1800" dirty="0"/>
              <a:t>모든 플레이어에게 </a:t>
            </a:r>
            <a:r>
              <a:rPr lang="ko-KR" altLang="en-US" sz="1800" dirty="0" err="1"/>
              <a:t>셔플</a:t>
            </a:r>
            <a:r>
              <a:rPr lang="ko-KR" altLang="en-US" sz="1800" dirty="0"/>
              <a:t> 된 </a:t>
            </a:r>
            <a:r>
              <a:rPr lang="ko-KR" altLang="en-US" sz="1800" dirty="0" err="1"/>
              <a:t>덱에서</a:t>
            </a:r>
            <a:r>
              <a:rPr lang="ko-KR" altLang="en-US" sz="1800" dirty="0"/>
              <a:t> 로그인 순서대로 두 장씩 배포함</a:t>
            </a:r>
            <a:endParaRPr lang="en-US" altLang="ko-KR" sz="1800" dirty="0"/>
          </a:p>
          <a:p>
            <a:pPr marL="493200" indent="-457200">
              <a:buFont typeface="+mj-lt"/>
              <a:buAutoNum type="arabicPeriod"/>
            </a:pPr>
            <a:r>
              <a:rPr lang="ko-KR" altLang="en-US" sz="1800" dirty="0"/>
              <a:t>패배한 플레이어가 있는지 확인</a:t>
            </a:r>
            <a:endParaRPr lang="en-US" altLang="ko-KR" sz="1800" dirty="0"/>
          </a:p>
          <a:p>
            <a:pPr lvl="1"/>
            <a:r>
              <a:rPr lang="ko-KR" altLang="en-US" sz="1600" dirty="0"/>
              <a:t>패배 조건</a:t>
            </a:r>
            <a:r>
              <a:rPr lang="en-US" altLang="ko-KR" sz="1600" dirty="0"/>
              <a:t>: </a:t>
            </a:r>
            <a:r>
              <a:rPr lang="ko-KR" altLang="en-US" sz="1600" dirty="0"/>
              <a:t>자신의 패의 카드 숫자의 합이 </a:t>
            </a:r>
            <a:r>
              <a:rPr lang="en-US" altLang="ko-KR" sz="1600" dirty="0"/>
              <a:t>21 </a:t>
            </a:r>
            <a:r>
              <a:rPr lang="ko-KR" altLang="en-US" sz="1600" dirty="0"/>
              <a:t>초과인 경우</a:t>
            </a:r>
            <a:endParaRPr lang="en-US" altLang="ko-KR" sz="1600" dirty="0"/>
          </a:p>
          <a:p>
            <a:pPr lvl="1"/>
            <a:r>
              <a:rPr lang="ko-KR" altLang="en-US" sz="1600" dirty="0"/>
              <a:t>패배한 경우 점수를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세팅하여 등수를 저장하는 우선순위 큐에 저장</a:t>
            </a:r>
            <a:endParaRPr lang="en-US" altLang="ko-KR" sz="1600" dirty="0"/>
          </a:p>
          <a:p>
            <a:pPr lvl="1"/>
            <a:r>
              <a:rPr lang="ko-KR" altLang="en-US" sz="1600" dirty="0"/>
              <a:t>패배한 플레이어를 플레이어 목록에서 제외</a:t>
            </a:r>
            <a:endParaRPr lang="en-US" altLang="ko-KR" sz="1600" dirty="0"/>
          </a:p>
          <a:p>
            <a:pPr marL="493200" indent="-457200">
              <a:buFont typeface="+mj-lt"/>
              <a:buAutoNum type="arabicPeriod"/>
            </a:pPr>
            <a:r>
              <a:rPr lang="ko-KR" altLang="en-US" sz="1800" dirty="0"/>
              <a:t>플레이어 리스트 순서대로 플레이어들 중에서 카드를 한 장 더 받을지 물어봄</a:t>
            </a:r>
            <a:endParaRPr lang="en-US" altLang="ko-KR" sz="1800" dirty="0"/>
          </a:p>
          <a:p>
            <a:pPr marL="493200" indent="-457200">
              <a:buFont typeface="+mj-lt"/>
              <a:buAutoNum type="arabicPeriod"/>
            </a:pPr>
            <a:r>
              <a:rPr lang="ko-KR" altLang="en-US" sz="1800" dirty="0"/>
              <a:t>패배한 플레이어가 있는지 확인</a:t>
            </a:r>
            <a:endParaRPr lang="en-US" altLang="ko-KR" sz="1800" dirty="0"/>
          </a:p>
          <a:p>
            <a:pPr marL="493200" indent="-457200">
              <a:buFont typeface="+mj-lt"/>
              <a:buAutoNum type="arabicPeriod"/>
            </a:pPr>
            <a:r>
              <a:rPr lang="ko-KR" altLang="en-US" sz="1800" dirty="0"/>
              <a:t>모든 플레이어가 카드를 그만 받을 때 까지 </a:t>
            </a:r>
            <a:r>
              <a:rPr lang="en-US" altLang="ko-KR" sz="1800" dirty="0"/>
              <a:t>4~5</a:t>
            </a:r>
            <a:r>
              <a:rPr lang="ko-KR" altLang="en-US" sz="1800" dirty="0"/>
              <a:t>번을 반복</a:t>
            </a:r>
            <a:endParaRPr lang="en-US" altLang="ko-KR" sz="1800" dirty="0"/>
          </a:p>
          <a:p>
            <a:pPr lvl="1"/>
            <a:r>
              <a:rPr lang="ko-KR" altLang="en-US" sz="1600" dirty="0"/>
              <a:t>모든 플레이어가 카드를 그만 받으면 모든 사용자의 점수를 계산하여 등수를 저장하는 우선순위 큐에 저장함</a:t>
            </a:r>
            <a:endParaRPr lang="en-US" altLang="ko-KR" sz="1600" dirty="0"/>
          </a:p>
          <a:p>
            <a:r>
              <a:rPr lang="ko-KR" altLang="en-US" sz="1800" dirty="0"/>
              <a:t>승리자를 제외한 모든 플레이어가 승리자에게 배당 점수를 지급</a:t>
            </a:r>
            <a:endParaRPr lang="en-US" altLang="ko-KR" sz="1800" dirty="0"/>
          </a:p>
          <a:p>
            <a:pPr lvl="1"/>
            <a:r>
              <a:rPr lang="ko-KR" altLang="en-US" sz="1600" dirty="0"/>
              <a:t>모든 플레이어가 패배한 경우 모든 플레이어의 보유 점수를 배당 점수 만큼 차감</a:t>
            </a:r>
            <a:endParaRPr lang="en-US" altLang="ko-KR" sz="1600" dirty="0"/>
          </a:p>
          <a:p>
            <a:pPr lvl="1"/>
            <a:r>
              <a:rPr lang="ko-KR" altLang="en-US" sz="1600" dirty="0"/>
              <a:t>승리자가 다수인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패배자가 공여한 배당 점수를 승리자가 똑같이 나눠 가짐</a:t>
            </a:r>
            <a:endParaRPr lang="en-US" altLang="ko-KR" sz="1600" dirty="0"/>
          </a:p>
          <a:p>
            <a:pPr lvl="1"/>
            <a:r>
              <a:rPr lang="ko-KR" altLang="en-US" sz="1600" dirty="0"/>
              <a:t>전원 승리자인 경우는 무승부로 점수의 차감 없음</a:t>
            </a:r>
            <a:endParaRPr lang="en-US" altLang="ko-KR" dirty="0"/>
          </a:p>
          <a:p>
            <a:endParaRPr lang="en-US" altLang="ko-KR" dirty="0"/>
          </a:p>
          <a:p>
            <a:pPr marL="493200" indent="-457200">
              <a:buFont typeface="+mj-lt"/>
              <a:buAutoNum type="arabicPeriod"/>
            </a:pPr>
            <a:endParaRPr lang="en-US" altLang="ko-KR" dirty="0"/>
          </a:p>
          <a:p>
            <a:pPr marL="493200" indent="-457200">
              <a:buFont typeface="+mj-lt"/>
              <a:buAutoNum type="arabicPeriod"/>
            </a:pPr>
            <a:endParaRPr lang="en-US" altLang="ko-KR" dirty="0"/>
          </a:p>
          <a:p>
            <a:pPr marL="49320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8435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게임을 진행하는 중 발생한 이벤트를 커맨드 패턴을 이용해 처리함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 구현 클래스 목록</a:t>
            </a:r>
            <a:endParaRPr lang="en-US" altLang="ko-KR" dirty="0"/>
          </a:p>
          <a:p>
            <a:pPr lvl="1"/>
            <a:r>
              <a:rPr lang="ko-KR" altLang="en-US" dirty="0"/>
              <a:t>게임 시작 시 모든 플레이어에게 카드를 </a:t>
            </a:r>
            <a:r>
              <a:rPr lang="en-US" altLang="ko-KR" dirty="0"/>
              <a:t>2</a:t>
            </a:r>
            <a:r>
              <a:rPr lang="ko-KR" altLang="en-US" dirty="0"/>
              <a:t>장 분배 </a:t>
            </a:r>
            <a:r>
              <a:rPr lang="en-US" altLang="ko-KR" dirty="0"/>
              <a:t>(</a:t>
            </a:r>
            <a:r>
              <a:rPr lang="en-US" altLang="ko-KR" dirty="0" err="1"/>
              <a:t>InitialCardDistribution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하나의 플레이어에게 카드를 한 장 더 지급 </a:t>
            </a:r>
            <a:r>
              <a:rPr lang="en-US" altLang="ko-KR" dirty="0"/>
              <a:t>(</a:t>
            </a:r>
            <a:r>
              <a:rPr lang="en-US" altLang="ko-KR" dirty="0" err="1"/>
              <a:t>PersonalHitRequest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패배한 플레이어 체크 </a:t>
            </a:r>
            <a:r>
              <a:rPr lang="en-US" altLang="ko-KR" dirty="0"/>
              <a:t>(</a:t>
            </a:r>
            <a:r>
              <a:rPr lang="en-US" altLang="ko-KR" dirty="0" err="1"/>
              <a:t>CheckLoser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승리자 체크 </a:t>
            </a:r>
            <a:r>
              <a:rPr lang="en-US" altLang="ko-KR" dirty="0"/>
              <a:t>(</a:t>
            </a:r>
            <a:r>
              <a:rPr lang="en-US" altLang="ko-KR" dirty="0" err="1"/>
              <a:t>CheckWinner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리플레이</a:t>
            </a:r>
            <a:r>
              <a:rPr lang="ko-KR" altLang="en-US" dirty="0"/>
              <a:t> </a:t>
            </a:r>
            <a:r>
              <a:rPr lang="en-US" altLang="ko-KR" dirty="0"/>
              <a:t>(Replay)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02370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</a:rPr>
              <a:t>커맨드를 실행하는데 필요한 정보들을 받아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execute </a:t>
            </a:r>
            <a:r>
              <a:rPr lang="ko-KR" altLang="en-US" dirty="0">
                <a:solidFill>
                  <a:prstClr val="black"/>
                </a:solidFill>
              </a:rPr>
              <a:t>함수를 구현하여 실행함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/>
              <a:t>전체 플레이어에게 카드를 두 장 배포</a:t>
            </a:r>
            <a:endParaRPr lang="en-US" altLang="ko-KR" dirty="0"/>
          </a:p>
          <a:p>
            <a:pPr lvl="1"/>
            <a:r>
              <a:rPr lang="ko-KR" altLang="en-US" dirty="0"/>
              <a:t>플레이어 리스트의 </a:t>
            </a:r>
            <a:r>
              <a:rPr lang="en-US" altLang="ko-KR" dirty="0"/>
              <a:t>index </a:t>
            </a:r>
            <a:r>
              <a:rPr lang="ko-KR" altLang="en-US" dirty="0"/>
              <a:t>번째 플레이어에게 </a:t>
            </a:r>
            <a:br>
              <a:rPr lang="en-US" altLang="ko-KR" dirty="0"/>
            </a:br>
            <a:r>
              <a:rPr lang="ko-KR" altLang="en-US" dirty="0"/>
              <a:t>카드를 한 장 배포</a:t>
            </a:r>
            <a:endParaRPr lang="en-US" altLang="ko-KR" dirty="0"/>
          </a:p>
          <a:p>
            <a:pPr lvl="1"/>
            <a:r>
              <a:rPr lang="ko-KR" altLang="en-US" dirty="0"/>
              <a:t>패배자 체크</a:t>
            </a:r>
            <a:endParaRPr lang="en-US" altLang="ko-KR" dirty="0"/>
          </a:p>
          <a:p>
            <a:pPr lvl="1"/>
            <a:r>
              <a:rPr lang="ko-KR" altLang="en-US" dirty="0"/>
              <a:t>승리자 체크</a:t>
            </a:r>
            <a:endParaRPr lang="en-US" altLang="ko-KR" dirty="0"/>
          </a:p>
          <a:p>
            <a:pPr lvl="1"/>
            <a:r>
              <a:rPr lang="ko-KR" altLang="en-US" dirty="0" err="1"/>
              <a:t>리플레이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커맨드 패턴 구성 요소</a:t>
            </a:r>
            <a:endParaRPr lang="en-US" altLang="ko-KR" dirty="0"/>
          </a:p>
          <a:p>
            <a:pPr lvl="1"/>
            <a:r>
              <a:rPr lang="en-US" altLang="ko-KR" dirty="0"/>
              <a:t>Client: App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Command: </a:t>
            </a:r>
            <a:r>
              <a:rPr lang="ko-KR" altLang="en-US" dirty="0"/>
              <a:t>구조도 참조</a:t>
            </a:r>
            <a:endParaRPr lang="en-US" altLang="ko-KR" dirty="0"/>
          </a:p>
          <a:p>
            <a:pPr lvl="1"/>
            <a:r>
              <a:rPr lang="en-US" altLang="ko-KR" dirty="0"/>
              <a:t>Receiver: User, Card, Priority Queue</a:t>
            </a:r>
          </a:p>
          <a:p>
            <a:pPr lvl="1"/>
            <a:r>
              <a:rPr lang="en-US" altLang="ko-KR" dirty="0"/>
              <a:t>Invoker: </a:t>
            </a:r>
            <a:r>
              <a:rPr lang="ko-KR" altLang="en-US" dirty="0"/>
              <a:t>다음 슬라이드에서 후술</a:t>
            </a:r>
            <a:endParaRPr lang="en-US" altLang="ko-KR" dirty="0"/>
          </a:p>
        </p:txBody>
      </p:sp>
      <p:cxnSp>
        <p:nvCxnSpPr>
          <p:cNvPr id="42" name="직선 화살표 연결선 41"/>
          <p:cNvCxnSpPr>
            <a:stCxn id="39" idx="0"/>
            <a:endCxn id="6" idx="4"/>
          </p:cNvCxnSpPr>
          <p:nvPr/>
        </p:nvCxnSpPr>
        <p:spPr bwMode="auto">
          <a:xfrm flipV="1">
            <a:off x="7096074" y="1786386"/>
            <a:ext cx="288426" cy="3596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직선 화살표 연결선 45"/>
          <p:cNvCxnSpPr>
            <a:stCxn id="10" idx="0"/>
            <a:endCxn id="6" idx="4"/>
          </p:cNvCxnSpPr>
          <p:nvPr/>
        </p:nvCxnSpPr>
        <p:spPr bwMode="auto">
          <a:xfrm flipV="1">
            <a:off x="5664839" y="1786386"/>
            <a:ext cx="1719661" cy="649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직선 화살표 연결선 48"/>
          <p:cNvCxnSpPr>
            <a:stCxn id="17" idx="0"/>
            <a:endCxn id="6" idx="4"/>
          </p:cNvCxnSpPr>
          <p:nvPr/>
        </p:nvCxnSpPr>
        <p:spPr bwMode="auto">
          <a:xfrm flipH="1" flipV="1">
            <a:off x="7384500" y="1786386"/>
            <a:ext cx="719371" cy="649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2" name="직선 화살표 연결선 51"/>
          <p:cNvCxnSpPr>
            <a:stCxn id="25" idx="0"/>
            <a:endCxn id="6" idx="4"/>
          </p:cNvCxnSpPr>
          <p:nvPr/>
        </p:nvCxnSpPr>
        <p:spPr bwMode="auto">
          <a:xfrm flipV="1">
            <a:off x="5664839" y="1786386"/>
            <a:ext cx="1719661" cy="21501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직선 화살표 연결선 54"/>
          <p:cNvCxnSpPr>
            <a:stCxn id="29" idx="0"/>
          </p:cNvCxnSpPr>
          <p:nvPr/>
        </p:nvCxnSpPr>
        <p:spPr bwMode="auto">
          <a:xfrm flipH="1" flipV="1">
            <a:off x="7384500" y="1786386"/>
            <a:ext cx="719371" cy="21501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4" name="그룹 23"/>
          <p:cNvGrpSpPr/>
          <p:nvPr/>
        </p:nvGrpSpPr>
        <p:grpSpPr>
          <a:xfrm>
            <a:off x="4327557" y="3936545"/>
            <a:ext cx="3031375" cy="1362645"/>
            <a:chOff x="356357" y="1019647"/>
            <a:chExt cx="4746609" cy="923070"/>
          </a:xfrm>
        </p:grpSpPr>
        <p:sp>
          <p:nvSpPr>
            <p:cNvPr id="25" name="타원 24"/>
            <p:cNvSpPr/>
            <p:nvPr/>
          </p:nvSpPr>
          <p:spPr>
            <a:xfrm>
              <a:off x="356357" y="1019647"/>
              <a:ext cx="4187903" cy="923070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5028" y="1134425"/>
              <a:ext cx="4407938" cy="20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>
                  <a:solidFill>
                    <a:prstClr val="black"/>
                  </a:solidFill>
                </a:rPr>
                <a:t>PersonalHitRequest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140310" y="3936545"/>
            <a:ext cx="2184218" cy="1222967"/>
            <a:chOff x="356357" y="1019647"/>
            <a:chExt cx="4746609" cy="923070"/>
          </a:xfrm>
        </p:grpSpPr>
        <p:sp>
          <p:nvSpPr>
            <p:cNvPr id="29" name="타원 28"/>
            <p:cNvSpPr/>
            <p:nvPr/>
          </p:nvSpPr>
          <p:spPr>
            <a:xfrm>
              <a:off x="356357" y="1019647"/>
              <a:ext cx="4187903" cy="923070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5028" y="1134425"/>
              <a:ext cx="4407938" cy="20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>
                  <a:solidFill>
                    <a:prstClr val="black"/>
                  </a:solidFill>
                </a:rPr>
                <a:t>CheckWinner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클래스 구조도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343781" y="620688"/>
            <a:ext cx="2081438" cy="1165698"/>
            <a:chOff x="356357" y="1019647"/>
            <a:chExt cx="3989043" cy="923070"/>
          </a:xfrm>
        </p:grpSpPr>
        <p:sp>
          <p:nvSpPr>
            <p:cNvPr id="6" name="타원 5"/>
            <p:cNvSpPr/>
            <p:nvPr/>
          </p:nvSpPr>
          <p:spPr>
            <a:xfrm>
              <a:off x="356357" y="1019647"/>
              <a:ext cx="3989043" cy="923070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09397" y="1161774"/>
              <a:ext cx="2682961" cy="180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Command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531342" y="1082526"/>
            <a:ext cx="18319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string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command_name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virtual void execute() = 0</a:t>
            </a:r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27557" y="2435626"/>
            <a:ext cx="3031375" cy="1222967"/>
            <a:chOff x="356357" y="1019647"/>
            <a:chExt cx="4746609" cy="923070"/>
          </a:xfrm>
        </p:grpSpPr>
        <p:sp>
          <p:nvSpPr>
            <p:cNvPr id="10" name="타원 9"/>
            <p:cNvSpPr/>
            <p:nvPr/>
          </p:nvSpPr>
          <p:spPr>
            <a:xfrm>
              <a:off x="356357" y="1019647"/>
              <a:ext cx="4187903" cy="923070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95028" y="1134425"/>
              <a:ext cx="4407938" cy="24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>
                  <a:solidFill>
                    <a:prstClr val="black"/>
                  </a:solidFill>
                </a:rPr>
                <a:t>InitialCardDistribution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692524" y="2850095"/>
            <a:ext cx="19446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vector&lt;User*&gt;*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playerList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vector&lt;Card*&gt;*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cardDeck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execute()</a:t>
            </a:r>
          </a:p>
          <a:p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140310" y="2435626"/>
            <a:ext cx="2184218" cy="1222967"/>
            <a:chOff x="356357" y="1019647"/>
            <a:chExt cx="4746609" cy="923070"/>
          </a:xfrm>
        </p:grpSpPr>
        <p:sp>
          <p:nvSpPr>
            <p:cNvPr id="17" name="타원 16"/>
            <p:cNvSpPr/>
            <p:nvPr/>
          </p:nvSpPr>
          <p:spPr>
            <a:xfrm>
              <a:off x="356357" y="1019647"/>
              <a:ext cx="4187903" cy="923070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5028" y="1134425"/>
              <a:ext cx="4407938" cy="20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>
                  <a:solidFill>
                    <a:prstClr val="black"/>
                  </a:solidFill>
                </a:rPr>
                <a:t>CheckLoser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279885" y="2850095"/>
            <a:ext cx="19446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vector&lt;User*&gt;*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playerList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priority_queue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scorePQ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execute()</a:t>
            </a:r>
          </a:p>
          <a:p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92524" y="4360471"/>
            <a:ext cx="194462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vector&lt;User*&gt;*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playerList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vector&lt;Card*&gt;*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cardDeck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requestedPlayerIndex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execute()</a:t>
            </a:r>
          </a:p>
          <a:p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9885" y="4351014"/>
            <a:ext cx="19446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vector&lt;User*&gt;*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playerList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priority_queue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*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scorePQ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execute()</a:t>
            </a:r>
          </a:p>
          <a:p>
            <a:endParaRPr lang="ko-KR" altLang="en-US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132513" y="5382857"/>
            <a:ext cx="2394403" cy="689350"/>
            <a:chOff x="356357" y="1019647"/>
            <a:chExt cx="5203370" cy="923070"/>
          </a:xfrm>
        </p:grpSpPr>
        <p:sp>
          <p:nvSpPr>
            <p:cNvPr id="39" name="타원 38"/>
            <p:cNvSpPr/>
            <p:nvPr/>
          </p:nvSpPr>
          <p:spPr>
            <a:xfrm>
              <a:off x="356357" y="1019647"/>
              <a:ext cx="4187903" cy="923070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1789" y="1317446"/>
              <a:ext cx="4407938" cy="370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prstClr val="black"/>
                  </a:solidFill>
                </a:rPr>
                <a:t>Class Replay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196664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62206</TotalTime>
  <Words>1441</Words>
  <Application>Microsoft Office PowerPoint</Application>
  <PresentationFormat>화면 슬라이드 쇼(4:3)</PresentationFormat>
  <Paragraphs>436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CT테마</vt:lpstr>
      <vt:lpstr>블랙잭</vt:lpstr>
      <vt:lpstr>블랙잭</vt:lpstr>
      <vt:lpstr>전체 클래스 구조도</vt:lpstr>
      <vt:lpstr>PowerPoint 프레젠테이션</vt:lpstr>
      <vt:lpstr>로그인</vt:lpstr>
      <vt:lpstr>게임 준비</vt:lpstr>
      <vt:lpstr>게임 규칙 (App::playGame())</vt:lpstr>
      <vt:lpstr>커맨드 패턴</vt:lpstr>
      <vt:lpstr>커맨드 클래스 구조도</vt:lpstr>
      <vt:lpstr>리플레이 커맨드</vt:lpstr>
      <vt:lpstr>Class GameCommnadInvoker</vt:lpstr>
      <vt:lpstr>커맨드 팩토리</vt:lpstr>
      <vt:lpstr>점수 계산</vt:lpstr>
      <vt:lpstr>InitialCardDistribution</vt:lpstr>
      <vt:lpstr>PersonalHitRequest</vt:lpstr>
      <vt:lpstr>CheckLoser</vt:lpstr>
      <vt:lpstr>CheckWinner</vt:lpstr>
      <vt:lpstr>Replay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재민 정</cp:lastModifiedBy>
  <cp:revision>1707</cp:revision>
  <cp:lastPrinted>2014-11-19T10:58:42Z</cp:lastPrinted>
  <dcterms:created xsi:type="dcterms:W3CDTF">2009-05-29T08:22:21Z</dcterms:created>
  <dcterms:modified xsi:type="dcterms:W3CDTF">2024-08-06T05:44:09Z</dcterms:modified>
</cp:coreProperties>
</file>