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9"/>
  </p:notesMasterIdLst>
  <p:sldIdLst>
    <p:sldId id="633" r:id="rId3"/>
    <p:sldId id="622" r:id="rId4"/>
    <p:sldId id="634" r:id="rId5"/>
    <p:sldId id="624" r:id="rId6"/>
    <p:sldId id="640" r:id="rId7"/>
    <p:sldId id="625" r:id="rId8"/>
    <p:sldId id="638" r:id="rId9"/>
    <p:sldId id="626" r:id="rId10"/>
    <p:sldId id="635" r:id="rId11"/>
    <p:sldId id="636" r:id="rId12"/>
    <p:sldId id="637" r:id="rId13"/>
    <p:sldId id="639" r:id="rId14"/>
    <p:sldId id="256" r:id="rId15"/>
    <p:sldId id="559" r:id="rId16"/>
    <p:sldId id="641" r:id="rId17"/>
    <p:sldId id="577" r:id="rId18"/>
    <p:sldId id="642" r:id="rId19"/>
    <p:sldId id="643" r:id="rId20"/>
    <p:sldId id="644" r:id="rId21"/>
    <p:sldId id="645" r:id="rId22"/>
    <p:sldId id="656" r:id="rId23"/>
    <p:sldId id="657" r:id="rId24"/>
    <p:sldId id="658" r:id="rId25"/>
    <p:sldId id="659" r:id="rId26"/>
    <p:sldId id="660" r:id="rId27"/>
    <p:sldId id="661" r:id="rId28"/>
    <p:sldId id="646" r:id="rId29"/>
    <p:sldId id="647" r:id="rId30"/>
    <p:sldId id="648" r:id="rId31"/>
    <p:sldId id="649" r:id="rId32"/>
    <p:sldId id="650" r:id="rId33"/>
    <p:sldId id="651" r:id="rId34"/>
    <p:sldId id="652" r:id="rId35"/>
    <p:sldId id="653" r:id="rId36"/>
    <p:sldId id="654" r:id="rId37"/>
    <p:sldId id="655" r:id="rId38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1D4"/>
    <a:srgbClr val="0000FF"/>
    <a:srgbClr val="FFFFFF"/>
    <a:srgbClr val="E4EEF8"/>
    <a:srgbClr val="CEEAB0"/>
    <a:srgbClr val="9ED561"/>
    <a:srgbClr val="B5CFE9"/>
    <a:srgbClr val="CAE8AA"/>
    <a:srgbClr val="115185"/>
    <a:srgbClr val="49C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053" autoAdjust="0"/>
    <p:restoredTop sz="95046" autoAdjust="0"/>
  </p:normalViewPr>
  <p:slideViewPr>
    <p:cSldViewPr>
      <p:cViewPr varScale="1">
        <p:scale>
          <a:sx n="107" d="100"/>
          <a:sy n="107" d="100"/>
        </p:scale>
        <p:origin x="12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0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85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078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9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6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Thursday, October 19, 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Thursday, October 19, 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001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Thursday, October 19, 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624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Thursday, October 19, 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Thursday, October 19, 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995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Thursday, October 19, 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90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Thursday, October 19, 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65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Thursday, October 19, 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11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Thursday, October 19, 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414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Thursday, October 19, 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60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237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CCFB80-786E-4077-B931-9F71A7BFD311}" type="datetime2">
              <a:rPr kumimoji="1" lang="en-US" smtClean="0">
                <a:solidFill>
                  <a:prstClr val="black">
                    <a:tint val="75000"/>
                  </a:prstClr>
                </a:solidFill>
                <a:ea typeface="한양해서" pitchFamily="18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Thursday, October 19, 2017</a:t>
            </a:fld>
            <a:endParaRPr kumimoji="1" lang="en-US" dirty="0">
              <a:solidFill>
                <a:prstClr val="black">
                  <a:tint val="75000"/>
                </a:prstClr>
              </a:solidFill>
              <a:ea typeface="한양해서" pitchFamily="18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>
              <a:solidFill>
                <a:prstClr val="black">
                  <a:tint val="75000"/>
                </a:prstClr>
              </a:solidFill>
              <a:ea typeface="한양해서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DBB0CE-3924-410A-AFDC-17E3BA249870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한양해서" pitchFamily="18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dirty="0">
              <a:solidFill>
                <a:prstClr val="black">
                  <a:tint val="75000"/>
                </a:prstClr>
              </a:solidFill>
              <a:ea typeface="한양해서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413455" y="6489340"/>
            <a:ext cx="55335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F60B237E-1E27-414E-981E-8B20D038C067}" type="slidenum">
              <a:rPr lang="en-US" altLang="ko-KR" sz="105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5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375556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smtClean="0"/>
              <a:t>커맨드 패턴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(Command </a:t>
            </a:r>
            <a:r>
              <a:rPr lang="en-US" altLang="ko-KR" dirty="0"/>
              <a:t>Pattern)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67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리모컨 클래스 </a:t>
            </a:r>
            <a:r>
              <a:rPr lang="en-US" altLang="ko-KR" dirty="0" smtClean="0"/>
              <a:t>(invoker)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98" y="714356"/>
            <a:ext cx="5762053" cy="53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4653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852506"/>
            <a:ext cx="52387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73001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클래스 </a:t>
            </a:r>
            <a:r>
              <a:rPr lang="en-US" altLang="ko-KR" dirty="0" smtClean="0"/>
              <a:t>(Client)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01" y="1196752"/>
            <a:ext cx="675899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60853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(Singleton Pattern)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Singleton Pattern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090908"/>
          </a:xfrm>
        </p:spPr>
        <p:txBody>
          <a:bodyPr/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패턴은 생성 패턴 중 하나로써 </a:t>
            </a:r>
            <a:r>
              <a:rPr lang="ko-KR" altLang="en-US" dirty="0" smtClean="0"/>
              <a:t>메모리 내에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하나만 유지하는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 패턴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객체의 생성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숨기고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객체를 생성하는 방법을 제공하는 패턴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하나의 객체만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</a:t>
            </a:r>
            <a:r>
              <a:rPr lang="ko-KR" altLang="en-US" dirty="0" smtClean="0"/>
              <a:t>생성자가 여러 차례 호출되더라도 실제로 생성되는 객체는 최초 생성된 </a:t>
            </a:r>
            <a:r>
              <a:rPr lang="ko-KR" altLang="en-US" dirty="0" smtClean="0"/>
              <a:t>객체이고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이후에 </a:t>
            </a:r>
            <a:r>
              <a:rPr lang="ko-KR" altLang="en-US" dirty="0" smtClean="0"/>
              <a:t>호출된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최초의 생성자가 생성한 객체를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/>
              <a:t>클래스 인스턴스가 절대로 한 개 밖에 존재 하지 않도록 보장하고 싶을 경우</a:t>
            </a:r>
            <a:endParaRPr lang="en-US" altLang="ko-KR" dirty="0"/>
          </a:p>
          <a:p>
            <a:pPr lvl="1"/>
            <a:r>
              <a:rPr lang="ko-KR" altLang="en-US" dirty="0" smtClean="0"/>
              <a:t>필요 이상의 객체 생성을 방지하여 메모리 공간을 효율적으로 관리할 수 있음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 smtClean="0"/>
          </a:p>
          <a:p>
            <a:pPr marL="360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1496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 구조</a:t>
            </a:r>
            <a:endParaRPr lang="ko-KR" altLang="en-US" dirty="0"/>
          </a:p>
        </p:txBody>
      </p:sp>
      <p:pic>
        <p:nvPicPr>
          <p:cNvPr id="3080" name="Picture 8" descr="싱글턴 패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4000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539552" y="3140968"/>
            <a:ext cx="4392488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9341" y="3069830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r>
              <a:rPr lang="ko-KR" altLang="en-US" dirty="0" smtClean="0"/>
              <a:t>형의 </a:t>
            </a:r>
            <a:r>
              <a:rPr lang="ko-KR" altLang="en-US" dirty="0" err="1" smtClean="0"/>
              <a:t>싱글턴</a:t>
            </a:r>
            <a:r>
              <a:rPr lang="ko-KR" altLang="en-US" dirty="0" smtClean="0"/>
              <a:t> 클래스 변수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539552" y="4041068"/>
            <a:ext cx="4392488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79341" y="4077072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인스턴스가 필요할 때 반환해주는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852648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 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조회수 카운트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778540"/>
          </a:xfrm>
        </p:spPr>
        <p:txBody>
          <a:bodyPr/>
          <a:lstStyle/>
          <a:p>
            <a:r>
              <a:rPr lang="en-US" altLang="ko-KR" dirty="0" smtClean="0"/>
              <a:t>Count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방문자의 수를 카운트하고 관리 하는 클래스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Count </a:t>
            </a:r>
            <a:r>
              <a:rPr lang="ko-KR" altLang="en-US" dirty="0" smtClean="0"/>
              <a:t>클래스의 인스턴스가 개발자 또는 사용자의 실수로 인해 두 번 생성 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방문자 수가 올바르다고 보장할 수 없음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767777"/>
            <a:ext cx="2932073" cy="16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94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Count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으로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Count </a:t>
            </a:r>
            <a:r>
              <a:rPr lang="ko-KR" altLang="en-US" dirty="0" smtClean="0"/>
              <a:t>클래스의 인스턴스를 사용자가 생성할 수 없도록 막음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아무도 클래스의 인스턴스를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생성할 수 없는 문제가 발생함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230" y="1844824"/>
            <a:ext cx="27935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5837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Count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인스턴스를 생성 및 반환하는 함수를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인스턴스를 생성 및 반환하는 함수를 통해서만 인스턴스에 접근할 수 있음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여전히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인스턴스는 여러 개 생성될 수도 있음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1" y="1844824"/>
            <a:ext cx="3505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88502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348880"/>
            <a:ext cx="3096369" cy="42923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내에 프로그램 구동 중 인스턴스를 하나만 생성하고 반환하도록 관리하는 코드를 추가함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인스턴스를 관리하는 변수를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으로 추가함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getInstance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추가함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3239864" y="3489232"/>
            <a:ext cx="185138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39864" y="4495040"/>
            <a:ext cx="2808312" cy="20185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08765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Command pattern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요청을 객체의 형태로 </a:t>
            </a:r>
            <a:r>
              <a:rPr lang="ko-KR" altLang="en-US" dirty="0" err="1" smtClean="0"/>
              <a:t>캡슐화하여</a:t>
            </a:r>
            <a:r>
              <a:rPr lang="ko-KR" altLang="en-US" dirty="0" smtClean="0"/>
              <a:t> 사용자가 보낸 요청을 나중에 이용할 수 있도록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커맨드 패턴에는 명령</a:t>
            </a:r>
            <a:r>
              <a:rPr lang="en-US" altLang="ko-KR" dirty="0" smtClean="0"/>
              <a:t>(command), </a:t>
            </a:r>
            <a:r>
              <a:rPr lang="ko-KR" altLang="en-US" dirty="0" smtClean="0"/>
              <a:t>수신자</a:t>
            </a:r>
            <a:r>
              <a:rPr lang="en-US" altLang="ko-KR" dirty="0" smtClean="0"/>
              <a:t>(receiver), </a:t>
            </a:r>
            <a:r>
              <a:rPr lang="ko-KR" altLang="en-US" dirty="0" err="1" smtClean="0"/>
              <a:t>발동자</a:t>
            </a:r>
            <a:r>
              <a:rPr lang="en-US" altLang="ko-KR" dirty="0" smtClean="0"/>
              <a:t>(invoker),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(client)</a:t>
            </a:r>
            <a:r>
              <a:rPr lang="ko-KR" altLang="en-US" dirty="0" smtClean="0"/>
              <a:t>의 네 종류의 클래스로 이루어짐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커맨드 패턴은 다음과 같이 수행됨</a:t>
            </a:r>
            <a:endParaRPr lang="en-US" altLang="ko-KR" dirty="0" smtClean="0"/>
          </a:p>
          <a:p>
            <a:pPr lvl="1"/>
            <a:r>
              <a:rPr lang="en-US" altLang="ko-KR" dirty="0"/>
              <a:t>Client</a:t>
            </a:r>
            <a:r>
              <a:rPr lang="ko-KR" altLang="en-US" dirty="0"/>
              <a:t> 객체는 </a:t>
            </a:r>
            <a:r>
              <a:rPr lang="en-US" altLang="ko-KR" dirty="0" smtClean="0"/>
              <a:t>Command(</a:t>
            </a:r>
            <a:r>
              <a:rPr lang="en-US" altLang="ko-KR" dirty="0" err="1" smtClean="0"/>
              <a:t>ConcreteCommand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Invoker</a:t>
            </a:r>
            <a:r>
              <a:rPr lang="ko-KR" altLang="en-US" dirty="0" smtClean="0"/>
              <a:t> </a:t>
            </a:r>
            <a:r>
              <a:rPr lang="ko-KR" altLang="en-US" dirty="0"/>
              <a:t>객체로 </a:t>
            </a:r>
            <a:r>
              <a:rPr lang="ko-KR" altLang="en-US" dirty="0" smtClean="0"/>
              <a:t>전달함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어느 </a:t>
            </a:r>
            <a:r>
              <a:rPr lang="ko-KR" altLang="en-US" dirty="0"/>
              <a:t>시점에서 어떤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를 </a:t>
            </a:r>
            <a:r>
              <a:rPr lang="ko-KR" altLang="en-US" dirty="0"/>
              <a:t>수행할지 </a:t>
            </a:r>
            <a:r>
              <a:rPr lang="ko-KR" altLang="en-US" dirty="0" smtClean="0"/>
              <a:t>결정함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Receiver</a:t>
            </a:r>
            <a:r>
              <a:rPr lang="ko-KR" altLang="en-US" dirty="0" smtClean="0"/>
              <a:t>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수행하기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들을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Command(</a:t>
            </a:r>
            <a:r>
              <a:rPr lang="en-US" altLang="ko-KR" dirty="0" err="1" smtClean="0"/>
              <a:t>ConcreteCommand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Receiver</a:t>
            </a:r>
            <a:r>
              <a:rPr lang="ko-KR" altLang="en-US" dirty="0" smtClean="0"/>
              <a:t>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맴버</a:t>
            </a:r>
            <a:r>
              <a:rPr lang="ko-KR" altLang="en-US" dirty="0" smtClean="0"/>
              <a:t> 변수로 </a:t>
            </a:r>
            <a:r>
              <a:rPr lang="ko-KR" altLang="en-US" dirty="0" smtClean="0"/>
              <a:t>가지고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커맨드 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된 </a:t>
            </a:r>
            <a:r>
              <a:rPr lang="en-US" altLang="ko-KR" dirty="0" smtClean="0"/>
              <a:t>Execute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/>
              <a:t>Receiver</a:t>
            </a:r>
            <a:r>
              <a:rPr lang="ko-KR" altLang="en-US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들을 </a:t>
            </a:r>
            <a:r>
              <a:rPr lang="ko-KR" altLang="en-US" dirty="0" smtClean="0"/>
              <a:t>호출하여 요청을 수행하도록 구현됨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Invoker </a:t>
            </a:r>
            <a:r>
              <a:rPr lang="ko-KR" altLang="en-US" dirty="0" smtClean="0"/>
              <a:t>객체는 </a:t>
            </a:r>
            <a:r>
              <a:rPr lang="en-US" altLang="ko-KR" dirty="0"/>
              <a:t>Command</a:t>
            </a:r>
            <a:r>
              <a:rPr lang="ko-KR" altLang="en-US" dirty="0" smtClean="0"/>
              <a:t>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맴버변수로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가지고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커맨드 클래스의 </a:t>
            </a:r>
            <a:r>
              <a:rPr lang="ko-KR" altLang="en-US" dirty="0" smtClean="0"/>
              <a:t>인터페이스</a:t>
            </a:r>
            <a:r>
              <a:rPr lang="en-US" altLang="ko-KR" dirty="0"/>
              <a:t> (</a:t>
            </a:r>
            <a:r>
              <a:rPr lang="ko-KR" altLang="en-US" dirty="0" err="1"/>
              <a:t>오버라이딩</a:t>
            </a:r>
            <a:r>
              <a:rPr lang="ko-KR" altLang="en-US" dirty="0"/>
              <a:t> 된 </a:t>
            </a:r>
            <a:r>
              <a:rPr lang="en-US" altLang="ko-KR" dirty="0"/>
              <a:t>Execute </a:t>
            </a:r>
            <a:r>
              <a:rPr lang="ko-KR" altLang="en-US" dirty="0"/>
              <a:t>함수</a:t>
            </a:r>
            <a:r>
              <a:rPr lang="en-US" altLang="ko-KR" dirty="0"/>
              <a:t>) 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호출하여 요청을 </a:t>
            </a:r>
            <a:r>
              <a:rPr lang="ko-KR" altLang="en-US" dirty="0" smtClean="0"/>
              <a:t>수행함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678897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인스턴스를 반환 받는 함수를 최초로 호출하기 전에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변수를 초기화 해야 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getInstance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조건문에서</a:t>
            </a:r>
            <a:r>
              <a:rPr lang="ko-KR" altLang="en-US" dirty="0" smtClean="0"/>
              <a:t> 인스턴스가 생성되었는지 확인해야 하기 때문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916832"/>
            <a:ext cx="3312368" cy="481645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2915370" y="6525344"/>
            <a:ext cx="2592733" cy="2079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623640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Factory Pattern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/>
          </a:p>
          <a:p>
            <a:pPr lvl="1"/>
            <a:r>
              <a:rPr lang="ko-KR" altLang="en-US" dirty="0" smtClean="0"/>
              <a:t>객체를 생성하는데 사용하는 패턴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</a:t>
            </a:r>
            <a:r>
              <a:rPr lang="ko-KR" altLang="en-US" dirty="0" err="1" smtClean="0"/>
              <a:t>요소별로</a:t>
            </a:r>
            <a:r>
              <a:rPr lang="ko-KR" altLang="en-US" dirty="0" smtClean="0"/>
              <a:t> 객체들을 생성할 때 유용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인터페이스에서 객체의 생성을 처리하고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성격의 객체를 하나의 집합으로 다룰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라이브러리 구현 등에서 자주 사용되는 패턴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660075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9" y="714356"/>
            <a:ext cx="3604840" cy="2570628"/>
          </a:xfrm>
        </p:spPr>
        <p:txBody>
          <a:bodyPr/>
          <a:lstStyle/>
          <a:p>
            <a:pPr marL="36000" indent="0">
              <a:buNone/>
            </a:pPr>
            <a:r>
              <a:rPr lang="en-US" altLang="ko-KR" sz="1800" dirty="0" smtClean="0"/>
              <a:t>Class Pizza {</a:t>
            </a:r>
          </a:p>
          <a:p>
            <a:pPr marL="252000" lvl="1" indent="0">
              <a:buNone/>
            </a:pPr>
            <a:r>
              <a:rPr lang="en-US" altLang="ko-KR" sz="1600" dirty="0" smtClean="0"/>
              <a:t>Public:</a:t>
            </a:r>
          </a:p>
          <a:p>
            <a:pPr marL="252000" lvl="1" indent="0">
              <a:buNone/>
            </a:pPr>
            <a:r>
              <a:rPr lang="en-US" altLang="ko-KR" sz="1600" dirty="0" smtClean="0"/>
              <a:t>	Virtual void prepare ( )=0;</a:t>
            </a:r>
          </a:p>
          <a:p>
            <a:pPr marL="252000" lvl="1" indent="0">
              <a:buNone/>
            </a:pPr>
            <a:r>
              <a:rPr lang="en-US" altLang="ko-KR" sz="1600" dirty="0" smtClean="0"/>
              <a:t>	Virtual void bake ( )=0;</a:t>
            </a:r>
          </a:p>
          <a:p>
            <a:pPr marL="252000" lvl="1" indent="0">
              <a:buNone/>
            </a:pPr>
            <a:r>
              <a:rPr lang="en-US" altLang="ko-KR" sz="1600" dirty="0" smtClean="0"/>
              <a:t>	Virtual cut ( )=0;</a:t>
            </a:r>
          </a:p>
          <a:p>
            <a:pPr marL="252000" lvl="1" indent="0">
              <a:buNone/>
            </a:pPr>
            <a:r>
              <a:rPr lang="en-US" altLang="ko-KR" sz="1600" dirty="0" smtClean="0"/>
              <a:t>	Void box ( )=0;</a:t>
            </a:r>
          </a:p>
          <a:p>
            <a:pPr marL="252000" lvl="1" indent="0">
              <a:buNone/>
            </a:pPr>
            <a:r>
              <a:rPr lang="en-US" altLang="ko-KR" sz="1600" dirty="0" smtClean="0"/>
              <a:t>};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9040"/>
            <a:ext cx="851261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792120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27584" y="692696"/>
            <a:ext cx="7488832" cy="257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6000" indent="0">
              <a:buFont typeface="맑은 고딕" pitchFamily="50" charset="-127"/>
              <a:buNone/>
            </a:pPr>
            <a:r>
              <a:rPr lang="en-US" altLang="ko-KR" sz="1600" kern="0" dirty="0" smtClean="0"/>
              <a:t>Class </a:t>
            </a:r>
            <a:r>
              <a:rPr lang="en-US" altLang="ko-KR" sz="1600" kern="0" dirty="0" err="1" smtClean="0"/>
              <a:t>PizzaStore</a:t>
            </a:r>
            <a:r>
              <a:rPr lang="en-US" altLang="ko-KR" sz="1600" kern="0" dirty="0" smtClean="0"/>
              <a:t> {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 smtClean="0"/>
              <a:t>Public: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 smtClean="0"/>
              <a:t>	Pizza* </a:t>
            </a:r>
            <a:r>
              <a:rPr lang="en-US" altLang="ko-KR" sz="1400" kern="0" dirty="0" err="1" smtClean="0"/>
              <a:t>orderPizza</a:t>
            </a:r>
            <a:r>
              <a:rPr lang="en-US" altLang="ko-KR" sz="1400" kern="0" dirty="0" smtClean="0"/>
              <a:t> (string type) {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 smtClean="0"/>
              <a:t>		pizza* pizza;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/>
              <a:t>	</a:t>
            </a:r>
            <a:r>
              <a:rPr lang="en-US" altLang="ko-KR" sz="1400" kern="0" dirty="0" smtClean="0"/>
              <a:t>	if (type==“cheese”)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/>
              <a:t>	</a:t>
            </a:r>
            <a:r>
              <a:rPr lang="en-US" altLang="ko-KR" sz="1400" kern="0" dirty="0" smtClean="0"/>
              <a:t>		pizza= new </a:t>
            </a:r>
            <a:r>
              <a:rPr lang="en-US" altLang="ko-KR" sz="1400" kern="0" dirty="0" err="1"/>
              <a:t>C</a:t>
            </a:r>
            <a:r>
              <a:rPr lang="en-US" altLang="ko-KR" sz="1400" kern="0" dirty="0" err="1" smtClean="0"/>
              <a:t>heesePizza</a:t>
            </a:r>
            <a:r>
              <a:rPr lang="en-US" altLang="ko-KR" sz="1400" kern="0" dirty="0" smtClean="0"/>
              <a:t>;</a:t>
            </a:r>
          </a:p>
          <a:p>
            <a:pPr marL="252000" lvl="1" indent="0">
              <a:buNone/>
            </a:pPr>
            <a:r>
              <a:rPr lang="en-US" altLang="ko-KR" sz="1400" kern="0" dirty="0" smtClean="0"/>
              <a:t>		else if </a:t>
            </a:r>
            <a:r>
              <a:rPr lang="en-US" altLang="ko-KR" sz="1400" kern="0" dirty="0"/>
              <a:t>(type</a:t>
            </a:r>
            <a:r>
              <a:rPr lang="en-US" altLang="ko-KR" sz="1400" kern="0" dirty="0" smtClean="0"/>
              <a:t>==“</a:t>
            </a:r>
            <a:r>
              <a:rPr lang="en-US" altLang="ko-KR" sz="1400" kern="0" dirty="0" err="1" smtClean="0"/>
              <a:t>greek</a:t>
            </a:r>
            <a:r>
              <a:rPr lang="en-US" altLang="ko-KR" sz="1400" kern="0" dirty="0" smtClean="0"/>
              <a:t>”)</a:t>
            </a:r>
            <a:endParaRPr lang="en-US" altLang="ko-KR" sz="1400" kern="0" dirty="0"/>
          </a:p>
          <a:p>
            <a:pPr marL="252000" lvl="1" indent="0">
              <a:buNone/>
            </a:pPr>
            <a:r>
              <a:rPr lang="en-US" altLang="ko-KR" sz="1400" kern="0" dirty="0"/>
              <a:t>			pizza= new </a:t>
            </a:r>
            <a:r>
              <a:rPr lang="en-US" altLang="ko-KR" sz="1400" kern="0" dirty="0" err="1" smtClean="0"/>
              <a:t>GreekPizza</a:t>
            </a:r>
            <a:r>
              <a:rPr lang="en-US" altLang="ko-KR" sz="1400" kern="0" dirty="0"/>
              <a:t>;</a:t>
            </a:r>
          </a:p>
          <a:p>
            <a:pPr marL="252000" lvl="1" indent="0">
              <a:buNone/>
            </a:pPr>
            <a:r>
              <a:rPr lang="en-US" altLang="ko-KR" sz="1400" kern="0" dirty="0" smtClean="0"/>
              <a:t>		else if </a:t>
            </a:r>
            <a:r>
              <a:rPr lang="en-US" altLang="ko-KR" sz="1400" kern="0" dirty="0"/>
              <a:t>(type</a:t>
            </a:r>
            <a:r>
              <a:rPr lang="en-US" altLang="ko-KR" sz="1400" kern="0" dirty="0" smtClean="0"/>
              <a:t>==“pepperoni”)</a:t>
            </a:r>
            <a:endParaRPr lang="en-US" altLang="ko-KR" sz="1400" kern="0" dirty="0"/>
          </a:p>
          <a:p>
            <a:pPr marL="252000" lvl="1" indent="0">
              <a:buNone/>
            </a:pPr>
            <a:r>
              <a:rPr lang="en-US" altLang="ko-KR" sz="1400" kern="0" dirty="0"/>
              <a:t>			pizza= new </a:t>
            </a:r>
            <a:r>
              <a:rPr lang="en-US" altLang="ko-KR" sz="1400" kern="0" dirty="0" smtClean="0"/>
              <a:t>Pepperoni </a:t>
            </a:r>
            <a:r>
              <a:rPr lang="en-US" altLang="ko-KR" sz="1400" kern="0" dirty="0" err="1" smtClean="0"/>
              <a:t>ePizza</a:t>
            </a:r>
            <a:r>
              <a:rPr lang="en-US" altLang="ko-KR" sz="1400" kern="0" dirty="0" smtClean="0"/>
              <a:t>;</a:t>
            </a:r>
          </a:p>
          <a:p>
            <a:pPr marL="252000" lvl="1" indent="0">
              <a:buNone/>
            </a:pPr>
            <a:endParaRPr lang="en-US" altLang="ko-KR" sz="1400" kern="0" dirty="0"/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 smtClean="0"/>
              <a:t>		pizza-&gt;prepare ( );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 smtClean="0"/>
              <a:t>		pizza-&gt;bake ( );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 smtClean="0"/>
              <a:t>		pizza-&gt;cut ( );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 smtClean="0"/>
              <a:t>		pizza-&gt;box ( );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/>
              <a:t>	</a:t>
            </a:r>
            <a:r>
              <a:rPr lang="en-US" altLang="ko-KR" sz="1400" kern="0" dirty="0" smtClean="0"/>
              <a:t>	return pizza;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/>
              <a:t>	</a:t>
            </a:r>
            <a:r>
              <a:rPr lang="en-US" altLang="ko-KR" sz="1400" kern="0" dirty="0" smtClean="0"/>
              <a:t>}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 smtClean="0"/>
              <a:t>};</a:t>
            </a:r>
            <a:endParaRPr lang="ko-KR" alt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3225807192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51520" y="548680"/>
            <a:ext cx="748883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6000" indent="0">
              <a:buFont typeface="맑은 고딕" pitchFamily="50" charset="-127"/>
              <a:buNone/>
            </a:pPr>
            <a:r>
              <a:rPr lang="en-US" altLang="ko-KR" sz="1600" kern="0" dirty="0" smtClean="0"/>
              <a:t>Class </a:t>
            </a:r>
            <a:r>
              <a:rPr lang="en-US" altLang="ko-KR" sz="1600" kern="0" dirty="0" err="1" smtClean="0"/>
              <a:t>PizzaStore</a:t>
            </a:r>
            <a:r>
              <a:rPr lang="en-US" altLang="ko-KR" sz="1600" kern="0" dirty="0" smtClean="0"/>
              <a:t> {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 smtClean="0"/>
              <a:t>Public: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 smtClean="0"/>
              <a:t>	Pizza* </a:t>
            </a:r>
            <a:r>
              <a:rPr lang="en-US" altLang="ko-KR" sz="1400" kern="0" dirty="0" err="1" smtClean="0"/>
              <a:t>orderPizza</a:t>
            </a:r>
            <a:r>
              <a:rPr lang="en-US" altLang="ko-KR" sz="1400" kern="0" dirty="0" smtClean="0"/>
              <a:t> (string type) {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 smtClean="0"/>
              <a:t>		pizza* pizza;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/>
              <a:t>	</a:t>
            </a:r>
            <a:r>
              <a:rPr lang="en-US" altLang="ko-KR" sz="1400" kern="0" dirty="0" smtClean="0"/>
              <a:t>	if (type==“cheese”)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/>
              <a:t>	</a:t>
            </a:r>
            <a:r>
              <a:rPr lang="en-US" altLang="ko-KR" sz="1400" kern="0" dirty="0" smtClean="0"/>
              <a:t>		pizza= new </a:t>
            </a:r>
            <a:r>
              <a:rPr lang="en-US" altLang="ko-KR" sz="1400" kern="0" dirty="0" err="1"/>
              <a:t>C</a:t>
            </a:r>
            <a:r>
              <a:rPr lang="en-US" altLang="ko-KR" sz="1400" kern="0" dirty="0" err="1" smtClean="0"/>
              <a:t>heesePizza</a:t>
            </a:r>
            <a:r>
              <a:rPr lang="en-US" altLang="ko-KR" sz="1400" kern="0" dirty="0" smtClean="0"/>
              <a:t>;</a:t>
            </a:r>
          </a:p>
          <a:p>
            <a:pPr marL="252000" lvl="1" indent="0">
              <a:buNone/>
            </a:pPr>
            <a:r>
              <a:rPr lang="en-US" altLang="ko-KR" sz="1400" kern="0" dirty="0" smtClean="0"/>
              <a:t>		</a:t>
            </a:r>
            <a:r>
              <a:rPr lang="en-US" altLang="ko-KR" sz="1400" kern="0" dirty="0" smtClean="0">
                <a:solidFill>
                  <a:schemeClr val="bg2"/>
                </a:solidFill>
              </a:rPr>
              <a:t>//else if </a:t>
            </a:r>
            <a:r>
              <a:rPr lang="en-US" altLang="ko-KR" sz="1400" kern="0" dirty="0">
                <a:solidFill>
                  <a:schemeClr val="bg2"/>
                </a:solidFill>
              </a:rPr>
              <a:t>(type</a:t>
            </a:r>
            <a:r>
              <a:rPr lang="en-US" altLang="ko-KR" sz="1400" kern="0" dirty="0" smtClean="0">
                <a:solidFill>
                  <a:schemeClr val="bg2"/>
                </a:solidFill>
              </a:rPr>
              <a:t>==“</a:t>
            </a:r>
            <a:r>
              <a:rPr lang="en-US" altLang="ko-KR" sz="1400" kern="0" dirty="0" err="1" smtClean="0">
                <a:solidFill>
                  <a:schemeClr val="bg2"/>
                </a:solidFill>
              </a:rPr>
              <a:t>greek</a:t>
            </a:r>
            <a:r>
              <a:rPr lang="en-US" altLang="ko-KR" sz="1400" kern="0" dirty="0" smtClean="0">
                <a:solidFill>
                  <a:schemeClr val="bg2"/>
                </a:solidFill>
              </a:rPr>
              <a:t>”)</a:t>
            </a:r>
            <a:endParaRPr lang="en-US" altLang="ko-KR" sz="1400" kern="0" dirty="0">
              <a:solidFill>
                <a:schemeClr val="bg2"/>
              </a:solidFill>
            </a:endParaRPr>
          </a:p>
          <a:p>
            <a:pPr marL="252000" lvl="1" indent="0">
              <a:buNone/>
            </a:pPr>
            <a:r>
              <a:rPr lang="en-US" altLang="ko-KR" sz="1400" kern="0" dirty="0">
                <a:solidFill>
                  <a:schemeClr val="bg2"/>
                </a:solidFill>
              </a:rPr>
              <a:t>		</a:t>
            </a:r>
            <a:r>
              <a:rPr lang="en-US" altLang="ko-KR" sz="1400" kern="0" dirty="0" smtClean="0">
                <a:solidFill>
                  <a:schemeClr val="bg2"/>
                </a:solidFill>
              </a:rPr>
              <a:t>//</a:t>
            </a:r>
            <a:r>
              <a:rPr lang="en-US" altLang="ko-KR" sz="1400" kern="0" dirty="0">
                <a:solidFill>
                  <a:schemeClr val="bg2"/>
                </a:solidFill>
              </a:rPr>
              <a:t>	pizza= new </a:t>
            </a:r>
            <a:r>
              <a:rPr lang="en-US" altLang="ko-KR" sz="1400" kern="0" dirty="0" err="1" smtClean="0">
                <a:solidFill>
                  <a:schemeClr val="bg2"/>
                </a:solidFill>
              </a:rPr>
              <a:t>GreekPizza</a:t>
            </a:r>
            <a:r>
              <a:rPr lang="en-US" altLang="ko-KR" sz="1400" kern="0" dirty="0" smtClean="0">
                <a:solidFill>
                  <a:schemeClr val="bg2"/>
                </a:solidFill>
              </a:rPr>
              <a:t>;   </a:t>
            </a:r>
            <a:r>
              <a:rPr lang="ko-KR" altLang="en-US" sz="1400" kern="0" dirty="0" smtClean="0">
                <a:solidFill>
                  <a:schemeClr val="bg2"/>
                </a:solidFill>
              </a:rPr>
              <a:t>인기 없는 피자 삭제</a:t>
            </a:r>
            <a:endParaRPr lang="en-US" altLang="ko-KR" sz="1400" kern="0" dirty="0">
              <a:solidFill>
                <a:schemeClr val="bg2"/>
              </a:solidFill>
            </a:endParaRPr>
          </a:p>
          <a:p>
            <a:pPr marL="252000" lvl="1" indent="0">
              <a:buNone/>
            </a:pPr>
            <a:r>
              <a:rPr lang="en-US" altLang="ko-KR" sz="1400" kern="0" dirty="0" smtClean="0"/>
              <a:t>		else</a:t>
            </a:r>
            <a:r>
              <a:rPr lang="ko-KR" altLang="en-US" sz="1400" kern="0" dirty="0"/>
              <a:t> </a:t>
            </a:r>
            <a:r>
              <a:rPr lang="en-US" altLang="ko-KR" sz="1400" kern="0" dirty="0" smtClean="0"/>
              <a:t>if </a:t>
            </a:r>
            <a:r>
              <a:rPr lang="en-US" altLang="ko-KR" sz="1400" kern="0" dirty="0"/>
              <a:t>(type</a:t>
            </a:r>
            <a:r>
              <a:rPr lang="en-US" altLang="ko-KR" sz="1400" kern="0" dirty="0" smtClean="0"/>
              <a:t>==“pepperoni”)</a:t>
            </a:r>
            <a:endParaRPr lang="en-US" altLang="ko-KR" sz="1400" kern="0" dirty="0"/>
          </a:p>
          <a:p>
            <a:pPr marL="252000" lvl="1" indent="0">
              <a:buNone/>
            </a:pPr>
            <a:r>
              <a:rPr lang="en-US" altLang="ko-KR" sz="1400" kern="0" dirty="0"/>
              <a:t>			pizza= new </a:t>
            </a:r>
            <a:r>
              <a:rPr lang="en-US" altLang="ko-KR" sz="1400" kern="0" dirty="0" err="1" smtClean="0"/>
              <a:t>PepperoniPizza</a:t>
            </a:r>
            <a:r>
              <a:rPr lang="en-US" altLang="ko-KR" sz="1400" kern="0" dirty="0" smtClean="0"/>
              <a:t>;</a:t>
            </a:r>
          </a:p>
          <a:p>
            <a:pPr marL="252000" lvl="1" indent="0">
              <a:buNone/>
            </a:pPr>
            <a:r>
              <a:rPr lang="en-US" altLang="ko-KR" sz="1400" kern="0" dirty="0" smtClean="0"/>
              <a:t>		</a:t>
            </a:r>
            <a:r>
              <a:rPr lang="en-US" altLang="ko-KR" sz="1400" kern="0" dirty="0" smtClean="0">
                <a:solidFill>
                  <a:srgbClr val="0000FF"/>
                </a:solidFill>
              </a:rPr>
              <a:t>else if </a:t>
            </a:r>
            <a:r>
              <a:rPr lang="en-US" altLang="ko-KR" sz="1400" kern="0" dirty="0">
                <a:solidFill>
                  <a:srgbClr val="0000FF"/>
                </a:solidFill>
              </a:rPr>
              <a:t>(type</a:t>
            </a:r>
            <a:r>
              <a:rPr lang="en-US" altLang="ko-KR" sz="1400" kern="0" dirty="0" smtClean="0">
                <a:solidFill>
                  <a:srgbClr val="0000FF"/>
                </a:solidFill>
              </a:rPr>
              <a:t>==“clam”)</a:t>
            </a:r>
            <a:endParaRPr lang="en-US" altLang="ko-KR" sz="1400" kern="0" dirty="0">
              <a:solidFill>
                <a:srgbClr val="0000FF"/>
              </a:solidFill>
            </a:endParaRPr>
          </a:p>
          <a:p>
            <a:pPr marL="252000" lvl="1" indent="0">
              <a:buNone/>
            </a:pPr>
            <a:r>
              <a:rPr lang="en-US" altLang="ko-KR" sz="1400" kern="0" dirty="0">
                <a:solidFill>
                  <a:srgbClr val="0000FF"/>
                </a:solidFill>
              </a:rPr>
              <a:t>			pizza= new </a:t>
            </a:r>
            <a:r>
              <a:rPr lang="en-US" altLang="ko-KR" sz="1400" kern="0" dirty="0" err="1" smtClean="0">
                <a:solidFill>
                  <a:srgbClr val="0000FF"/>
                </a:solidFill>
              </a:rPr>
              <a:t>ClamPizza</a:t>
            </a:r>
            <a:r>
              <a:rPr lang="en-US" altLang="ko-KR" sz="1400" kern="0" dirty="0" smtClean="0">
                <a:solidFill>
                  <a:srgbClr val="0000FF"/>
                </a:solidFill>
              </a:rPr>
              <a:t>;     </a:t>
            </a:r>
            <a:r>
              <a:rPr lang="ko-KR" altLang="en-US" sz="1400" kern="0" dirty="0" err="1" smtClean="0">
                <a:solidFill>
                  <a:srgbClr val="0000FF"/>
                </a:solidFill>
              </a:rPr>
              <a:t>신메뉴</a:t>
            </a:r>
            <a:r>
              <a:rPr lang="ko-KR" altLang="en-US" sz="1400" kern="0" dirty="0" smtClean="0">
                <a:solidFill>
                  <a:srgbClr val="0000FF"/>
                </a:solidFill>
              </a:rPr>
              <a:t> 출시</a:t>
            </a:r>
            <a:endParaRPr lang="en-US" altLang="ko-KR" sz="1400" kern="0" dirty="0">
              <a:solidFill>
                <a:srgbClr val="0000FF"/>
              </a:solidFill>
            </a:endParaRPr>
          </a:p>
          <a:p>
            <a:pPr marL="252000" lvl="1" indent="0">
              <a:buNone/>
            </a:pPr>
            <a:r>
              <a:rPr lang="en-US" altLang="ko-KR" sz="1400" kern="0" dirty="0" smtClean="0">
                <a:solidFill>
                  <a:srgbClr val="0000FF"/>
                </a:solidFill>
              </a:rPr>
              <a:t>		else if </a:t>
            </a:r>
            <a:r>
              <a:rPr lang="en-US" altLang="ko-KR" sz="1400" kern="0" dirty="0">
                <a:solidFill>
                  <a:srgbClr val="0000FF"/>
                </a:solidFill>
              </a:rPr>
              <a:t>(type</a:t>
            </a:r>
            <a:r>
              <a:rPr lang="en-US" altLang="ko-KR" sz="1400" kern="0" dirty="0" smtClean="0">
                <a:solidFill>
                  <a:srgbClr val="0000FF"/>
                </a:solidFill>
              </a:rPr>
              <a:t>==“bacon”)</a:t>
            </a:r>
            <a:endParaRPr lang="en-US" altLang="ko-KR" sz="1400" kern="0" dirty="0">
              <a:solidFill>
                <a:srgbClr val="0000FF"/>
              </a:solidFill>
            </a:endParaRPr>
          </a:p>
          <a:p>
            <a:pPr marL="252000" lvl="1" indent="0">
              <a:buNone/>
            </a:pPr>
            <a:r>
              <a:rPr lang="en-US" altLang="ko-KR" sz="1400" kern="0" dirty="0">
                <a:solidFill>
                  <a:srgbClr val="0000FF"/>
                </a:solidFill>
              </a:rPr>
              <a:t>			pizza= new </a:t>
            </a:r>
            <a:r>
              <a:rPr lang="en-US" altLang="ko-KR" sz="1400" kern="0" dirty="0" err="1">
                <a:solidFill>
                  <a:srgbClr val="0000FF"/>
                </a:solidFill>
              </a:rPr>
              <a:t>B</a:t>
            </a:r>
            <a:r>
              <a:rPr lang="en-US" altLang="ko-KR" sz="1400" kern="0" dirty="0" err="1" smtClean="0">
                <a:solidFill>
                  <a:srgbClr val="0000FF"/>
                </a:solidFill>
              </a:rPr>
              <a:t>aconPizza</a:t>
            </a:r>
            <a:r>
              <a:rPr lang="en-US" altLang="ko-KR" sz="1400" kern="0" dirty="0" smtClean="0">
                <a:solidFill>
                  <a:srgbClr val="0000FF"/>
                </a:solidFill>
              </a:rPr>
              <a:t>;    </a:t>
            </a:r>
            <a:r>
              <a:rPr lang="ko-KR" altLang="en-US" sz="1400" kern="0" dirty="0" err="1" smtClean="0">
                <a:solidFill>
                  <a:srgbClr val="0000FF"/>
                </a:solidFill>
              </a:rPr>
              <a:t>신메뉴</a:t>
            </a:r>
            <a:r>
              <a:rPr lang="ko-KR" altLang="en-US" sz="1400" kern="0" dirty="0" smtClean="0">
                <a:solidFill>
                  <a:srgbClr val="0000FF"/>
                </a:solidFill>
              </a:rPr>
              <a:t> 출시</a:t>
            </a:r>
            <a:endParaRPr lang="en-US" altLang="ko-KR" sz="1400" kern="0" dirty="0">
              <a:solidFill>
                <a:srgbClr val="0000FF"/>
              </a:solidFill>
            </a:endParaRPr>
          </a:p>
          <a:p>
            <a:pPr marL="252000" lvl="1" indent="0">
              <a:buNone/>
            </a:pPr>
            <a:r>
              <a:rPr lang="en-US" altLang="ko-KR" sz="1400" kern="0" dirty="0" smtClean="0"/>
              <a:t>		</a:t>
            </a:r>
            <a:r>
              <a:rPr lang="en-US" altLang="ko-KR" sz="1400" kern="0" dirty="0"/>
              <a:t>pizza-&gt;prepare ( );</a:t>
            </a:r>
          </a:p>
          <a:p>
            <a:pPr marL="252000" lvl="1" indent="0">
              <a:buNone/>
            </a:pPr>
            <a:r>
              <a:rPr lang="en-US" altLang="ko-KR" sz="1400" kern="0" dirty="0"/>
              <a:t>		pizza-&gt;bake ( );</a:t>
            </a:r>
          </a:p>
          <a:p>
            <a:pPr marL="252000" lvl="1" indent="0">
              <a:buNone/>
            </a:pPr>
            <a:r>
              <a:rPr lang="en-US" altLang="ko-KR" sz="1400" kern="0" dirty="0"/>
              <a:t>		pizza-&gt;cut ( );</a:t>
            </a:r>
          </a:p>
          <a:p>
            <a:pPr marL="252000" lvl="1" indent="0">
              <a:buNone/>
            </a:pPr>
            <a:r>
              <a:rPr lang="en-US" altLang="ko-KR" sz="1400" kern="0" dirty="0"/>
              <a:t>		pizza-&gt;box ( );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/>
              <a:t>	</a:t>
            </a:r>
            <a:r>
              <a:rPr lang="en-US" altLang="ko-KR" sz="1400" kern="0" dirty="0" smtClean="0"/>
              <a:t>	return pizza;  		}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 smtClean="0"/>
              <a:t>};</a:t>
            </a:r>
            <a:endParaRPr lang="ko-KR" altLang="en-US" sz="1400" kern="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19125" y="6093296"/>
            <a:ext cx="8524875" cy="698990"/>
          </a:xfrm>
        </p:spPr>
        <p:txBody>
          <a:bodyPr/>
          <a:lstStyle/>
          <a:p>
            <a:r>
              <a:rPr lang="ko-KR" altLang="en-US" sz="1800" dirty="0" smtClean="0">
                <a:solidFill>
                  <a:schemeClr val="bg2"/>
                </a:solidFill>
              </a:rPr>
              <a:t>문제점 </a:t>
            </a:r>
            <a:r>
              <a:rPr lang="en-US" altLang="ko-KR" sz="1800" dirty="0" smtClean="0">
                <a:solidFill>
                  <a:schemeClr val="bg2"/>
                </a:solidFill>
              </a:rPr>
              <a:t>: </a:t>
            </a:r>
            <a:r>
              <a:rPr lang="ko-KR" altLang="en-US" sz="1800" dirty="0">
                <a:solidFill>
                  <a:schemeClr val="bg2"/>
                </a:solidFill>
              </a:rPr>
              <a:t>코드가 캡슐화가 되지 않음</a:t>
            </a:r>
            <a:endParaRPr lang="en-US" altLang="ko-KR" sz="1800" dirty="0">
              <a:solidFill>
                <a:schemeClr val="bg2"/>
              </a:solidFill>
            </a:endParaRPr>
          </a:p>
          <a:p>
            <a:pPr marL="36000" indent="0">
              <a:buNone/>
            </a:pPr>
            <a:r>
              <a:rPr lang="en-US" altLang="ko-KR" sz="1800" dirty="0" smtClean="0">
                <a:solidFill>
                  <a:schemeClr val="bg2"/>
                </a:solidFill>
              </a:rPr>
              <a:t>               pizza</a:t>
            </a:r>
            <a:r>
              <a:rPr lang="ko-KR" altLang="en-US" sz="1800" dirty="0" smtClean="0">
                <a:solidFill>
                  <a:schemeClr val="bg2"/>
                </a:solidFill>
              </a:rPr>
              <a:t> 생성을 사용하는 모든 부분들을 수정해야 함</a:t>
            </a:r>
            <a:endParaRPr lang="en-US" altLang="ko-KR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80561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27584" y="1484784"/>
            <a:ext cx="7488832" cy="257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6000" indent="0">
              <a:buFont typeface="맑은 고딕" pitchFamily="50" charset="-127"/>
              <a:buNone/>
            </a:pPr>
            <a:r>
              <a:rPr lang="en-US" altLang="ko-KR" sz="1800" kern="0" dirty="0" smtClean="0"/>
              <a:t>Class </a:t>
            </a:r>
            <a:r>
              <a:rPr lang="en-US" altLang="ko-KR" sz="1800" kern="0" dirty="0" err="1" smtClean="0"/>
              <a:t>PizzaFactory</a:t>
            </a:r>
            <a:r>
              <a:rPr lang="en-US" altLang="ko-KR" sz="1800" kern="0" dirty="0" smtClean="0"/>
              <a:t> {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600" kern="0" dirty="0" smtClean="0"/>
              <a:t>Public: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600" kern="0" dirty="0" smtClean="0"/>
              <a:t>	Pizza* </a:t>
            </a:r>
            <a:r>
              <a:rPr lang="en-US" altLang="ko-KR" sz="1600" kern="0" dirty="0" err="1"/>
              <a:t>c</a:t>
            </a:r>
            <a:r>
              <a:rPr lang="en-US" altLang="ko-KR" sz="1600" kern="0" dirty="0" err="1" smtClean="0"/>
              <a:t>reatePizza</a:t>
            </a:r>
            <a:r>
              <a:rPr lang="en-US" altLang="ko-KR" sz="1600" kern="0" dirty="0" smtClean="0"/>
              <a:t>(string type) {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600" kern="0" dirty="0" smtClean="0"/>
              <a:t>		pizza* pizza;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600" kern="0" dirty="0"/>
              <a:t>	</a:t>
            </a:r>
            <a:r>
              <a:rPr lang="en-US" altLang="ko-KR" sz="1600" kern="0" dirty="0" smtClean="0"/>
              <a:t>	if (type==“cheese”)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600" kern="0" dirty="0"/>
              <a:t>	</a:t>
            </a:r>
            <a:r>
              <a:rPr lang="en-US" altLang="ko-KR" sz="1600" kern="0" dirty="0" smtClean="0"/>
              <a:t>		pizza= new </a:t>
            </a:r>
            <a:r>
              <a:rPr lang="en-US" altLang="ko-KR" sz="1600" kern="0" dirty="0" err="1"/>
              <a:t>C</a:t>
            </a:r>
            <a:r>
              <a:rPr lang="en-US" altLang="ko-KR" sz="1600" kern="0" dirty="0" err="1" smtClean="0"/>
              <a:t>heesePizza</a:t>
            </a:r>
            <a:r>
              <a:rPr lang="en-US" altLang="ko-KR" sz="1600" kern="0" dirty="0" smtClean="0"/>
              <a:t>;</a:t>
            </a:r>
          </a:p>
          <a:p>
            <a:pPr marL="252000" lvl="1" indent="0">
              <a:buNone/>
            </a:pPr>
            <a:r>
              <a:rPr lang="en-US" altLang="ko-KR" sz="1600" kern="0" dirty="0" smtClean="0"/>
              <a:t>		else if </a:t>
            </a:r>
            <a:r>
              <a:rPr lang="en-US" altLang="ko-KR" sz="1600" kern="0" dirty="0"/>
              <a:t>(type</a:t>
            </a:r>
            <a:r>
              <a:rPr lang="en-US" altLang="ko-KR" sz="1600" kern="0" dirty="0" smtClean="0"/>
              <a:t>==“</a:t>
            </a:r>
            <a:r>
              <a:rPr lang="en-US" altLang="ko-KR" sz="1600" kern="0" dirty="0" err="1" smtClean="0"/>
              <a:t>greek</a:t>
            </a:r>
            <a:r>
              <a:rPr lang="en-US" altLang="ko-KR" sz="1600" kern="0" dirty="0" smtClean="0"/>
              <a:t>”)</a:t>
            </a:r>
            <a:endParaRPr lang="en-US" altLang="ko-KR" sz="1600" kern="0" dirty="0"/>
          </a:p>
          <a:p>
            <a:pPr marL="252000" lvl="1" indent="0">
              <a:buNone/>
            </a:pPr>
            <a:r>
              <a:rPr lang="en-US" altLang="ko-KR" sz="1600" kern="0" dirty="0"/>
              <a:t>			pizza= new </a:t>
            </a:r>
            <a:r>
              <a:rPr lang="en-US" altLang="ko-KR" sz="1600" kern="0" dirty="0" err="1" smtClean="0"/>
              <a:t>GreekPizza</a:t>
            </a:r>
            <a:r>
              <a:rPr lang="en-US" altLang="ko-KR" sz="1600" kern="0" dirty="0"/>
              <a:t>;</a:t>
            </a:r>
          </a:p>
          <a:p>
            <a:pPr marL="252000" lvl="1" indent="0">
              <a:buNone/>
            </a:pPr>
            <a:r>
              <a:rPr lang="en-US" altLang="ko-KR" sz="1600" kern="0" dirty="0" smtClean="0"/>
              <a:t>		else if </a:t>
            </a:r>
            <a:r>
              <a:rPr lang="en-US" altLang="ko-KR" sz="1600" kern="0" dirty="0"/>
              <a:t>(type</a:t>
            </a:r>
            <a:r>
              <a:rPr lang="en-US" altLang="ko-KR" sz="1600" kern="0" dirty="0" smtClean="0"/>
              <a:t>==“pepperoni”)</a:t>
            </a:r>
            <a:endParaRPr lang="en-US" altLang="ko-KR" sz="1600" kern="0" dirty="0"/>
          </a:p>
          <a:p>
            <a:pPr marL="252000" lvl="1" indent="0">
              <a:buNone/>
            </a:pPr>
            <a:r>
              <a:rPr lang="en-US" altLang="ko-KR" sz="1600" kern="0" dirty="0"/>
              <a:t>			pizza= new </a:t>
            </a:r>
            <a:r>
              <a:rPr lang="en-US" altLang="ko-KR" sz="1600" kern="0" dirty="0" smtClean="0"/>
              <a:t>Pepperoni </a:t>
            </a:r>
            <a:r>
              <a:rPr lang="en-US" altLang="ko-KR" sz="1600" kern="0" dirty="0" err="1" smtClean="0"/>
              <a:t>ePizza</a:t>
            </a:r>
            <a:r>
              <a:rPr lang="en-US" altLang="ko-KR" sz="1600" kern="0" dirty="0" smtClean="0"/>
              <a:t>;</a:t>
            </a:r>
            <a:endParaRPr lang="en-US" altLang="ko-KR" sz="1600" kern="0" dirty="0"/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600" kern="0" dirty="0"/>
              <a:t>	</a:t>
            </a:r>
            <a:r>
              <a:rPr lang="en-US" altLang="ko-KR" sz="1600" kern="0" dirty="0" smtClean="0"/>
              <a:t>	return pizza;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600" kern="0" dirty="0" smtClean="0"/>
              <a:t>	}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600" kern="0" dirty="0" smtClean="0"/>
              <a:t>};</a:t>
            </a:r>
            <a:endParaRPr lang="ko-KR" altLang="en-US" sz="1600" kern="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7544" y="836712"/>
            <a:ext cx="8524875" cy="698990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bg2"/>
                </a:solidFill>
              </a:rPr>
              <a:t>Pizza </a:t>
            </a:r>
            <a:r>
              <a:rPr lang="ko-KR" altLang="en-US" sz="1800" dirty="0" smtClean="0">
                <a:solidFill>
                  <a:schemeClr val="bg2"/>
                </a:solidFill>
              </a:rPr>
              <a:t>객체를 생성하는 </a:t>
            </a:r>
            <a:r>
              <a:rPr lang="en-US" altLang="ko-KR" sz="1800" dirty="0" err="1" smtClean="0">
                <a:solidFill>
                  <a:schemeClr val="bg2"/>
                </a:solidFill>
              </a:rPr>
              <a:t>PizzaFactory</a:t>
            </a:r>
            <a:r>
              <a:rPr lang="en-US" altLang="ko-KR" sz="1800" dirty="0" smtClean="0">
                <a:solidFill>
                  <a:schemeClr val="bg2"/>
                </a:solidFill>
              </a:rPr>
              <a:t> </a:t>
            </a:r>
            <a:r>
              <a:rPr lang="ko-KR" altLang="en-US" sz="1800" dirty="0" smtClean="0">
                <a:solidFill>
                  <a:schemeClr val="bg2"/>
                </a:solidFill>
              </a:rPr>
              <a:t>클래스 디자인</a:t>
            </a:r>
            <a:endParaRPr lang="en-US" altLang="ko-KR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59842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5536" y="764704"/>
            <a:ext cx="748883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6000" indent="0">
              <a:buFont typeface="맑은 고딕" pitchFamily="50" charset="-127"/>
              <a:buNone/>
            </a:pPr>
            <a:r>
              <a:rPr lang="en-US" altLang="ko-KR" sz="1600" kern="0" dirty="0" smtClean="0"/>
              <a:t>Class </a:t>
            </a:r>
            <a:r>
              <a:rPr lang="en-US" altLang="ko-KR" sz="1600" kern="0" dirty="0" err="1" smtClean="0"/>
              <a:t>PizzaStore</a:t>
            </a:r>
            <a:r>
              <a:rPr lang="en-US" altLang="ko-KR" sz="1600" kern="0" dirty="0" smtClean="0"/>
              <a:t> {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 smtClean="0"/>
              <a:t>Public: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/>
              <a:t>	</a:t>
            </a:r>
            <a:r>
              <a:rPr lang="en-US" altLang="ko-KR" sz="1400" kern="0" dirty="0" err="1" smtClean="0"/>
              <a:t>PizzaStore</a:t>
            </a:r>
            <a:r>
              <a:rPr lang="en-US" altLang="ko-KR" sz="1400" kern="0" dirty="0" smtClean="0"/>
              <a:t>(</a:t>
            </a:r>
            <a:r>
              <a:rPr lang="en-US" altLang="ko-KR" sz="1400" kern="0" dirty="0" err="1" smtClean="0"/>
              <a:t>PizzaFactory</a:t>
            </a:r>
            <a:r>
              <a:rPr lang="en-US" altLang="ko-KR" sz="1400" kern="0" dirty="0" smtClean="0"/>
              <a:t> * factory) : </a:t>
            </a:r>
            <a:r>
              <a:rPr lang="en-US" altLang="ko-KR" sz="1400" kern="0" dirty="0" err="1"/>
              <a:t>m</a:t>
            </a:r>
            <a:r>
              <a:rPr lang="en-US" altLang="ko-KR" sz="1400" kern="0" dirty="0" err="1" smtClean="0"/>
              <a:t>_factory</a:t>
            </a:r>
            <a:r>
              <a:rPr lang="en-US" altLang="ko-KR" sz="1400" kern="0" dirty="0" smtClean="0"/>
              <a:t>(factory) { }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 smtClean="0"/>
              <a:t>	Pizza* </a:t>
            </a:r>
            <a:r>
              <a:rPr lang="en-US" altLang="ko-KR" sz="1400" kern="0" dirty="0" err="1" smtClean="0"/>
              <a:t>orderPizza</a:t>
            </a:r>
            <a:r>
              <a:rPr lang="en-US" altLang="ko-KR" sz="1400" kern="0" dirty="0" smtClean="0"/>
              <a:t> (string type) {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 smtClean="0"/>
              <a:t>		pizza* pizza;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/>
              <a:t>	</a:t>
            </a:r>
            <a:r>
              <a:rPr lang="en-US" altLang="ko-KR" sz="1400" kern="0" dirty="0" smtClean="0"/>
              <a:t>	pizza = </a:t>
            </a:r>
            <a:r>
              <a:rPr lang="en-US" altLang="ko-KR" sz="1400" kern="0" dirty="0" err="1" smtClean="0"/>
              <a:t>m_factory</a:t>
            </a:r>
            <a:r>
              <a:rPr lang="en-US" altLang="ko-KR" sz="1400" kern="0" dirty="0" smtClean="0"/>
              <a:t> -&gt;</a:t>
            </a:r>
            <a:r>
              <a:rPr lang="en-US" altLang="ko-KR" sz="1400" kern="0" dirty="0" err="1" smtClean="0"/>
              <a:t>createPizza</a:t>
            </a:r>
            <a:r>
              <a:rPr lang="en-US" altLang="ko-KR" sz="1400" kern="0" dirty="0" smtClean="0"/>
              <a:t>(type);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/>
              <a:t>	</a:t>
            </a:r>
            <a:r>
              <a:rPr lang="en-US" altLang="ko-KR" sz="1400" kern="0" dirty="0" smtClean="0"/>
              <a:t>	</a:t>
            </a:r>
          </a:p>
          <a:p>
            <a:pPr marL="252000" lvl="1" indent="0">
              <a:buNone/>
            </a:pPr>
            <a:r>
              <a:rPr lang="en-US" altLang="ko-KR" sz="1400" kern="0" dirty="0"/>
              <a:t>	</a:t>
            </a:r>
            <a:r>
              <a:rPr lang="en-US" altLang="ko-KR" sz="1400" kern="0" dirty="0" smtClean="0"/>
              <a:t>	</a:t>
            </a:r>
            <a:r>
              <a:rPr lang="en-US" altLang="ko-KR" sz="1400" kern="0" dirty="0"/>
              <a:t>pizza-&gt;prepare ( );</a:t>
            </a:r>
          </a:p>
          <a:p>
            <a:pPr marL="252000" lvl="1" indent="0">
              <a:buNone/>
            </a:pPr>
            <a:r>
              <a:rPr lang="en-US" altLang="ko-KR" sz="1400" kern="0" dirty="0"/>
              <a:t>		pizza-&gt;bake ( );</a:t>
            </a:r>
          </a:p>
          <a:p>
            <a:pPr marL="252000" lvl="1" indent="0">
              <a:buNone/>
            </a:pPr>
            <a:r>
              <a:rPr lang="en-US" altLang="ko-KR" sz="1400" kern="0" dirty="0"/>
              <a:t>		pizza-&gt;cut ( );</a:t>
            </a:r>
          </a:p>
          <a:p>
            <a:pPr marL="252000" lvl="1" indent="0">
              <a:buNone/>
            </a:pPr>
            <a:r>
              <a:rPr lang="en-US" altLang="ko-KR" sz="1400" kern="0" dirty="0"/>
              <a:t>		pizza-&gt;box ( );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/>
              <a:t>	</a:t>
            </a:r>
            <a:r>
              <a:rPr lang="en-US" altLang="ko-KR" sz="1400" kern="0" dirty="0" smtClean="0"/>
              <a:t>}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 smtClean="0"/>
              <a:t>Private: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/>
              <a:t>	</a:t>
            </a:r>
            <a:r>
              <a:rPr lang="en-US" altLang="ko-KR" sz="1400" kern="0" dirty="0" err="1" smtClean="0"/>
              <a:t>PizzaFactory</a:t>
            </a:r>
            <a:r>
              <a:rPr lang="en-US" altLang="ko-KR" sz="1400" kern="0" dirty="0" smtClean="0"/>
              <a:t> *</a:t>
            </a:r>
            <a:r>
              <a:rPr lang="en-US" altLang="ko-KR" sz="1400" kern="0" dirty="0" err="1" smtClean="0"/>
              <a:t>m_factory</a:t>
            </a:r>
            <a:r>
              <a:rPr lang="en-US" altLang="ko-KR" sz="1400" kern="0" dirty="0" smtClean="0"/>
              <a:t>;</a:t>
            </a:r>
          </a:p>
          <a:p>
            <a:pPr marL="252000" lvl="1" indent="0">
              <a:buFont typeface="Wingdings" pitchFamily="2" charset="2"/>
              <a:buNone/>
            </a:pPr>
            <a:r>
              <a:rPr lang="en-US" altLang="ko-KR" sz="1400" kern="0" dirty="0" smtClean="0"/>
              <a:t>};</a:t>
            </a:r>
            <a:endParaRPr lang="ko-KR" altLang="en-US" sz="1400" kern="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06577"/>
            <a:ext cx="1944216" cy="326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76089" y="5546359"/>
            <a:ext cx="8524875" cy="474929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bg2"/>
                </a:solidFill>
              </a:rPr>
              <a:t>Pizza</a:t>
            </a:r>
            <a:r>
              <a:rPr lang="ko-KR" altLang="en-US" sz="1800" dirty="0" smtClean="0">
                <a:solidFill>
                  <a:schemeClr val="bg2"/>
                </a:solidFill>
              </a:rPr>
              <a:t>의</a:t>
            </a:r>
            <a:r>
              <a:rPr lang="en-US" altLang="ko-KR" sz="1800" dirty="0" smtClean="0">
                <a:solidFill>
                  <a:schemeClr val="bg2"/>
                </a:solidFill>
              </a:rPr>
              <a:t> </a:t>
            </a:r>
            <a:r>
              <a:rPr lang="ko-KR" altLang="en-US" sz="1800" dirty="0" smtClean="0">
                <a:solidFill>
                  <a:schemeClr val="bg2"/>
                </a:solidFill>
              </a:rPr>
              <a:t>종류가 수정되면</a:t>
            </a:r>
            <a:r>
              <a:rPr lang="en-US" altLang="ko-KR" sz="1800" dirty="0" smtClean="0">
                <a:solidFill>
                  <a:schemeClr val="bg2"/>
                </a:solidFill>
              </a:rPr>
              <a:t>, </a:t>
            </a:r>
            <a:r>
              <a:rPr lang="en-US" altLang="ko-KR" sz="1800" dirty="0" err="1" smtClean="0">
                <a:solidFill>
                  <a:schemeClr val="bg2"/>
                </a:solidFill>
              </a:rPr>
              <a:t>PizzaFactory</a:t>
            </a:r>
            <a:r>
              <a:rPr lang="en-US" altLang="ko-KR" sz="1800" dirty="0" smtClean="0">
                <a:solidFill>
                  <a:schemeClr val="bg2"/>
                </a:solidFill>
              </a:rPr>
              <a:t> </a:t>
            </a:r>
            <a:r>
              <a:rPr lang="ko-KR" altLang="en-US" sz="1800" dirty="0" smtClean="0">
                <a:solidFill>
                  <a:schemeClr val="bg2"/>
                </a:solidFill>
              </a:rPr>
              <a:t>클래스만 수정하면 됨</a:t>
            </a:r>
            <a:endParaRPr lang="en-US" altLang="ko-KR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19723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en-US" altLang="ko-KR" dirty="0" smtClean="0"/>
              <a:t>Queue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947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charset="-127"/>
              </a:rPr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778540"/>
          </a:xfrm>
        </p:spPr>
        <p:txBody>
          <a:bodyPr/>
          <a:lstStyle/>
          <a:p>
            <a:r>
              <a:rPr lang="en-US" altLang="ko-KR" dirty="0"/>
              <a:t>A queue is </a:t>
            </a:r>
            <a:r>
              <a:rPr lang="en-US" altLang="ko-KR" dirty="0" smtClean="0"/>
              <a:t>an ordered </a:t>
            </a:r>
            <a:r>
              <a:rPr lang="en-US" altLang="ko-KR" dirty="0"/>
              <a:t>group of homogeneous </a:t>
            </a:r>
            <a:r>
              <a:rPr lang="en-US" altLang="ko-KR" dirty="0" smtClean="0"/>
              <a:t>items (</a:t>
            </a:r>
            <a:r>
              <a:rPr lang="en-US" altLang="ko-KR" dirty="0"/>
              <a:t>elements), in which new elements </a:t>
            </a:r>
            <a:r>
              <a:rPr lang="en-US" altLang="ko-KR" dirty="0" smtClean="0"/>
              <a:t>are added </a:t>
            </a:r>
            <a:r>
              <a:rPr lang="en-US" altLang="ko-KR" dirty="0"/>
              <a:t>at one end (the rear), </a:t>
            </a:r>
            <a:r>
              <a:rPr lang="en-US" altLang="ko-KR" dirty="0" smtClean="0"/>
              <a:t>and elements </a:t>
            </a:r>
            <a:r>
              <a:rPr lang="en-US" altLang="ko-KR" dirty="0"/>
              <a:t>are removed from the </a:t>
            </a:r>
            <a:r>
              <a:rPr lang="en-US" altLang="ko-KR" dirty="0" smtClean="0"/>
              <a:t>other end </a:t>
            </a:r>
            <a:r>
              <a:rPr lang="en-US" altLang="ko-KR" dirty="0"/>
              <a:t>(the front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A </a:t>
            </a:r>
            <a:r>
              <a:rPr lang="en-US" altLang="ko-KR" dirty="0"/>
              <a:t>queue is a FIFO “first in, first out</a:t>
            </a:r>
            <a:r>
              <a:rPr lang="en-US" altLang="ko-KR" dirty="0" smtClean="0"/>
              <a:t>” structure</a:t>
            </a:r>
            <a:endParaRPr lang="en-US" altLang="ko-K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5976664" cy="366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3685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en-US" altLang="ko-KR" dirty="0" smtClean="0"/>
          </a:p>
          <a:p>
            <a:pPr lvl="1"/>
            <a:r>
              <a:rPr lang="en-US" altLang="ko-KR" b="0" dirty="0"/>
              <a:t>Adds </a:t>
            </a:r>
            <a:r>
              <a:rPr lang="en-US" altLang="ko-KR" b="0" dirty="0" err="1" smtClean="0"/>
              <a:t>newItem</a:t>
            </a:r>
            <a:r>
              <a:rPr lang="en-US" altLang="ko-KR" b="0" dirty="0" smtClean="0"/>
              <a:t> </a:t>
            </a:r>
            <a:r>
              <a:rPr lang="en-US" altLang="ko-KR" b="0" dirty="0"/>
              <a:t>to the rear </a:t>
            </a:r>
            <a:r>
              <a:rPr lang="en-US" altLang="ko-KR" b="0" dirty="0" smtClean="0"/>
              <a:t>of the queue</a:t>
            </a:r>
          </a:p>
          <a:p>
            <a:pPr lvl="1"/>
            <a:r>
              <a:rPr lang="en-US" altLang="ko-KR" b="0" dirty="0" err="1"/>
              <a:t>newItem</a:t>
            </a:r>
            <a:r>
              <a:rPr lang="en-US" altLang="ko-KR" b="0" dirty="0"/>
              <a:t> is at rear </a:t>
            </a:r>
            <a:r>
              <a:rPr lang="en-US" altLang="ko-KR" b="0" dirty="0" smtClean="0"/>
              <a:t>of queue</a:t>
            </a:r>
          </a:p>
          <a:p>
            <a:r>
              <a:rPr lang="en-US" altLang="ko-KR" dirty="0" err="1" smtClean="0"/>
              <a:t>Dequeue</a:t>
            </a:r>
            <a:endParaRPr lang="en-US" altLang="ko-KR" dirty="0" smtClean="0"/>
          </a:p>
          <a:p>
            <a:pPr lvl="1"/>
            <a:r>
              <a:rPr lang="en-US" altLang="ko-KR" b="0" dirty="0"/>
              <a:t>Removes front item </a:t>
            </a:r>
            <a:r>
              <a:rPr lang="en-US" altLang="ko-KR" b="0" dirty="0" smtClean="0"/>
              <a:t>from queue </a:t>
            </a:r>
            <a:r>
              <a:rPr lang="en-US" altLang="ko-KR" b="0" dirty="0"/>
              <a:t>and returns it in </a:t>
            </a:r>
            <a:r>
              <a:rPr lang="en-US" altLang="ko-KR" b="0" dirty="0" smtClean="0"/>
              <a:t>item</a:t>
            </a:r>
          </a:p>
          <a:p>
            <a:pPr lvl="1"/>
            <a:r>
              <a:rPr lang="en-US" altLang="ko-KR" b="0" dirty="0"/>
              <a:t>Front element has </a:t>
            </a:r>
            <a:r>
              <a:rPr lang="en-US" altLang="ko-KR" b="0" dirty="0" smtClean="0"/>
              <a:t>been removed </a:t>
            </a:r>
            <a:r>
              <a:rPr lang="en-US" altLang="ko-KR" b="0" dirty="0"/>
              <a:t>from queue and item is a </a:t>
            </a:r>
            <a:r>
              <a:rPr lang="en-US" altLang="ko-KR" b="0" dirty="0" smtClean="0"/>
              <a:t>copy of </a:t>
            </a:r>
            <a:r>
              <a:rPr lang="en-US" altLang="ko-KR" b="0" dirty="0"/>
              <a:t>removed </a:t>
            </a:r>
            <a:r>
              <a:rPr lang="en-US" altLang="ko-KR" b="0" dirty="0" smtClean="0"/>
              <a:t>element</a:t>
            </a:r>
          </a:p>
          <a:p>
            <a:r>
              <a:rPr lang="en-US" altLang="ko-KR" dirty="0"/>
              <a:t>Implementation</a:t>
            </a:r>
          </a:p>
          <a:p>
            <a:pPr lvl="1"/>
            <a:r>
              <a:rPr lang="en-US" altLang="ko-KR" dirty="0"/>
              <a:t>Queue STL</a:t>
            </a:r>
          </a:p>
          <a:p>
            <a:pPr lvl="1"/>
            <a:r>
              <a:rPr lang="en-US" altLang="ko-KR" dirty="0"/>
              <a:t>Implement insert and delete functions for the array or the list</a:t>
            </a:r>
          </a:p>
          <a:p>
            <a:pPr lvl="1"/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" y="4612467"/>
            <a:ext cx="8973443" cy="221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7527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 패턴의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</a:t>
            </a:r>
            <a:r>
              <a:rPr lang="en-US" altLang="ko-KR" dirty="0" smtClean="0"/>
              <a:t>(Command)</a:t>
            </a:r>
            <a:r>
              <a:rPr lang="ko-KR" altLang="en-US" dirty="0" smtClean="0"/>
              <a:t> </a:t>
            </a:r>
            <a:r>
              <a:rPr lang="ko-KR" altLang="en-US" dirty="0" smtClean="0"/>
              <a:t>수행을 요청하는 객체와 작업을 수행하는 객체를 분리시켜 두 객체가 독립적으로 변경이 가능함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모든 커맨드가 인터페이스를 공유하여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클라이언트가 내부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구현과 관계 없이 인터페이스의 사용법만 알면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다시 말해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커맨드 </a:t>
            </a:r>
            <a:r>
              <a:rPr lang="ko-KR" altLang="en-US" dirty="0"/>
              <a:t>클래스는 기존과 무관하게 확장이 가능하고 클라이언트가 별 다른 수정 없이 사용이 가능함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781053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4586852"/>
          </a:xfrm>
        </p:spPr>
        <p:txBody>
          <a:bodyPr/>
          <a:lstStyle/>
          <a:p>
            <a:r>
              <a:rPr lang="en-US" altLang="ko-KR" dirty="0"/>
              <a:t>A priority queue is an ADT with the </a:t>
            </a:r>
            <a:r>
              <a:rPr lang="en-US" altLang="ko-KR" dirty="0" smtClean="0"/>
              <a:t>property that </a:t>
            </a:r>
            <a:r>
              <a:rPr lang="en-US" altLang="ko-KR" dirty="0"/>
              <a:t>only the highest-priority element </a:t>
            </a:r>
            <a:r>
              <a:rPr lang="en-US" altLang="ko-KR" dirty="0" smtClean="0"/>
              <a:t>can be </a:t>
            </a:r>
            <a:r>
              <a:rPr lang="en-US" altLang="ko-KR" dirty="0"/>
              <a:t>accessed at any </a:t>
            </a:r>
            <a:r>
              <a:rPr lang="en-US" altLang="ko-KR" dirty="0" smtClean="0"/>
              <a:t>time</a:t>
            </a:r>
          </a:p>
          <a:p>
            <a:endParaRPr lang="en-US" altLang="ko-KR" dirty="0" smtClean="0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8" y="2348880"/>
            <a:ext cx="478112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818" y="2517624"/>
            <a:ext cx="1080120" cy="253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652120" y="1700808"/>
            <a:ext cx="267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: ‘X’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‘C’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‘J’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509513"/>
            <a:ext cx="1080120" cy="257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98845" y="515719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[Queue]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236296" y="5178266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[Priority Queue]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8086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</a:t>
            </a:r>
            <a:r>
              <a:rPr lang="en-US" altLang="ko-KR" dirty="0" smtClean="0"/>
              <a:t>Queue: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706532"/>
          </a:xfrm>
        </p:spPr>
        <p:txBody>
          <a:bodyPr/>
          <a:lstStyle/>
          <a:p>
            <a:r>
              <a:rPr lang="en-US" altLang="ko-KR" dirty="0"/>
              <a:t>There are many ways to implement a priority queue</a:t>
            </a:r>
          </a:p>
          <a:p>
            <a:pPr lvl="1"/>
            <a:r>
              <a:rPr lang="en-US" altLang="ko-KR" dirty="0"/>
              <a:t>An unsorted List</a:t>
            </a:r>
          </a:p>
          <a:p>
            <a:pPr lvl="2"/>
            <a:r>
              <a:rPr lang="en-US" altLang="ko-KR" dirty="0" err="1"/>
              <a:t>Dequeuing</a:t>
            </a:r>
            <a:r>
              <a:rPr lang="en-US" altLang="ko-KR" dirty="0"/>
              <a:t> would require searching through the entire list</a:t>
            </a:r>
          </a:p>
          <a:p>
            <a:pPr lvl="1"/>
            <a:r>
              <a:rPr lang="en-US" altLang="ko-KR" dirty="0"/>
              <a:t>An Array-Based Sorted List</a:t>
            </a:r>
          </a:p>
          <a:p>
            <a:pPr lvl="2"/>
            <a:r>
              <a:rPr lang="en-US" altLang="ko-KR" dirty="0" err="1"/>
              <a:t>Enqueuing</a:t>
            </a:r>
            <a:r>
              <a:rPr lang="en-US" altLang="ko-KR" dirty="0"/>
              <a:t> is </a:t>
            </a:r>
            <a:r>
              <a:rPr lang="en-US" altLang="ko-KR" dirty="0" smtClean="0"/>
              <a:t>expensive</a:t>
            </a:r>
          </a:p>
          <a:p>
            <a:pPr lvl="1"/>
            <a:r>
              <a:rPr lang="en-US" altLang="ko-KR" dirty="0"/>
              <a:t>A Heap</a:t>
            </a:r>
          </a:p>
          <a:p>
            <a:pPr lvl="2"/>
            <a:r>
              <a:rPr lang="en-US" altLang="ko-KR" sz="1800" dirty="0" smtClean="0"/>
              <a:t>Guarantee</a:t>
            </a:r>
            <a:r>
              <a:rPr lang="en-US" altLang="ko-KR" b="0" dirty="0" smtClean="0"/>
              <a:t>s </a:t>
            </a:r>
            <a:r>
              <a:rPr lang="en-US" altLang="ko-KR" b="0" dirty="0"/>
              <a:t>0(log</a:t>
            </a:r>
            <a:r>
              <a:rPr lang="en-US" altLang="ko-KR" sz="400" b="0" dirty="0"/>
              <a:t>2</a:t>
            </a:r>
            <a:r>
              <a:rPr lang="en-US" altLang="ko-KR" b="0" dirty="0"/>
              <a:t>N) steps, even in the </a:t>
            </a:r>
            <a:r>
              <a:rPr lang="en-US" altLang="ko-KR" b="0" dirty="0" smtClean="0"/>
              <a:t>worst case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Implementation</a:t>
            </a:r>
          </a:p>
          <a:p>
            <a:pPr lvl="1"/>
            <a:r>
              <a:rPr lang="en-US" altLang="ko-KR" dirty="0" smtClean="0"/>
              <a:t>Implement insert and delete functions for the array or the list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12565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공백상태의 삽입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비 공백상태의 삽입</a:t>
            </a:r>
          </a:p>
        </p:txBody>
      </p:sp>
      <p:pic>
        <p:nvPicPr>
          <p:cNvPr id="61442" name="_x347368256" descr="EMB00001ee843f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422" y="1673805"/>
            <a:ext cx="3415983" cy="211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1" name="_x346990504" descr="EMB00001ee844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5" y="3932145"/>
            <a:ext cx="6480720" cy="253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kumimoji="1" lang="ko-KR" altLang="en-US" dirty="0" smtClean="0">
                <a:solidFill>
                  <a:prstClr val="black"/>
                </a:solidFill>
              </a:rPr>
              <a:t>삽입 연산</a:t>
            </a:r>
          </a:p>
        </p:txBody>
      </p:sp>
    </p:spTree>
    <p:extLst>
      <p:ext uri="{BB962C8B-B14F-4D97-AF65-F5344CB8AC3E}">
        <p14:creationId xmlns:p14="http://schemas.microsoft.com/office/powerpoint/2010/main" val="278824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노드가</a:t>
            </a:r>
            <a:r>
              <a:rPr lang="ko-KR" altLang="en-US" dirty="0" smtClean="0"/>
              <a:t> 두 개 이상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err="1" smtClean="0"/>
              <a:t>노드가</a:t>
            </a:r>
            <a:r>
              <a:rPr lang="ko-KR" altLang="en-US" dirty="0" smtClean="0"/>
              <a:t> 하나인 경우</a:t>
            </a:r>
            <a:endParaRPr lang="ko-KR" altLang="en-US" dirty="0"/>
          </a:p>
          <a:p>
            <a:pPr eaLnBrk="1" hangingPunct="1"/>
            <a:endParaRPr lang="ko-KR" altLang="en-US" dirty="0" smtClean="0"/>
          </a:p>
        </p:txBody>
      </p:sp>
      <p:pic>
        <p:nvPicPr>
          <p:cNvPr id="62465" name="_x347368016" descr="EMB00001ee844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910" y="4194085"/>
            <a:ext cx="3780420" cy="232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7" name="_x347368576" descr="EMB00001ee844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29" y="1953503"/>
            <a:ext cx="7007543" cy="188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kumimoji="1" lang="ko-KR" altLang="en-US" dirty="0" smtClean="0">
                <a:solidFill>
                  <a:prstClr val="black"/>
                </a:solidFill>
              </a:rPr>
              <a:t>삭제 연산</a:t>
            </a:r>
          </a:p>
        </p:txBody>
      </p:sp>
    </p:spTree>
    <p:extLst>
      <p:ext uri="{BB962C8B-B14F-4D97-AF65-F5344CB8AC3E}">
        <p14:creationId xmlns:p14="http://schemas.microsoft.com/office/powerpoint/2010/main" val="32359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Node</a:t>
            </a:r>
            <a:r>
              <a:rPr lang="ko-KR" altLang="en-US" dirty="0" smtClean="0"/>
              <a:t> 클래스</a:t>
            </a:r>
          </a:p>
        </p:txBody>
      </p:sp>
      <p:pic>
        <p:nvPicPr>
          <p:cNvPr id="63489" name="_x347368496" descr="EMB00001ee844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930" y="1695049"/>
            <a:ext cx="4348134" cy="177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62200" y="3731255"/>
            <a:ext cx="8019600" cy="2893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kumimoji="1" lang="en-US" altLang="ko-KR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Node.h</a:t>
            </a:r>
            <a:r>
              <a:rPr kumimoji="1" lang="en-US" altLang="ko-KR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kumimoji="1" lang="ko-KR" alt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연결된 큐를 위한 </a:t>
            </a:r>
            <a:r>
              <a:rPr kumimoji="1" lang="ko-KR" alt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노드</a:t>
            </a:r>
            <a:r>
              <a:rPr kumimoji="1" lang="ko-KR" alt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클래스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kumimoji="1" lang="en-US" altLang="ko-KR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kumimoji="1" lang="en-US" altLang="ko-KR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cstdio</a:t>
            </a:r>
            <a:r>
              <a:rPr kumimoji="1" lang="en-US" altLang="ko-KR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u="sng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kumimoji="1" lang="en-US" altLang="ko-KR" sz="1600" u="sng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Node</a:t>
            </a:r>
            <a:r>
              <a:rPr kumimoji="1" lang="en-US" altLang="ko-KR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Node</a:t>
            </a:r>
            <a:r>
              <a:rPr kumimoji="1"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kumimoji="1" lang="en-US" altLang="ko-KR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kumimoji="1" lang="en-US" altLang="ko-KR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// </a:t>
            </a:r>
            <a:r>
              <a:rPr kumimoji="1" lang="ko-KR" alt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다음 </a:t>
            </a:r>
            <a:r>
              <a:rPr kumimoji="1" lang="ko-KR" alt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노드를</a:t>
            </a:r>
            <a:r>
              <a:rPr kumimoji="1" lang="ko-KR" alt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가리키는 포인터 변수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1" lang="en-US" altLang="ko-KR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ko-KR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data;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// </a:t>
            </a:r>
            <a:r>
              <a:rPr kumimoji="1" lang="ko-KR" alt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노드의</a:t>
            </a:r>
            <a:r>
              <a:rPr kumimoji="1" lang="ko-KR" alt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데이터 필드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nn-NO" altLang="ko-KR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Node</a:t>
            </a:r>
            <a:r>
              <a:rPr kumimoji="1" lang="nn-NO" altLang="ko-KR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kumimoji="1" lang="nn-NO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nn-NO" altLang="ko-KR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val=0) : data(val), link(</a:t>
            </a:r>
            <a:r>
              <a:rPr kumimoji="1" lang="nn-NO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kumimoji="1" lang="nn-NO" altLang="ko-KR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Node</a:t>
            </a:r>
            <a:r>
              <a:rPr kumimoji="1"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kumimoji="1" lang="en-US" altLang="ko-KR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getLink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                </a:t>
            </a:r>
            <a:r>
              <a:rPr kumimoji="1" lang="en-US" altLang="ko-KR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kumimoji="1"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return </a:t>
            </a:r>
            <a:r>
              <a:rPr kumimoji="1" lang="en-US" altLang="ko-KR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link;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void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ko-KR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setLink</a:t>
            </a:r>
            <a:r>
              <a:rPr kumimoji="1" lang="en-US" altLang="ko-KR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Node* </a:t>
            </a:r>
            <a:r>
              <a:rPr kumimoji="1" lang="en-US" altLang="ko-KR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next)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{ </a:t>
            </a:r>
            <a:r>
              <a:rPr kumimoji="1" lang="en-US" altLang="ko-KR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link=next;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void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ko-KR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display()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{ </a:t>
            </a:r>
            <a:r>
              <a:rPr kumimoji="1" lang="en-US" altLang="ko-KR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kumimoji="1" lang="en-US" altLang="ko-KR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(" &lt;%2d&gt;", data);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kumimoji="1" lang="ko-KR" altLang="en-US" sz="16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kumimoji="1" lang="ko-KR" altLang="en-US" dirty="0" smtClean="0">
                <a:solidFill>
                  <a:prstClr val="black"/>
                </a:solidFill>
              </a:rPr>
              <a:t>연결된 큐의 구현</a:t>
            </a:r>
          </a:p>
        </p:txBody>
      </p:sp>
    </p:spTree>
    <p:extLst>
      <p:ext uri="{BB962C8B-B14F-4D97-AF65-F5344CB8AC3E}">
        <p14:creationId xmlns:p14="http://schemas.microsoft.com/office/powerpoint/2010/main" val="27075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81553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LinkedQueue.h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연결된 큐 클래스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Node.h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    //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Node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클래스 포함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LinkedQueue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Node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front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//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가장 먼저 삽입된 </a:t>
            </a:r>
            <a:r>
              <a:rPr lang="ko-KR" altLang="en-US" dirty="0" err="1">
                <a:latin typeface="Consolas" pitchFamily="49" charset="0"/>
                <a:cs typeface="Consolas" pitchFamily="49" charset="0"/>
              </a:rPr>
              <a:t>노드의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포인터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Node*    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rear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;        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마지막에 삽입된 </a:t>
            </a:r>
            <a:r>
              <a:rPr lang="ko-KR" altLang="en-US" dirty="0" err="1">
                <a:latin typeface="Consolas" pitchFamily="49" charset="0"/>
                <a:cs typeface="Consolas" pitchFamily="49" charset="0"/>
              </a:rPr>
              <a:t>노드의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포인터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LinkedQueue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(): front(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), rear(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{ }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~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LinkedQueue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 { 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(!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isEmpty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()) 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dequeue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 }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isEmpty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 { 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front == 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//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삽입 연산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연결된 큐의 맨 뒤에 </a:t>
            </a:r>
            <a:r>
              <a:rPr lang="ko-KR" altLang="en-US" dirty="0" err="1">
                <a:latin typeface="Consolas" pitchFamily="49" charset="0"/>
                <a:cs typeface="Consolas" pitchFamily="49" charset="0"/>
              </a:rPr>
              <a:t>노드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삽입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void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enqueue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Node*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p) {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if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isEmpty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 ) front = rear = p; //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그림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5.18(a)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else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                    //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그림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5.18(b)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      rear-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setLink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(p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);                 //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그림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5.18(b)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(1)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      rear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 p;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                 //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그림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5.18(b)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(2)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kumimoji="1" lang="en-US" altLang="ko-KR" dirty="0" err="1" smtClean="0">
                <a:solidFill>
                  <a:prstClr val="black"/>
                </a:solidFill>
              </a:rPr>
              <a:t>LinkedQueue</a:t>
            </a:r>
            <a:r>
              <a:rPr kumimoji="1" lang="en-US" altLang="ko-KR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dirty="0" smtClean="0">
                <a:solidFill>
                  <a:prstClr val="black"/>
                </a:solidFill>
              </a:rPr>
              <a:t>클래스 </a:t>
            </a:r>
            <a:r>
              <a:rPr kumimoji="1" lang="en-US" altLang="ko-KR" dirty="0" smtClean="0">
                <a:solidFill>
                  <a:prstClr val="black"/>
                </a:solidFill>
              </a:rPr>
              <a:t>(</a:t>
            </a:r>
            <a:r>
              <a:rPr kumimoji="1" lang="ko-KR" altLang="en-US" dirty="0" smtClean="0">
                <a:solidFill>
                  <a:prstClr val="black"/>
                </a:solidFill>
              </a:rPr>
              <a:t>일부</a:t>
            </a:r>
            <a:r>
              <a:rPr kumimoji="1" lang="en-US" altLang="ko-KR" dirty="0" smtClean="0">
                <a:solidFill>
                  <a:prstClr val="black"/>
                </a:solidFill>
              </a:rPr>
              <a:t>)</a:t>
            </a:r>
            <a:endParaRPr kumimoji="1" lang="ko-KR" alt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3785"/>
            <a:ext cx="8229600" cy="452596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// 05</a:t>
            </a:r>
            <a:r>
              <a:rPr lang="ko-KR" altLang="en-US" sz="1800" dirty="0">
                <a:latin typeface="Consolas" pitchFamily="49" charset="0"/>
                <a:cs typeface="Consolas" pitchFamily="49" charset="0"/>
              </a:rPr>
              <a:t>장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-LinkedQueue.cpp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LinkedQueue.h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" //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LinkedQueue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800" dirty="0">
                <a:latin typeface="Consolas" pitchFamily="49" charset="0"/>
                <a:cs typeface="Consolas" pitchFamily="49" charset="0"/>
              </a:rPr>
              <a:t>클래스 포함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sz="1800" dirty="0" err="1" smtClean="0">
                <a:latin typeface="Consolas" pitchFamily="49" charset="0"/>
                <a:cs typeface="Consolas" pitchFamily="49" charset="0"/>
              </a:rPr>
              <a:t>LinkedQueue</a:t>
            </a: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que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nn-NO" altLang="ko-KR" sz="1800" dirty="0" smtClean="0">
                <a:latin typeface="Consolas" pitchFamily="49" charset="0"/>
                <a:cs typeface="Consolas" pitchFamily="49" charset="0"/>
              </a:rPr>
              <a:t>     for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 </a:t>
            </a:r>
            <a:r>
              <a:rPr lang="nn-NO" altLang="ko-KR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 i=1 ; i&lt;10 ; i++ )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ko-KR" sz="1800" dirty="0" err="1" smtClean="0">
                <a:latin typeface="Consolas" pitchFamily="49" charset="0"/>
                <a:cs typeface="Consolas" pitchFamily="49" charset="0"/>
              </a:rPr>
              <a:t>que.enqueue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ko-KR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Node(i) );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sz="1800" dirty="0" err="1" smtClean="0">
                <a:latin typeface="Consolas" pitchFamily="49" charset="0"/>
                <a:cs typeface="Consolas" pitchFamily="49" charset="0"/>
              </a:rPr>
              <a:t>que.display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delete</a:t>
            </a: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que.dequeue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delete</a:t>
            </a: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que.dequeue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delete</a:t>
            </a: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que.dequeue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sz="1800" dirty="0" err="1" smtClean="0">
                <a:latin typeface="Consolas" pitchFamily="49" charset="0"/>
                <a:cs typeface="Consolas" pitchFamily="49" charset="0"/>
              </a:rPr>
              <a:t>que.display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50" y="5264255"/>
            <a:ext cx="6281040" cy="646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kumimoji="1" lang="ko-KR" altLang="en-US" dirty="0" smtClean="0">
                <a:solidFill>
                  <a:prstClr val="black"/>
                </a:solidFill>
              </a:rPr>
              <a:t>사용 방법</a:t>
            </a:r>
          </a:p>
        </p:txBody>
      </p:sp>
    </p:spTree>
    <p:extLst>
      <p:ext uri="{BB962C8B-B14F-4D97-AF65-F5344CB8AC3E}">
        <p14:creationId xmlns:p14="http://schemas.microsoft.com/office/powerpoint/2010/main" val="117339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옵저버</a:t>
            </a:r>
            <a:r>
              <a:rPr lang="ko-KR" altLang="en-US" dirty="0" smtClean="0"/>
              <a:t> 패턴 구조</a:t>
            </a:r>
            <a:endParaRPr lang="ko-KR" altLang="en-US" dirty="0"/>
          </a:p>
        </p:txBody>
      </p:sp>
      <p:pic>
        <p:nvPicPr>
          <p:cNvPr id="1026" name="Picture 2" descr="http://www.dofactory.com/images/diagrams/net/comman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70978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962901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리모컨 클래스</a:t>
            </a:r>
            <a:endParaRPr lang="ko-KR" altLang="en-US" dirty="0"/>
          </a:p>
        </p:txBody>
      </p:sp>
      <p:pic>
        <p:nvPicPr>
          <p:cNvPr id="4" name="Picture 2" descr="리모컨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00051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79" y="1891636"/>
            <a:ext cx="2609850" cy="46958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899592" y="2060848"/>
            <a:ext cx="1800200" cy="720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7984" y="2097722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새로운 기계가 추가될 때 마다</a:t>
            </a:r>
            <a:endParaRPr lang="en-US" altLang="ko-KR" dirty="0" smtClean="0"/>
          </a:p>
          <a:p>
            <a:r>
              <a:rPr lang="en-US" altLang="ko-KR" dirty="0" err="1" smtClean="0"/>
              <a:t>RemoteControl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추가 해야함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 bwMode="auto">
          <a:xfrm>
            <a:off x="2699792" y="2420888"/>
            <a:ext cx="172819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직사각형 10"/>
          <p:cNvSpPr/>
          <p:nvPr/>
        </p:nvSpPr>
        <p:spPr bwMode="auto">
          <a:xfrm>
            <a:off x="899592" y="2875672"/>
            <a:ext cx="1800200" cy="31456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3104093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새로운 기계가 추가될 때 마다</a:t>
            </a:r>
            <a:endParaRPr lang="en-US" altLang="ko-KR" dirty="0" smtClean="0"/>
          </a:p>
          <a:p>
            <a:r>
              <a:rPr lang="en-US" altLang="ko-KR" dirty="0" err="1" smtClean="0"/>
              <a:t>RemoteControl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기계를 제어 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함수를 추가 해야함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1" idx="3"/>
            <a:endCxn id="13" idx="1"/>
          </p:cNvCxnSpPr>
          <p:nvPr/>
        </p:nvCxnSpPr>
        <p:spPr bwMode="auto">
          <a:xfrm flipV="1">
            <a:off x="2699792" y="3565758"/>
            <a:ext cx="1728192" cy="8827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427984" y="4352161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리모컨에 등록된 기계의 사용법을 알아야함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1191816" y="4721493"/>
            <a:ext cx="859904" cy="2196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화살표 연결선 19"/>
          <p:cNvCxnSpPr>
            <a:stCxn id="18" idx="3"/>
            <a:endCxn id="17" idx="1"/>
          </p:cNvCxnSpPr>
          <p:nvPr/>
        </p:nvCxnSpPr>
        <p:spPr bwMode="auto">
          <a:xfrm flipV="1">
            <a:off x="2051720" y="4536827"/>
            <a:ext cx="2376264" cy="2945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053733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리모컨 </a:t>
            </a:r>
            <a:r>
              <a:rPr lang="en-US" altLang="ko-KR" dirty="0" smtClean="0"/>
              <a:t>(Command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 descr="리모컨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2816"/>
            <a:ext cx="2137420" cy="213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ght bulb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896" y="4328703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035" y="4328703"/>
            <a:ext cx="1188823" cy="11888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078246" y="55706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Reciever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00702" y="136886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invoker</a:t>
            </a:r>
            <a:endParaRPr lang="ko-KR" altLang="en-US" dirty="0"/>
          </a:p>
        </p:txBody>
      </p:sp>
      <p:pic>
        <p:nvPicPr>
          <p:cNvPr id="2058" name="Picture 10" descr="user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7965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화살표 연결선 29"/>
          <p:cNvCxnSpPr/>
          <p:nvPr/>
        </p:nvCxnSpPr>
        <p:spPr bwMode="auto">
          <a:xfrm flipH="1">
            <a:off x="5436096" y="2841526"/>
            <a:ext cx="115212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5744534" y="243154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5110" y="136886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 bwMode="auto">
          <a:xfrm>
            <a:off x="4111316" y="2695339"/>
            <a:ext cx="1018973" cy="1018973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30005" y="313925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Command</a:t>
            </a:r>
            <a:endParaRPr lang="ko-KR" altLang="en-US" dirty="0"/>
          </a:p>
        </p:txBody>
      </p:sp>
      <p:pic>
        <p:nvPicPr>
          <p:cNvPr id="2060" name="Picture 12" descr="butt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37183"/>
            <a:ext cx="894610" cy="89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화살표 연결선 35"/>
          <p:cNvCxnSpPr>
            <a:stCxn id="42" idx="3"/>
          </p:cNvCxnSpPr>
          <p:nvPr/>
        </p:nvCxnSpPr>
        <p:spPr bwMode="auto">
          <a:xfrm>
            <a:off x="2579065" y="3323917"/>
            <a:ext cx="131688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/>
          <p:cNvCxnSpPr>
            <a:stCxn id="33" idx="3"/>
            <a:endCxn id="2052" idx="0"/>
          </p:cNvCxnSpPr>
          <p:nvPr/>
        </p:nvCxnSpPr>
        <p:spPr bwMode="auto">
          <a:xfrm flipH="1">
            <a:off x="3895952" y="3565087"/>
            <a:ext cx="364589" cy="7636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>
            <a:stCxn id="33" idx="5"/>
            <a:endCxn id="21" idx="0"/>
          </p:cNvCxnSpPr>
          <p:nvPr/>
        </p:nvCxnSpPr>
        <p:spPr bwMode="auto">
          <a:xfrm>
            <a:off x="4981064" y="3565087"/>
            <a:ext cx="472383" cy="7636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524955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전등 클래스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Reciver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340768"/>
            <a:ext cx="426047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482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68760"/>
            <a:ext cx="7014670" cy="4392488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14324" y="-24"/>
            <a:ext cx="8829675" cy="600075"/>
          </a:xfrm>
        </p:spPr>
        <p:txBody>
          <a:bodyPr/>
          <a:lstStyle/>
          <a:p>
            <a:r>
              <a:rPr lang="ko-KR" altLang="en-US" dirty="0" smtClean="0"/>
              <a:t>커맨드 클래스 </a:t>
            </a:r>
            <a:r>
              <a:rPr lang="en-US" altLang="ko-KR" dirty="0" smtClean="0"/>
              <a:t>(Command)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610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3619500" cy="4171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12776"/>
            <a:ext cx="31527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094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20848</TotalTime>
  <Words>1071</Words>
  <Application>Microsoft Office PowerPoint</Application>
  <PresentationFormat>화면 슬라이드 쇼(4:3)</PresentationFormat>
  <Paragraphs>282</Paragraphs>
  <Slides>36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굴림</vt:lpstr>
      <vt:lpstr>맑은 고딕</vt:lpstr>
      <vt:lpstr>한양해서</vt:lpstr>
      <vt:lpstr>Arial</vt:lpstr>
      <vt:lpstr>Consolas</vt:lpstr>
      <vt:lpstr>Wingdings</vt:lpstr>
      <vt:lpstr>CT테마</vt:lpstr>
      <vt:lpstr>1_Office 테마</vt:lpstr>
      <vt:lpstr>커맨드 패턴 (Command Pattern)</vt:lpstr>
      <vt:lpstr>Command pattern</vt:lpstr>
      <vt:lpstr>커맨드 패턴의 장점</vt:lpstr>
      <vt:lpstr>옵저버 패턴 구조</vt:lpstr>
      <vt:lpstr>리모컨 클래스</vt:lpstr>
      <vt:lpstr>예시: 리모컨 (Command 패턴)</vt:lpstr>
      <vt:lpstr>전등 클래스 (Reciver)</vt:lpstr>
      <vt:lpstr>커맨드 클래스 (Command)</vt:lpstr>
      <vt:lpstr>PowerPoint 프레젠테이션</vt:lpstr>
      <vt:lpstr>리모컨 클래스 (invoker)</vt:lpstr>
      <vt:lpstr>PowerPoint 프레젠테이션</vt:lpstr>
      <vt:lpstr>사용자 클래스 (Client)</vt:lpstr>
      <vt:lpstr>싱글톤 패턴 (Singleton Pattern)</vt:lpstr>
      <vt:lpstr>Singleton Pattern</vt:lpstr>
      <vt:lpstr>싱글톤 패턴 구조</vt:lpstr>
      <vt:lpstr>싱글톤 패턴 예시: 조회수 카운트</vt:lpstr>
      <vt:lpstr>PowerPoint 프레젠테이션</vt:lpstr>
      <vt:lpstr>PowerPoint 프레젠테이션</vt:lpstr>
      <vt:lpstr>PowerPoint 프레젠테이션</vt:lpstr>
      <vt:lpstr>주의사항</vt:lpstr>
      <vt:lpstr>Factory Pattern</vt:lpstr>
      <vt:lpstr>Example</vt:lpstr>
      <vt:lpstr>PowerPoint 프레젠테이션</vt:lpstr>
      <vt:lpstr>PowerPoint 프레젠테이션</vt:lpstr>
      <vt:lpstr>PowerPoint 프레젠테이션</vt:lpstr>
      <vt:lpstr>PowerPoint 프레젠테이션</vt:lpstr>
      <vt:lpstr>Queue</vt:lpstr>
      <vt:lpstr>Queue</vt:lpstr>
      <vt:lpstr>Enqueue and Dequeue</vt:lpstr>
      <vt:lpstr>Priority Queue</vt:lpstr>
      <vt:lpstr>Priority Queue: Implementation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BlackEdition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DKE</cp:lastModifiedBy>
  <cp:revision>938</cp:revision>
  <dcterms:created xsi:type="dcterms:W3CDTF">2009-05-29T08:22:21Z</dcterms:created>
  <dcterms:modified xsi:type="dcterms:W3CDTF">2017-10-19T07:32:09Z</dcterms:modified>
</cp:coreProperties>
</file>