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8" r:id="rId2"/>
    <p:sldId id="715" r:id="rId3"/>
    <p:sldId id="790" r:id="rId4"/>
    <p:sldId id="748" r:id="rId5"/>
    <p:sldId id="762" r:id="rId6"/>
    <p:sldId id="763" r:id="rId7"/>
    <p:sldId id="791" r:id="rId8"/>
    <p:sldId id="789" r:id="rId9"/>
    <p:sldId id="792" r:id="rId10"/>
    <p:sldId id="793" r:id="rId11"/>
    <p:sldId id="743" r:id="rId12"/>
    <p:sldId id="764" r:id="rId13"/>
    <p:sldId id="765" r:id="rId14"/>
    <p:sldId id="714" r:id="rId15"/>
    <p:sldId id="794" r:id="rId16"/>
    <p:sldId id="378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bin" initials="y" lastIdx="2" clrIdx="0">
    <p:extLst>
      <p:ext uri="{19B8F6BF-5375-455C-9EA6-DF929625EA0E}">
        <p15:presenceInfo xmlns:p15="http://schemas.microsoft.com/office/powerpoint/2012/main" userId="b740b13f1b2dd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E0000"/>
    <a:srgbClr val="00B050"/>
    <a:srgbClr val="282A36"/>
    <a:srgbClr val="003366"/>
    <a:srgbClr val="1D5385"/>
    <a:srgbClr val="5B9BD5"/>
    <a:srgbClr val="D2DEEF"/>
    <a:srgbClr val="EAEFF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13" autoAdjust="0"/>
    <p:restoredTop sz="79902" autoAdjust="0"/>
  </p:normalViewPr>
  <p:slideViewPr>
    <p:cSldViewPr snapToGrid="0">
      <p:cViewPr varScale="1">
        <p:scale>
          <a:sx n="95" d="100"/>
          <a:sy n="95" d="100"/>
        </p:scale>
        <p:origin x="1252" y="44"/>
      </p:cViewPr>
      <p:guideLst/>
    </p:cSldViewPr>
  </p:slideViewPr>
  <p:outlineViewPr>
    <p:cViewPr>
      <p:scale>
        <a:sx n="33" d="100"/>
        <a:sy n="33" d="100"/>
      </p:scale>
      <p:origin x="0" y="-109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B5356-37C7-46AD-9024-71795349FA6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B1F5-461F-48CB-A7CD-13ED52D7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6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9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92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1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11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49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5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0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72445" indent="-297094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88377" indent="-237675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63728" indent="-237675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139079" indent="-237675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614430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3089780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565131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4040482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fld id="{5CBA78F3-FC03-4685-BAAD-3243FC225ECD}" type="slidenum">
              <a:rPr lang="en-US" altLang="ko-KR" sz="1100">
                <a:latin typeface="굴림" charset="-127"/>
                <a:ea typeface="굴림" charset="-127"/>
              </a:rPr>
              <a:pPr/>
              <a:t>17</a:t>
            </a:fld>
            <a:endParaRPr lang="en-US" altLang="ko-KR" sz="11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4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6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5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8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4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0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 분석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/>
              <a:t>신호 강도 </a:t>
            </a:r>
            <a:r>
              <a:rPr lang="en-US" altLang="ko-KR" b="1" dirty="0"/>
              <a:t>(</a:t>
            </a:r>
            <a:r>
              <a:rPr lang="en-US" altLang="ko-KR" b="1" dirty="0" err="1"/>
              <a:t>rssi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rssi</a:t>
            </a:r>
            <a:r>
              <a:rPr lang="en-US" altLang="ko-KR" dirty="0"/>
              <a:t> = 45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b="1" dirty="0"/>
              <a:t>수신 신호 강도가 낮음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100)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 err="1"/>
              <a:t>드론과</a:t>
            </a:r>
            <a:r>
              <a:rPr lang="ko-KR" altLang="en-US" dirty="0"/>
              <a:t> 조종기 사이의 신호가 약해지고 있음을 의미할 수 있음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RC </a:t>
            </a:r>
            <a:r>
              <a:rPr lang="ko-KR" altLang="en-US" b="1" dirty="0"/>
              <a:t>프레임 상태 </a:t>
            </a:r>
            <a:r>
              <a:rPr lang="en-US" altLang="ko-KR" b="1" dirty="0"/>
              <a:t>(</a:t>
            </a:r>
            <a:r>
              <a:rPr lang="en-US" altLang="ko-KR" b="1" dirty="0" err="1"/>
              <a:t>rc_lost_frame_count</a:t>
            </a:r>
            <a:r>
              <a:rPr lang="en-US" altLang="ko-KR" b="1" dirty="0"/>
              <a:t>, </a:t>
            </a:r>
            <a:r>
              <a:rPr lang="en-US" altLang="ko-KR" b="1" dirty="0" err="1"/>
              <a:t>rc_total_frame_count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rc_lost_frame_count</a:t>
            </a:r>
            <a:r>
              <a:rPr lang="en-US" altLang="ko-KR" dirty="0"/>
              <a:t> = 0, </a:t>
            </a:r>
            <a:r>
              <a:rPr lang="en-US" altLang="ko-KR" dirty="0" err="1"/>
              <a:t>rc_total_frame_count</a:t>
            </a:r>
            <a:r>
              <a:rPr lang="en-US" altLang="ko-KR" dirty="0"/>
              <a:t> = 13954 → 14025 (</a:t>
            </a:r>
            <a:r>
              <a:rPr lang="ko-KR" altLang="en-US" dirty="0"/>
              <a:t>증가 중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b="1" dirty="0"/>
              <a:t>손실된 프레임 없음 → </a:t>
            </a:r>
            <a:r>
              <a:rPr lang="en-US" altLang="ko-KR" b="1" dirty="0"/>
              <a:t>RC </a:t>
            </a:r>
            <a:r>
              <a:rPr lang="ko-KR" altLang="en-US" b="1" dirty="0"/>
              <a:t>신호가 정상적으로 유지됨</a:t>
            </a:r>
            <a:br>
              <a:rPr lang="ko-KR" altLang="en-US" dirty="0"/>
            </a:br>
            <a:r>
              <a:rPr lang="ko-KR" altLang="en-US" dirty="0"/>
              <a:t>→ 프레임 총 개수는 증가 중이므로</a:t>
            </a:r>
            <a:r>
              <a:rPr lang="en-US" altLang="ko-KR" dirty="0"/>
              <a:t>, </a:t>
            </a:r>
            <a:r>
              <a:rPr lang="ko-KR" altLang="en-US" dirty="0"/>
              <a:t>신호는 지속적으로 수신되고 있음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RC </a:t>
            </a:r>
            <a:r>
              <a:rPr lang="ko-KR" altLang="en-US" b="1" dirty="0"/>
              <a:t>채널 </a:t>
            </a:r>
            <a:r>
              <a:rPr lang="ko-KR" altLang="en-US" b="1" dirty="0" err="1"/>
              <a:t>입력값</a:t>
            </a:r>
            <a:r>
              <a:rPr lang="ko-KR" altLang="en-US" b="1" dirty="0"/>
              <a:t> </a:t>
            </a:r>
            <a:r>
              <a:rPr lang="en-US" altLang="ko-KR" b="1" dirty="0"/>
              <a:t>(values[0] ~ values[17])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values[0] ~ values[17] </a:t>
            </a:r>
            <a:r>
              <a:rPr lang="ko-KR" altLang="en-US" dirty="0"/>
              <a:t>은 </a:t>
            </a:r>
            <a:r>
              <a:rPr lang="en-US" altLang="ko-KR" dirty="0"/>
              <a:t>PWM </a:t>
            </a:r>
            <a:r>
              <a:rPr lang="ko-KR" altLang="en-US" dirty="0"/>
              <a:t>값이며</a:t>
            </a:r>
            <a:r>
              <a:rPr lang="en-US" altLang="ko-KR" dirty="0"/>
              <a:t>, RC </a:t>
            </a:r>
            <a:r>
              <a:rPr lang="ko-KR" altLang="en-US" dirty="0"/>
              <a:t>입력 신호를 의미함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대부분의 채널은 </a:t>
            </a:r>
            <a:r>
              <a:rPr lang="en-US" altLang="ko-KR" dirty="0"/>
              <a:t>999, 1514, 1542 </a:t>
            </a:r>
            <a:r>
              <a:rPr lang="ko-KR" altLang="en-US" dirty="0"/>
              <a:t>등의 값 유지 → </a:t>
            </a:r>
            <a:r>
              <a:rPr lang="ko-KR" altLang="en-US" b="1" dirty="0"/>
              <a:t>스틱 및 조종기 설정이 큰 변화 없음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values[8]: 1385 → 1407 (</a:t>
            </a:r>
            <a:r>
              <a:rPr lang="ko-KR" altLang="en-US" dirty="0"/>
              <a:t>약간 증가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특정 채널에서 약간의 입력 변화가 있음 → 조종기에서 일부 조작이 있었을 가능성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채널 개수 </a:t>
            </a:r>
            <a:r>
              <a:rPr lang="en-US" altLang="ko-KR" b="1" dirty="0"/>
              <a:t>(</a:t>
            </a:r>
            <a:r>
              <a:rPr lang="en-US" altLang="ko-KR" b="1" dirty="0" err="1"/>
              <a:t>channel_count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channel_count</a:t>
            </a:r>
            <a:r>
              <a:rPr lang="en-US" altLang="ko-KR" dirty="0"/>
              <a:t> = 18</a:t>
            </a:r>
            <a:br>
              <a:rPr lang="en-US" altLang="ko-KR" dirty="0"/>
            </a:br>
            <a:r>
              <a:rPr lang="en-US" altLang="ko-KR" dirty="0"/>
              <a:t>→ 18</a:t>
            </a:r>
            <a:r>
              <a:rPr lang="ko-KR" altLang="en-US" dirty="0"/>
              <a:t>개의 </a:t>
            </a:r>
            <a:r>
              <a:rPr lang="en-US" altLang="ko-KR" dirty="0"/>
              <a:t>RC </a:t>
            </a:r>
            <a:r>
              <a:rPr lang="ko-KR" altLang="en-US" dirty="0"/>
              <a:t>채널이 사용되고 있음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일반적인 조종기</a:t>
            </a:r>
            <a:r>
              <a:rPr lang="en-US" altLang="ko-KR" dirty="0"/>
              <a:t>(8~12 </a:t>
            </a:r>
            <a:r>
              <a:rPr lang="ko-KR" altLang="en-US" dirty="0"/>
              <a:t>채널</a:t>
            </a:r>
            <a:r>
              <a:rPr lang="en-US" altLang="ko-KR" dirty="0"/>
              <a:t>)</a:t>
            </a:r>
            <a:r>
              <a:rPr lang="ko-KR" altLang="en-US" dirty="0"/>
              <a:t>보다 많음 → </a:t>
            </a:r>
            <a:r>
              <a:rPr lang="ko-KR" altLang="en-US" b="1" dirty="0"/>
              <a:t>전문적인 </a:t>
            </a:r>
            <a:r>
              <a:rPr lang="ko-KR" altLang="en-US" b="1" dirty="0" err="1"/>
              <a:t>드론</a:t>
            </a:r>
            <a:r>
              <a:rPr lang="ko-KR" altLang="en-US" b="1" dirty="0"/>
              <a:t> 조종기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Futaba, Taranis X9D </a:t>
            </a:r>
            <a:r>
              <a:rPr lang="ko-KR" altLang="en-US" b="1" dirty="0"/>
              <a:t>등</a:t>
            </a:r>
            <a:r>
              <a:rPr lang="en-US" altLang="ko-KR" b="1" dirty="0"/>
              <a:t>) </a:t>
            </a:r>
            <a:r>
              <a:rPr lang="ko-KR" altLang="en-US" b="1" dirty="0"/>
              <a:t>사용 가능성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b="1" dirty="0"/>
              <a:t>Failsafe </a:t>
            </a:r>
            <a:r>
              <a:rPr lang="ko-KR" altLang="en-US" b="1" dirty="0"/>
              <a:t>모드 </a:t>
            </a:r>
            <a:r>
              <a:rPr lang="en-US" altLang="ko-KR" b="1" dirty="0"/>
              <a:t>(</a:t>
            </a:r>
            <a:r>
              <a:rPr lang="en-US" altLang="ko-KR" b="1" dirty="0" err="1"/>
              <a:t>rc_failsafe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rc_failsafe</a:t>
            </a:r>
            <a:r>
              <a:rPr lang="en-US" altLang="ko-KR" dirty="0"/>
              <a:t> = 0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en-US" altLang="ko-KR" b="1" dirty="0"/>
              <a:t>Failsafe </a:t>
            </a:r>
            <a:r>
              <a:rPr lang="ko-KR" altLang="en-US" b="1" dirty="0"/>
              <a:t>모드 아님 → 신호 정상 유지 중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b="1" dirty="0"/>
              <a:t>RC </a:t>
            </a:r>
            <a:r>
              <a:rPr lang="ko-KR" altLang="en-US" b="1" dirty="0"/>
              <a:t>신호 손실 여부 </a:t>
            </a:r>
            <a:r>
              <a:rPr lang="en-US" altLang="ko-KR" b="1" dirty="0"/>
              <a:t>(</a:t>
            </a:r>
            <a:r>
              <a:rPr lang="en-US" altLang="ko-KR" b="1" dirty="0" err="1"/>
              <a:t>rc_lost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rc_lost</a:t>
            </a:r>
            <a:r>
              <a:rPr lang="en-US" altLang="ko-KR" dirty="0"/>
              <a:t> = 0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b="1" dirty="0"/>
              <a:t>신호 손실 없음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b="1" dirty="0"/>
              <a:t>입력 소스 </a:t>
            </a:r>
            <a:r>
              <a:rPr lang="en-US" altLang="ko-KR" b="1" dirty="0"/>
              <a:t>(</a:t>
            </a:r>
            <a:r>
              <a:rPr lang="en-US" altLang="ko-KR" b="1" dirty="0" err="1"/>
              <a:t>input_source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input_source</a:t>
            </a:r>
            <a:r>
              <a:rPr lang="en-US" altLang="ko-KR" dirty="0"/>
              <a:t> = 4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입력 신호가 </a:t>
            </a:r>
            <a:r>
              <a:rPr lang="en-US" altLang="ko-KR" b="1" dirty="0"/>
              <a:t>RC</a:t>
            </a:r>
            <a:r>
              <a:rPr lang="ko-KR" altLang="en-US" b="1" dirty="0"/>
              <a:t>에서 유입됨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조종기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결론 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0" dirty="0"/>
              <a:t>1. RC </a:t>
            </a:r>
            <a:r>
              <a:rPr lang="ko-KR" altLang="en-US" b="0" dirty="0"/>
              <a:t>신호 강도</a:t>
            </a:r>
            <a:r>
              <a:rPr lang="en-US" altLang="ko-KR" b="0" dirty="0"/>
              <a:t>(</a:t>
            </a:r>
            <a:r>
              <a:rPr lang="en-US" altLang="ko-KR" b="0" dirty="0" err="1"/>
              <a:t>rssi</a:t>
            </a:r>
            <a:r>
              <a:rPr lang="en-US" altLang="ko-KR" b="0" dirty="0"/>
              <a:t>)</a:t>
            </a:r>
            <a:r>
              <a:rPr lang="ko-KR" altLang="en-US" b="0" dirty="0"/>
              <a:t>는 </a:t>
            </a:r>
            <a:r>
              <a:rPr lang="en-US" altLang="ko-KR" b="0" dirty="0"/>
              <a:t>45</a:t>
            </a:r>
            <a:r>
              <a:rPr lang="ko-KR" altLang="en-US" b="0" dirty="0"/>
              <a:t>로 다소 낮지만</a:t>
            </a:r>
            <a:r>
              <a:rPr lang="en-US" altLang="ko-KR" b="0" dirty="0"/>
              <a:t>, </a:t>
            </a:r>
            <a:r>
              <a:rPr lang="ko-KR" altLang="en-US" b="0" dirty="0"/>
              <a:t>신호 손실</a:t>
            </a:r>
            <a:r>
              <a:rPr lang="en-US" altLang="ko-KR" b="0" dirty="0"/>
              <a:t>(</a:t>
            </a:r>
            <a:r>
              <a:rPr lang="en-US" altLang="ko-KR" b="0" dirty="0" err="1"/>
              <a:t>rc_lost</a:t>
            </a:r>
            <a:r>
              <a:rPr lang="en-US" altLang="ko-KR" b="0" dirty="0"/>
              <a:t>) </a:t>
            </a:r>
            <a:r>
              <a:rPr lang="ko-KR" altLang="en-US" b="0" dirty="0"/>
              <a:t>및 </a:t>
            </a:r>
            <a:r>
              <a:rPr lang="en-US" altLang="ko-KR" b="0" dirty="0"/>
              <a:t>failsafe(</a:t>
            </a:r>
            <a:r>
              <a:rPr lang="en-US" altLang="ko-KR" b="0" dirty="0" err="1"/>
              <a:t>rc_failsafe</a:t>
            </a:r>
            <a:r>
              <a:rPr lang="en-US" altLang="ko-KR" b="0" dirty="0"/>
              <a:t>)</a:t>
            </a:r>
            <a:r>
              <a:rPr lang="ko-KR" altLang="en-US" b="0" dirty="0"/>
              <a:t>는 발생하지 않음</a:t>
            </a:r>
            <a:br>
              <a:rPr lang="ko-KR" altLang="en-US" b="0" dirty="0"/>
            </a:br>
            <a:r>
              <a:rPr lang="en-US" altLang="ko-KR" b="0" dirty="0"/>
              <a:t>2. RC </a:t>
            </a:r>
            <a:r>
              <a:rPr lang="ko-KR" altLang="en-US" b="0" dirty="0"/>
              <a:t>프레임</a:t>
            </a:r>
            <a:r>
              <a:rPr lang="en-US" altLang="ko-KR" b="0" dirty="0"/>
              <a:t>(</a:t>
            </a:r>
            <a:r>
              <a:rPr lang="en-US" altLang="ko-KR" b="0" dirty="0" err="1"/>
              <a:t>rc_total_frame_count</a:t>
            </a:r>
            <a:r>
              <a:rPr lang="en-US" altLang="ko-KR" b="0" dirty="0"/>
              <a:t>)</a:t>
            </a:r>
            <a:r>
              <a:rPr lang="ko-KR" altLang="en-US" b="0" dirty="0"/>
              <a:t>은 지속적으로 증가하고 있으며</a:t>
            </a:r>
            <a:r>
              <a:rPr lang="en-US" altLang="ko-KR" b="0" dirty="0"/>
              <a:t>, </a:t>
            </a:r>
            <a:r>
              <a:rPr lang="en-US" altLang="ko-KR" b="0" dirty="0" err="1"/>
              <a:t>rc_lost_frame_count</a:t>
            </a:r>
            <a:r>
              <a:rPr lang="en-US" altLang="ko-KR" b="0" dirty="0"/>
              <a:t> = 0</a:t>
            </a:r>
            <a:r>
              <a:rPr lang="ko-KR" altLang="en-US" b="0" dirty="0"/>
              <a:t>으로 신호 손실 없음</a:t>
            </a:r>
            <a:br>
              <a:rPr lang="ko-KR" altLang="en-US" b="0" dirty="0"/>
            </a:br>
            <a:r>
              <a:rPr lang="en-US" altLang="ko-KR" b="0" dirty="0"/>
              <a:t>3. values[8] </a:t>
            </a:r>
            <a:r>
              <a:rPr lang="ko-KR" altLang="en-US" b="0" dirty="0"/>
              <a:t>채널에서 작은 변화</a:t>
            </a:r>
            <a:r>
              <a:rPr lang="en-US" altLang="ko-KR" b="0" dirty="0"/>
              <a:t>(1385 → 1407)</a:t>
            </a:r>
            <a:r>
              <a:rPr lang="ko-KR" altLang="en-US" b="0" dirty="0"/>
              <a:t>가 관찰됨 → 일부 조종기 입력이 있었을 가능성</a:t>
            </a:r>
            <a:endParaRPr lang="en-US" altLang="ko-KR" b="0" dirty="0"/>
          </a:p>
          <a:p>
            <a:br>
              <a:rPr lang="ko-KR" altLang="en-US" b="0" dirty="0"/>
            </a:br>
            <a:r>
              <a:rPr lang="en-US" altLang="ko-KR" b="0" dirty="0"/>
              <a:t>4. </a:t>
            </a:r>
            <a:r>
              <a:rPr lang="en-US" altLang="ko-KR" b="0" dirty="0" err="1"/>
              <a:t>channel_count</a:t>
            </a:r>
            <a:r>
              <a:rPr lang="en-US" altLang="ko-KR" b="0" dirty="0"/>
              <a:t> = 18 → </a:t>
            </a:r>
            <a:r>
              <a:rPr lang="ko-KR" altLang="en-US" b="0" dirty="0"/>
              <a:t>다채널 </a:t>
            </a:r>
            <a:r>
              <a:rPr lang="en-US" altLang="ko-KR" b="0" dirty="0"/>
              <a:t>RC </a:t>
            </a:r>
            <a:r>
              <a:rPr lang="ko-KR" altLang="en-US" b="0" dirty="0"/>
              <a:t>시스템 사용 중 </a:t>
            </a:r>
            <a:r>
              <a:rPr lang="en-US" altLang="ko-KR" b="0" dirty="0"/>
              <a:t>(</a:t>
            </a:r>
            <a:r>
              <a:rPr lang="ko-KR" altLang="en-US" b="0" dirty="0"/>
              <a:t>고급 조종기 사용 가능성</a:t>
            </a:r>
            <a:r>
              <a:rPr lang="en-US" altLang="ko-KR" b="0" dirty="0"/>
              <a:t>)</a:t>
            </a:r>
            <a:br>
              <a:rPr lang="ko-KR" altLang="en-US" b="0" dirty="0"/>
            </a:br>
            <a:r>
              <a:rPr lang="en-US" altLang="ko-KR" b="0" dirty="0"/>
              <a:t>5. </a:t>
            </a:r>
            <a:r>
              <a:rPr lang="ko-KR" altLang="en-US" b="0" dirty="0"/>
              <a:t>신호 </a:t>
            </a:r>
            <a:r>
              <a:rPr lang="ko-KR" altLang="en-US" b="0" dirty="0" err="1"/>
              <a:t>입력원</a:t>
            </a:r>
            <a:r>
              <a:rPr lang="en-US" altLang="ko-KR" b="0" dirty="0"/>
              <a:t>(</a:t>
            </a:r>
            <a:r>
              <a:rPr lang="en-US" altLang="ko-KR" b="0" dirty="0" err="1"/>
              <a:t>input_source</a:t>
            </a:r>
            <a:r>
              <a:rPr lang="en-US" altLang="ko-KR" b="0" dirty="0"/>
              <a:t> = 4)</a:t>
            </a:r>
            <a:r>
              <a:rPr lang="ko-KR" altLang="en-US" b="0" dirty="0"/>
              <a:t>이 </a:t>
            </a:r>
            <a:r>
              <a:rPr lang="en-US" altLang="ko-KR" b="0" dirty="0"/>
              <a:t>RC </a:t>
            </a:r>
            <a:r>
              <a:rPr lang="ko-KR" altLang="en-US" b="0" dirty="0"/>
              <a:t>조종기에서 들어오고 있음</a:t>
            </a:r>
          </a:p>
          <a:p>
            <a:r>
              <a:rPr lang="ko-KR" altLang="en-US" b="0" dirty="0"/>
              <a:t>→ 현재 </a:t>
            </a:r>
            <a:r>
              <a:rPr lang="en-US" altLang="ko-KR" b="0" dirty="0"/>
              <a:t>RC </a:t>
            </a:r>
            <a:r>
              <a:rPr lang="ko-KR" altLang="en-US" b="0" dirty="0"/>
              <a:t>입력 상태는 전반적으로 정상적이며</a:t>
            </a:r>
            <a:r>
              <a:rPr lang="en-US" altLang="ko-KR" b="0" dirty="0"/>
              <a:t>, </a:t>
            </a:r>
            <a:r>
              <a:rPr lang="ko-KR" altLang="en-US" b="0" dirty="0"/>
              <a:t>일부 채널에서 약간의 변동이 있을 뿐 신호 손실 없이 유지되고 있음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1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 분석</a:t>
            </a:r>
          </a:p>
          <a:p>
            <a:r>
              <a:rPr lang="ko-KR" altLang="en-US" b="1" dirty="0"/>
              <a:t>조종 입력 </a:t>
            </a:r>
            <a:r>
              <a:rPr lang="en-US" altLang="ko-KR" b="1" dirty="0"/>
              <a:t>(x, y, z,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값이 </a:t>
            </a:r>
            <a:r>
              <a:rPr lang="en-US" altLang="ko-KR" dirty="0"/>
              <a:t>0 → </a:t>
            </a:r>
            <a:r>
              <a:rPr lang="ko-KR" altLang="en-US" dirty="0"/>
              <a:t>현재 조종기가 </a:t>
            </a:r>
            <a:r>
              <a:rPr lang="ko-KR" altLang="en-US" b="1" dirty="0"/>
              <a:t>중립 상태</a:t>
            </a:r>
            <a:r>
              <a:rPr lang="en-US" altLang="ko-KR" b="1" dirty="0"/>
              <a:t>(</a:t>
            </a:r>
            <a:r>
              <a:rPr lang="ko-KR" altLang="en-US" b="1" dirty="0"/>
              <a:t>입력이 없음</a:t>
            </a:r>
            <a:r>
              <a:rPr lang="en-US" altLang="ko-KR" b="1" dirty="0"/>
              <a:t>)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드론이</a:t>
            </a:r>
            <a:r>
              <a:rPr lang="ko-KR" altLang="en-US" b="1" dirty="0"/>
              <a:t> 정지 상태일 가능성이 높음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b="1" dirty="0"/>
              <a:t>보조 채널 </a:t>
            </a:r>
            <a:r>
              <a:rPr lang="en-US" altLang="ko-KR" b="1" dirty="0"/>
              <a:t>(flaps, aux1 ~ aux6)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모두 </a:t>
            </a:r>
            <a:r>
              <a:rPr lang="en-US" altLang="ko-KR" b="1" dirty="0"/>
              <a:t>0</a:t>
            </a:r>
            <a:r>
              <a:rPr lang="ko-KR" altLang="en-US" dirty="0"/>
              <a:t> → 추가적인 입력 기능이 활성화되지 않음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입력 유효성 </a:t>
            </a:r>
            <a:r>
              <a:rPr lang="en-US" altLang="ko-KR" b="1" dirty="0"/>
              <a:t>(valid)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valid = 1 → </a:t>
            </a:r>
            <a:r>
              <a:rPr lang="ko-KR" altLang="en-US" dirty="0"/>
              <a:t>입력 데이터가 유효함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입력 데이터 소스 </a:t>
            </a:r>
            <a:r>
              <a:rPr lang="en-US" altLang="ko-KR" b="1" dirty="0"/>
              <a:t>(</a:t>
            </a:r>
            <a:r>
              <a:rPr lang="en-US" altLang="ko-KR" b="1" dirty="0" err="1"/>
              <a:t>data_source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data_source</a:t>
            </a:r>
            <a:r>
              <a:rPr lang="en-US" altLang="ko-KR" dirty="0"/>
              <a:t> = 1 → </a:t>
            </a:r>
            <a:r>
              <a:rPr lang="en-US" altLang="ko-KR" b="1" dirty="0"/>
              <a:t>RC </a:t>
            </a:r>
            <a:r>
              <a:rPr lang="ko-KR" altLang="en-US" b="1" dirty="0"/>
              <a:t>조종기에서 데이터를 수신 중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조종 스틱 움직임 </a:t>
            </a:r>
            <a:r>
              <a:rPr lang="en-US" altLang="ko-KR" b="1" dirty="0"/>
              <a:t>(</a:t>
            </a:r>
            <a:r>
              <a:rPr lang="en-US" altLang="ko-KR" b="1" dirty="0" err="1"/>
              <a:t>sticks_moving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sticks_moving</a:t>
            </a:r>
            <a:r>
              <a:rPr lang="en-US" altLang="ko-KR" dirty="0"/>
              <a:t> = 0 → </a:t>
            </a:r>
            <a:r>
              <a:rPr lang="ko-KR" altLang="en-US" dirty="0"/>
              <a:t>조종 스틱이 움직이지 않음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결론 </a:t>
            </a:r>
          </a:p>
          <a:p>
            <a:r>
              <a:rPr lang="en-US" altLang="ko-KR" b="1" dirty="0"/>
              <a:t>1. </a:t>
            </a:r>
            <a:r>
              <a:rPr lang="ko-KR" altLang="en-US" b="1" dirty="0"/>
              <a:t>조종기의 모든 </a:t>
            </a:r>
            <a:r>
              <a:rPr lang="ko-KR" altLang="en-US" b="1" dirty="0" err="1"/>
              <a:t>입력값</a:t>
            </a:r>
            <a:r>
              <a:rPr lang="ko-KR" altLang="en-US" b="1" dirty="0"/>
              <a:t> </a:t>
            </a:r>
            <a:r>
              <a:rPr lang="en-US" altLang="ko-KR" b="1" dirty="0"/>
              <a:t>(x, y, z, r)</a:t>
            </a:r>
            <a:r>
              <a:rPr lang="ko-KR" altLang="en-US" b="1" dirty="0"/>
              <a:t>이 </a:t>
            </a:r>
            <a:r>
              <a:rPr lang="en-US" altLang="ko-KR" b="1" dirty="0"/>
              <a:t>0 → </a:t>
            </a:r>
            <a:r>
              <a:rPr lang="ko-KR" altLang="en-US" b="1" dirty="0"/>
              <a:t>현재 조종 신호가 없는 상태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b="1" dirty="0"/>
              <a:t>보조 기능</a:t>
            </a:r>
            <a:r>
              <a:rPr lang="en-US" altLang="ko-KR" b="1" dirty="0"/>
              <a:t>(AUX </a:t>
            </a:r>
            <a:r>
              <a:rPr lang="ko-KR" altLang="en-US" b="1" dirty="0"/>
              <a:t>채널</a:t>
            </a:r>
            <a:r>
              <a:rPr lang="en-US" altLang="ko-KR" b="1" dirty="0"/>
              <a:t>)</a:t>
            </a:r>
            <a:r>
              <a:rPr lang="ko-KR" altLang="en-US" b="1" dirty="0"/>
              <a:t>도 모두 비활성화 → 기본적인 수동 조종 입력만 확인 가능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en-US" altLang="ko-KR" b="1" dirty="0"/>
              <a:t>valid = 1 </a:t>
            </a:r>
            <a:r>
              <a:rPr lang="ko-KR" altLang="en-US" b="1" dirty="0"/>
              <a:t>이므로 데이터는 유효하지만</a:t>
            </a:r>
            <a:r>
              <a:rPr lang="en-US" altLang="ko-KR" b="1" dirty="0"/>
              <a:t>, </a:t>
            </a:r>
            <a:r>
              <a:rPr lang="en-US" altLang="ko-KR" b="1" dirty="0" err="1"/>
              <a:t>sticks_moving</a:t>
            </a:r>
            <a:r>
              <a:rPr lang="en-US" altLang="ko-KR" b="1" dirty="0"/>
              <a:t> = 0 → </a:t>
            </a:r>
            <a:r>
              <a:rPr lang="ko-KR" altLang="en-US" b="1" dirty="0"/>
              <a:t>조종 스틱이 움직이지 않음</a:t>
            </a:r>
            <a:br>
              <a:rPr lang="ko-KR" altLang="en-US" dirty="0"/>
            </a:br>
            <a:r>
              <a:rPr lang="en-US" altLang="ko-KR" dirty="0"/>
              <a:t>4. </a:t>
            </a:r>
            <a:r>
              <a:rPr lang="en-US" altLang="ko-KR" b="1" dirty="0" err="1"/>
              <a:t>data_source</a:t>
            </a:r>
            <a:r>
              <a:rPr lang="en-US" altLang="ko-KR" b="1" dirty="0"/>
              <a:t> = 1 </a:t>
            </a:r>
            <a:r>
              <a:rPr lang="ko-KR" altLang="en-US" b="1" dirty="0"/>
              <a:t>이므로 현재 조종기에서 입력이 들어오고 있음</a:t>
            </a:r>
            <a:endParaRPr lang="ko-KR" altLang="en-US" dirty="0"/>
          </a:p>
          <a:p>
            <a:r>
              <a:rPr lang="ko-KR" altLang="en-US" b="1" dirty="0"/>
              <a:t>→ 현재 </a:t>
            </a:r>
            <a:r>
              <a:rPr lang="ko-KR" altLang="en-US" b="1" dirty="0" err="1"/>
              <a:t>드론이</a:t>
            </a:r>
            <a:r>
              <a:rPr lang="ko-KR" altLang="en-US" b="1" dirty="0"/>
              <a:t> 대기 상태</a:t>
            </a:r>
            <a:r>
              <a:rPr lang="en-US" altLang="ko-KR" b="1" dirty="0"/>
              <a:t>(</a:t>
            </a:r>
            <a:r>
              <a:rPr lang="ko-KR" altLang="en-US" b="1" dirty="0"/>
              <a:t>조종 입력이 없음</a:t>
            </a:r>
            <a:r>
              <a:rPr lang="en-US" altLang="ko-KR" b="1" dirty="0"/>
              <a:t>)</a:t>
            </a:r>
            <a:r>
              <a:rPr lang="ko-KR" altLang="en-US" b="1" dirty="0"/>
              <a:t>로 보이며</a:t>
            </a:r>
            <a:r>
              <a:rPr lang="en-US" altLang="ko-KR" b="1" dirty="0"/>
              <a:t>, RC </a:t>
            </a:r>
            <a:r>
              <a:rPr lang="ko-KR" altLang="en-US" b="1" dirty="0"/>
              <a:t>조종기로부터 유효한 데이터를 받고 있지만 조종자가 조종 스틱을 움직이지 않는 상태일 가능성이 높음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3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-5193"/>
            <a:ext cx="9144000" cy="836712"/>
          </a:xfrm>
          <a:prstGeom prst="rect">
            <a:avLst/>
          </a:prstGeom>
          <a:gradFill>
            <a:gsLst>
              <a:gs pos="11000">
                <a:srgbClr val="0C3D6D"/>
              </a:gs>
              <a:gs pos="44000">
                <a:srgbClr val="6785A3"/>
              </a:gs>
              <a:gs pos="74000">
                <a:srgbClr val="F7F9FB"/>
              </a:gs>
              <a:gs pos="61000">
                <a:srgbClr val="CCD6E0"/>
              </a:gs>
              <a:gs pos="24000">
                <a:srgbClr val="1A4875"/>
              </a:gs>
              <a:gs pos="89000">
                <a:schemeClr val="bg1"/>
              </a:gs>
              <a:gs pos="0">
                <a:srgbClr val="003366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468"/>
            <a:ext cx="9144000" cy="164592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auto">
          <a:xfrm>
            <a:off x="1318731" y="1770961"/>
            <a:ext cx="7154709" cy="147616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1D528D"/>
              </a:solidFill>
              <a:effectLst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9" name="타원 8"/>
          <p:cNvSpPr/>
          <p:nvPr userDrawn="1"/>
        </p:nvSpPr>
        <p:spPr bwMode="auto">
          <a:xfrm>
            <a:off x="673579" y="1661095"/>
            <a:ext cx="1695897" cy="169589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 descr="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30759" y="2641154"/>
            <a:ext cx="806276" cy="4837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7788" r="8940" b="6544"/>
          <a:stretch/>
        </p:blipFill>
        <p:spPr>
          <a:xfrm>
            <a:off x="1026064" y="1955312"/>
            <a:ext cx="1015667" cy="720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691" y="1841500"/>
            <a:ext cx="5953549" cy="1331045"/>
          </a:xfrm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normAutofit/>
          </a:bodyPr>
          <a:lstStyle>
            <a:lvl1pPr algn="ctr"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554043" y="3414459"/>
            <a:ext cx="5760248" cy="405145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Presented by “Presenter”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2554043" y="3842464"/>
            <a:ext cx="576024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ko-KR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obile &amp; </a:t>
            </a:r>
            <a:r>
              <a:rPr lang="en-US" altLang="ko-KR" sz="1600" dirty="0">
                <a:solidFill>
                  <a:schemeClr val="accent4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mbedded </a:t>
            </a:r>
            <a:r>
              <a:rPr lang="en-US" altLang="ko-KR" sz="16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ystem </a:t>
            </a:r>
            <a:r>
              <a:rPr lang="en-US" altLang="ko-KR" sz="1600" dirty="0">
                <a:solidFill>
                  <a:srgbClr val="0070C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ab.</a:t>
            </a:r>
          </a:p>
          <a:p>
            <a:pPr algn="ctr" eaLnBrk="1" hangingPunct="1"/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Dept. of Computer Engineering</a:t>
            </a:r>
          </a:p>
          <a:p>
            <a:pPr algn="ctr" eaLnBrk="1" hangingPunct="1"/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Kyung </a:t>
            </a:r>
            <a:r>
              <a:rPr lang="en-US" altLang="ko-KR" sz="1600" dirty="0" err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Hee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Univ.</a:t>
            </a:r>
            <a:endParaRPr lang="ko-KR" altLang="en-US" sz="16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4" b="2073"/>
          <a:stretch/>
        </p:blipFill>
        <p:spPr>
          <a:xfrm>
            <a:off x="1934" y="0"/>
            <a:ext cx="9142065" cy="746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" y="92869"/>
            <a:ext cx="9142066" cy="5604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232229" y="839019"/>
            <a:ext cx="8837419" cy="5691735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 marL="288000" indent="-2880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/>
            </a:lvl1pPr>
            <a:lvl2pPr marL="612000" indent="-180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003366"/>
                </a:solidFill>
              </a:defRPr>
            </a:lvl2pPr>
            <a:lvl3pPr marL="900000" indent="-180000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152000" indent="-180000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>
                <a:solidFill>
                  <a:srgbClr val="002060"/>
                </a:solidFill>
              </a:defRPr>
            </a:lvl4pPr>
            <a:lvl5pPr marL="1404000" indent="-180000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0"/>
            <a:r>
              <a:rPr lang="ko-KR" altLang="en-US" dirty="0" err="1"/>
              <a:t>ㅁㄴㅇㄻㄴㅇㄻㄴㅇㄻㄴㅇㄻㄴㅇㄻ</a:t>
            </a:r>
            <a:endParaRPr lang="en-US" altLang="ko-KR" dirty="0"/>
          </a:p>
          <a:p>
            <a:pPr lvl="4"/>
            <a:endParaRPr lang="en-US" altLang="ko-KR" dirty="0"/>
          </a:p>
          <a:p>
            <a:pPr lvl="0"/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8035127" y="6669183"/>
            <a:ext cx="1052705" cy="150445"/>
            <a:chOff x="7930656" y="6675696"/>
            <a:chExt cx="1154050" cy="150445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0656" y="6675696"/>
              <a:ext cx="177950" cy="15044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 userDrawn="1"/>
          </p:nvSpPr>
          <p:spPr>
            <a:xfrm>
              <a:off x="8136895" y="6681010"/>
              <a:ext cx="927877" cy="8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l"/>
              <a:r>
                <a:rPr lang="en-US" altLang="ko-KR" sz="550" b="0">
                  <a:solidFill>
                    <a:srgbClr val="9E0000"/>
                  </a:solidFill>
                  <a:latin typeface="Arial Black" panose="020B0A04020102020204" pitchFamily="34" charset="0"/>
                </a:rPr>
                <a:t>Kyung Hee</a:t>
              </a:r>
              <a:r>
                <a:rPr lang="en-US" altLang="ko-KR" sz="550" b="0" baseline="0">
                  <a:solidFill>
                    <a:srgbClr val="9E0000"/>
                  </a:solidFill>
                  <a:latin typeface="Arial Black" panose="020B0A04020102020204" pitchFamily="34" charset="0"/>
                </a:rPr>
                <a:t> University</a:t>
              </a:r>
              <a:endParaRPr lang="ko-KR" altLang="en-US" sz="550" b="0">
                <a:solidFill>
                  <a:srgbClr val="9E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8136895" y="6762205"/>
              <a:ext cx="947811" cy="61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ko-KR" sz="400">
                  <a:solidFill>
                    <a:srgbClr val="FF0000"/>
                  </a:solidFill>
                  <a:latin typeface="Arial Black" panose="020B0A04020102020204" pitchFamily="34" charset="0"/>
                </a:rPr>
                <a:t>M</a:t>
              </a:r>
              <a:r>
                <a:rPr lang="en-US" altLang="ko-KR" sz="400">
                  <a:solidFill>
                    <a:schemeClr val="tx1"/>
                  </a:solidFill>
                  <a:latin typeface="Arial Black" panose="020B0A04020102020204" pitchFamily="34" charset="0"/>
                </a:rPr>
                <a:t>obile </a:t>
              </a:r>
              <a:r>
                <a:rPr lang="en-US" altLang="ko-KR" sz="400">
                  <a:solidFill>
                    <a:schemeClr val="accent4"/>
                  </a:solidFill>
                  <a:latin typeface="Arial Black" panose="020B0A04020102020204" pitchFamily="34" charset="0"/>
                </a:rPr>
                <a:t>E</a:t>
              </a:r>
              <a:r>
                <a:rPr lang="en-US" altLang="ko-KR" sz="400">
                  <a:solidFill>
                    <a:schemeClr val="tx1"/>
                  </a:solidFill>
                  <a:latin typeface="Arial Black" panose="020B0A04020102020204" pitchFamily="34" charset="0"/>
                </a:rPr>
                <a:t>mbedded</a:t>
              </a:r>
              <a:r>
                <a:rPr lang="en-US" altLang="ko-KR" sz="400" baseline="0">
                  <a:solidFill>
                    <a:schemeClr val="tx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altLang="ko-KR" sz="400" baseline="0">
                  <a:solidFill>
                    <a:srgbClr val="00B050"/>
                  </a:solidFill>
                  <a:latin typeface="Arial Black" panose="020B0A04020102020204" pitchFamily="34" charset="0"/>
                </a:rPr>
                <a:t>S</a:t>
              </a:r>
              <a:r>
                <a:rPr lang="en-US" altLang="ko-KR" sz="400" baseline="0">
                  <a:solidFill>
                    <a:schemeClr val="tx1"/>
                  </a:solidFill>
                  <a:latin typeface="Arial Black" panose="020B0A04020102020204" pitchFamily="34" charset="0"/>
                </a:rPr>
                <a:t>ystem </a:t>
              </a:r>
              <a:r>
                <a:rPr lang="en-US" altLang="ko-KR" sz="400" baseline="0">
                  <a:solidFill>
                    <a:srgbClr val="0070C0"/>
                  </a:solidFill>
                  <a:latin typeface="Arial Black" panose="020B0A04020102020204" pitchFamily="34" charset="0"/>
                </a:rPr>
                <a:t>L</a:t>
              </a:r>
              <a:r>
                <a:rPr lang="en-US" altLang="ko-KR" sz="400" baseline="0">
                  <a:solidFill>
                    <a:schemeClr val="tx1"/>
                  </a:solidFill>
                  <a:latin typeface="Arial Black" panose="020B0A04020102020204" pitchFamily="34" charset="0"/>
                </a:rPr>
                <a:t>ab.</a:t>
              </a:r>
              <a:endParaRPr lang="ko-KR" altLang="en-US" sz="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4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23623"/>
            <a:ext cx="9144000" cy="23437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wrap="none" lIns="90000" tIns="46800" rIns="90000" bIns="46800" anchor="ctr"/>
          <a:lstStyle/>
          <a:p>
            <a:pPr algn="l" eaLnBrk="1" hangingPunct="1"/>
            <a:endParaRPr lang="ko-KR" altLang="en-US" sz="1800" dirty="0">
              <a:latin typeface="굴림" charset="-127"/>
              <a:ea typeface="굴림" charset="-127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4284663" y="6629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ko-KR" sz="1400" dirty="0">
                <a:latin typeface="Arial" charset="0"/>
                <a:ea typeface="돋움체" pitchFamily="49" charset="-127"/>
              </a:rPr>
              <a:t>- </a:t>
            </a:r>
            <a:fld id="{285DF97A-A2DA-4EE3-8118-857BAB2FEEF9}" type="slidenum">
              <a:rPr lang="en-US" altLang="ko-KR" sz="1400" smtClean="0">
                <a:latin typeface="Arial" charset="0"/>
                <a:ea typeface="돋움체" pitchFamily="49" charset="-127"/>
              </a:rPr>
              <a:pPr eaLnBrk="1" hangingPunct="1"/>
              <a:t>‹#›</a:t>
            </a:fld>
            <a:r>
              <a:rPr lang="en-US" altLang="ko-KR" sz="1400" dirty="0">
                <a:latin typeface="Arial" charset="0"/>
                <a:ea typeface="돋움체" pitchFamily="49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359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25.03.17 Seminar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Presented by </a:t>
            </a:r>
            <a:r>
              <a:rPr lang="en-US" altLang="ko-KR" dirty="0" err="1"/>
              <a:t>Jaemin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0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tlog</a:t>
            </a:r>
            <a:r>
              <a:rPr lang="en-US" altLang="ko-KR" dirty="0"/>
              <a:t> vs Telemetry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2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+mj-lt"/>
              </a:rPr>
              <a:t>.</a:t>
            </a:r>
            <a:r>
              <a:rPr lang="en-US" altLang="ko-KR" sz="2400" dirty="0" err="1">
                <a:latin typeface="+mj-lt"/>
              </a:rPr>
              <a:t>tlog</a:t>
            </a:r>
            <a:r>
              <a:rPr lang="en-US" altLang="ko-KR" sz="2400" dirty="0">
                <a:latin typeface="+mj-lt"/>
              </a:rPr>
              <a:t> File analysis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5964" y="795513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QGC</a:t>
            </a:r>
            <a:r>
              <a:rPr lang="ko-KR" altLang="en-US" dirty="0"/>
              <a:t>에 저장되는        파일과                 파일의 차이점</a:t>
            </a:r>
            <a:endParaRPr lang="en-US" altLang="ko-KR" dirty="0"/>
          </a:p>
          <a:p>
            <a:pPr lvl="1"/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데이터를 포함하고 있지만</a:t>
            </a:r>
            <a:r>
              <a:rPr lang="en-US" altLang="ko-KR" dirty="0"/>
              <a:t>, </a:t>
            </a:r>
            <a:r>
              <a:rPr lang="ko-KR" altLang="en-US" b="1" dirty="0"/>
              <a:t>저장 방식과 목적이 다름</a:t>
            </a:r>
            <a:endParaRPr lang="en-US" altLang="ko-KR" b="1" dirty="0"/>
          </a:p>
          <a:p>
            <a:pPr lvl="2"/>
            <a:r>
              <a:rPr lang="en-US" altLang="ko-KR" dirty="0" err="1"/>
              <a:t>MAVLink</a:t>
            </a:r>
            <a:r>
              <a:rPr lang="ko-KR" altLang="en-US" dirty="0"/>
              <a:t>는 </a:t>
            </a:r>
            <a:r>
              <a:rPr lang="ko-KR" altLang="en-US" b="1" dirty="0" err="1"/>
              <a:t>드론과</a:t>
            </a:r>
            <a:r>
              <a:rPr lang="ko-KR" altLang="en-US" b="1" dirty="0"/>
              <a:t> 지상관제소</a:t>
            </a:r>
            <a:r>
              <a:rPr lang="en-US" altLang="ko-KR" b="1" dirty="0"/>
              <a:t>(GCS, Ground Control Station) </a:t>
            </a:r>
            <a:r>
              <a:rPr lang="ko-KR" altLang="en-US" b="1" dirty="0"/>
              <a:t>간 통신을 위한 프로토콜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드론의</a:t>
            </a:r>
            <a:r>
              <a:rPr lang="ko-KR" altLang="en-US" dirty="0"/>
              <a:t> </a:t>
            </a:r>
            <a:r>
              <a:rPr lang="ko-KR" altLang="en-US" b="1" dirty="0"/>
              <a:t>비행 데이터</a:t>
            </a:r>
            <a:r>
              <a:rPr lang="en-US" altLang="ko-KR" b="1" dirty="0"/>
              <a:t>, </a:t>
            </a:r>
            <a:r>
              <a:rPr lang="ko-KR" altLang="en-US" b="1" dirty="0"/>
              <a:t>센서 정보</a:t>
            </a:r>
            <a:r>
              <a:rPr lang="en-US" altLang="ko-KR" b="1" dirty="0"/>
              <a:t>, </a:t>
            </a:r>
            <a:r>
              <a:rPr lang="ko-KR" altLang="en-US" b="1" dirty="0"/>
              <a:t>제어 명령 등</a:t>
            </a:r>
            <a:r>
              <a:rPr lang="ko-KR" altLang="en-US" dirty="0"/>
              <a:t>을 전달하는 역할을 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tlog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2"/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원본 메시지를 바이너리</a:t>
            </a:r>
            <a:r>
              <a:rPr lang="en-US" altLang="ko-KR" dirty="0"/>
              <a:t>(Binary)</a:t>
            </a:r>
            <a:r>
              <a:rPr lang="ko-KR" altLang="en-US" dirty="0"/>
              <a:t> 형태 그대로 저장한 파일  </a:t>
            </a:r>
          </a:p>
          <a:p>
            <a:pPr lvl="3"/>
            <a:r>
              <a:rPr lang="en-US" altLang="ko-KR" dirty="0" err="1"/>
              <a:t>tlog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ko-KR" altLang="en-US" b="1" dirty="0" err="1">
                <a:latin typeface="+mj-ea"/>
                <a:ea typeface="+mj-ea"/>
              </a:rPr>
              <a:t>드론과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GCS(</a:t>
            </a:r>
            <a:r>
              <a:rPr lang="en-US" altLang="ko-KR" b="1" dirty="0" err="1">
                <a:latin typeface="+mj-ea"/>
                <a:ea typeface="+mj-ea"/>
              </a:rPr>
              <a:t>QGroundControl</a:t>
            </a:r>
            <a:r>
              <a:rPr lang="en-US" altLang="ko-KR" b="1" dirty="0">
                <a:latin typeface="+mj-ea"/>
                <a:ea typeface="+mj-ea"/>
              </a:rPr>
              <a:t>) </a:t>
            </a:r>
            <a:r>
              <a:rPr lang="ko-KR" altLang="en-US" b="1" dirty="0">
                <a:latin typeface="+mj-ea"/>
                <a:ea typeface="+mj-ea"/>
              </a:rPr>
              <a:t>간의 </a:t>
            </a:r>
            <a:r>
              <a:rPr lang="en-US" altLang="ko-KR" b="1" dirty="0" err="1">
                <a:latin typeface="+mj-ea"/>
                <a:ea typeface="+mj-ea"/>
              </a:rPr>
              <a:t>MAVLink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메시지를 그대로 저장한 파일</a:t>
            </a:r>
          </a:p>
          <a:p>
            <a:pPr lvl="3"/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패킷이 그대로 기록되므로</a:t>
            </a:r>
            <a:r>
              <a:rPr lang="en-US" altLang="ko-KR" dirty="0"/>
              <a:t>, </a:t>
            </a:r>
            <a:r>
              <a:rPr lang="ko-KR" altLang="en-US" b="1" dirty="0"/>
              <a:t>실시간 통신에서 전송된 원본 데이터를 확인할 수 있음</a:t>
            </a:r>
          </a:p>
          <a:p>
            <a:pPr marL="972000" lvl="3" indent="0">
              <a:buNone/>
            </a:pPr>
            <a:endParaRPr lang="ko-KR" altLang="en-US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주요 특징 </a:t>
            </a:r>
            <a:endParaRPr lang="en-US" altLang="ko-KR" dirty="0"/>
          </a:p>
          <a:p>
            <a:pPr lvl="2"/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메시지 원본을 저장 </a:t>
            </a:r>
            <a:r>
              <a:rPr lang="en-US" altLang="ko-KR" dirty="0"/>
              <a:t>(Binary </a:t>
            </a:r>
            <a:r>
              <a:rPr lang="ko-KR" altLang="en-US" dirty="0"/>
              <a:t>형식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비행 중 실시간 전송 속도</a:t>
            </a:r>
            <a:r>
              <a:rPr lang="en-US" altLang="ko-KR" dirty="0"/>
              <a:t>: </a:t>
            </a:r>
            <a:r>
              <a:rPr lang="en-US" altLang="ko-KR" b="1" dirty="0"/>
              <a:t>~1 Hz ~ 50 Hz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메시지 유형에 따라 다름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QGroundControl</a:t>
            </a:r>
            <a:r>
              <a:rPr lang="ko-KR" altLang="en-US" dirty="0"/>
              <a:t>에서 비행 기록 재생 가능</a:t>
            </a:r>
            <a:endParaRPr lang="en-US" altLang="ko-KR" dirty="0"/>
          </a:p>
          <a:p>
            <a:pPr lvl="3"/>
            <a:r>
              <a:rPr lang="ko-KR" altLang="en-US" dirty="0"/>
              <a:t>로그 분석을 위해 </a:t>
            </a:r>
            <a:r>
              <a:rPr lang="en-US" altLang="ko-KR" dirty="0" err="1"/>
              <a:t>MAVExplorer</a:t>
            </a:r>
            <a:r>
              <a:rPr lang="en-US" altLang="ko-KR" dirty="0"/>
              <a:t>, </a:t>
            </a:r>
            <a:r>
              <a:rPr lang="en-US" altLang="ko-KR" dirty="0" err="1"/>
              <a:t>MAVProxy</a:t>
            </a:r>
            <a:r>
              <a:rPr lang="en-US" altLang="ko-KR" dirty="0"/>
              <a:t> </a:t>
            </a:r>
            <a:r>
              <a:rPr lang="ko-KR" altLang="en-US" dirty="0"/>
              <a:t>같은 툴을 사용해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1224000" lvl="4" indent="0">
              <a:buNone/>
            </a:pP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0F486-00A0-44C9-816C-07BB816D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51" y="849301"/>
            <a:ext cx="490578" cy="266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E5AD21-2B76-4D48-8E27-763982030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44" y="849300"/>
            <a:ext cx="1135444" cy="2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+mj-lt"/>
              </a:rPr>
              <a:t>vehicle.csv(Telemetry) analysis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5964" y="795513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QGC</a:t>
            </a:r>
            <a:r>
              <a:rPr lang="ko-KR" altLang="en-US" dirty="0"/>
              <a:t>에 저장되는        파일과                 파일의 차이점</a:t>
            </a:r>
            <a:endParaRPr lang="en-US" altLang="ko-KR" dirty="0"/>
          </a:p>
          <a:p>
            <a:pPr lvl="1"/>
            <a:r>
              <a:rPr lang="en-US" altLang="ko-KR" dirty="0"/>
              <a:t>vehicle.csv </a:t>
            </a:r>
            <a:r>
              <a:rPr lang="ko-KR" altLang="en-US" dirty="0"/>
              <a:t>파일 </a:t>
            </a:r>
            <a:r>
              <a:rPr lang="en-US" altLang="ko-KR" dirty="0"/>
              <a:t>(Telemetry CSV Log)</a:t>
            </a:r>
          </a:p>
          <a:p>
            <a:pPr lvl="2"/>
            <a:r>
              <a:rPr lang="en-US" altLang="ko-KR" b="1" dirty="0" err="1">
                <a:latin typeface="+mn-ea"/>
              </a:rPr>
              <a:t>MAVLink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메시지를 </a:t>
            </a:r>
            <a:r>
              <a:rPr lang="en-US" altLang="ko-KR" b="1" dirty="0">
                <a:latin typeface="+mn-ea"/>
              </a:rPr>
              <a:t>.CSV </a:t>
            </a:r>
            <a:r>
              <a:rPr lang="ko-KR" altLang="en-US" b="1" dirty="0">
                <a:latin typeface="+mn-ea"/>
              </a:rPr>
              <a:t>형태로 변환하여 저장한 파일 </a:t>
            </a:r>
            <a:endParaRPr lang="en-US" altLang="ko-KR" b="1" dirty="0">
              <a:latin typeface="+mn-ea"/>
            </a:endParaRPr>
          </a:p>
          <a:p>
            <a:pPr lvl="3"/>
            <a:r>
              <a:rPr lang="en-US" altLang="ko-KR" dirty="0"/>
              <a:t>vehicle.csv </a:t>
            </a:r>
            <a:r>
              <a:rPr lang="ko-KR" altLang="en-US" dirty="0"/>
              <a:t>파일은 </a:t>
            </a:r>
            <a:r>
              <a:rPr lang="en-US" altLang="ko-KR" b="1" dirty="0" err="1">
                <a:latin typeface="+mj-ea"/>
                <a:ea typeface="+mj-ea"/>
              </a:rPr>
              <a:t>MAVLink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메시지 중 일부를 선택해 사람이 쉽게 볼 수 있도록 </a:t>
            </a:r>
            <a:r>
              <a:rPr lang="en-US" altLang="ko-KR" b="1" dirty="0">
                <a:latin typeface="+mj-ea"/>
                <a:ea typeface="+mj-ea"/>
              </a:rPr>
              <a:t>CSV </a:t>
            </a:r>
            <a:r>
              <a:rPr lang="ko-KR" altLang="en-US" b="1" dirty="0">
                <a:latin typeface="+mj-ea"/>
                <a:ea typeface="+mj-ea"/>
              </a:rPr>
              <a:t>형식으로 변환</a:t>
            </a:r>
            <a:r>
              <a:rPr lang="ko-KR" altLang="en-US" dirty="0">
                <a:latin typeface="+mj-ea"/>
                <a:ea typeface="+mj-ea"/>
              </a:rPr>
              <a:t>한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3"/>
            <a:r>
              <a:rPr lang="ko-KR" altLang="en-US" b="1" dirty="0">
                <a:latin typeface="+mj-ea"/>
                <a:ea typeface="+mj-ea"/>
              </a:rPr>
              <a:t>시간</a:t>
            </a:r>
            <a:r>
              <a:rPr lang="en-US" altLang="ko-KR" b="1" dirty="0">
                <a:latin typeface="+mj-ea"/>
                <a:ea typeface="+mj-ea"/>
              </a:rPr>
              <a:t>(timestamp) </a:t>
            </a:r>
            <a:r>
              <a:rPr lang="ko-KR" altLang="en-US" b="1" dirty="0">
                <a:latin typeface="+mj-ea"/>
                <a:ea typeface="+mj-ea"/>
              </a:rPr>
              <a:t>기준으로 정렬</a:t>
            </a:r>
            <a:r>
              <a:rPr lang="ko-KR" altLang="en-US" dirty="0"/>
              <a:t>된 </a:t>
            </a:r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메시지를 저장하여 분석에 용이함</a:t>
            </a:r>
            <a:endParaRPr lang="en-US" altLang="ko-KR" dirty="0"/>
          </a:p>
          <a:p>
            <a:pPr lvl="3"/>
            <a:r>
              <a:rPr lang="en-US" altLang="ko-KR" dirty="0" err="1"/>
              <a:t>tlog</a:t>
            </a:r>
            <a:r>
              <a:rPr lang="ko-KR" altLang="en-US" dirty="0"/>
              <a:t>에 비해 가공된 데이터로</a:t>
            </a:r>
            <a:r>
              <a:rPr lang="en-US" altLang="ko-KR" dirty="0"/>
              <a:t>, </a:t>
            </a:r>
            <a:r>
              <a:rPr lang="ko-KR" altLang="en-US" b="1" dirty="0"/>
              <a:t>비행 로그를 분석하기 쉽게 정리된 버전 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Vehicle.csv </a:t>
            </a:r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endParaRPr lang="en-US" altLang="ko-KR" dirty="0"/>
          </a:p>
          <a:p>
            <a:pPr lvl="2"/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데이터를 사람이 읽을 수 있도록 </a:t>
            </a:r>
            <a:r>
              <a:rPr lang="en-US" altLang="ko-KR" dirty="0"/>
              <a:t>CSV </a:t>
            </a:r>
            <a:r>
              <a:rPr lang="ko-KR" altLang="en-US" dirty="0"/>
              <a:t>형식으로 저장</a:t>
            </a:r>
            <a:endParaRPr lang="en-US" altLang="ko-KR" dirty="0"/>
          </a:p>
          <a:p>
            <a:pPr lvl="2"/>
            <a:r>
              <a:rPr lang="ko-KR" altLang="en-US" b="1" dirty="0"/>
              <a:t>데이터 저장 속도</a:t>
            </a:r>
            <a:r>
              <a:rPr lang="en-US" altLang="ko-KR" b="1" dirty="0"/>
              <a:t>: ~1 Hz ~ 10 Hz (</a:t>
            </a:r>
            <a:r>
              <a:rPr lang="ko-KR" altLang="en-US" b="1" dirty="0"/>
              <a:t>센서 데이터에 따라 다름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r>
              <a:rPr lang="ko-KR" altLang="en-US" b="1" dirty="0"/>
              <a:t>파일 크기</a:t>
            </a:r>
            <a:r>
              <a:rPr lang="en-US" altLang="ko-KR" b="1" dirty="0"/>
              <a:t>: </a:t>
            </a:r>
            <a:r>
              <a:rPr lang="ko-KR" altLang="en-US" dirty="0"/>
              <a:t>원본 </a:t>
            </a:r>
            <a:r>
              <a:rPr lang="en-US" altLang="ko-KR" dirty="0" err="1"/>
              <a:t>tlog</a:t>
            </a:r>
            <a:r>
              <a:rPr lang="ko-KR" altLang="en-US" dirty="0"/>
              <a:t>보다 작고</a:t>
            </a:r>
            <a:r>
              <a:rPr lang="en-US" altLang="ko-KR" dirty="0"/>
              <a:t>, </a:t>
            </a:r>
            <a:r>
              <a:rPr lang="ko-KR" altLang="en-US" dirty="0"/>
              <a:t>필요한 데이터만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1224000" lvl="4" indent="0">
              <a:buNone/>
            </a:pP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0F486-00A0-44C9-816C-07BB816D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51" y="849301"/>
            <a:ext cx="490578" cy="266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E5AD21-2B76-4D48-8E27-763982030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44" y="849300"/>
            <a:ext cx="1135444" cy="2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7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latin typeface="+mj-lt"/>
              </a:rPr>
              <a:t>tlog</a:t>
            </a:r>
            <a:r>
              <a:rPr lang="en-US" altLang="ko-KR" sz="2400" dirty="0">
                <a:latin typeface="+mj-lt"/>
              </a:rPr>
              <a:t> vs Telemetry data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004" y="788280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구성 </a:t>
            </a:r>
            <a:r>
              <a:rPr lang="en-US" altLang="ko-KR" dirty="0"/>
              <a:t>Telemetry -&gt; Telemetry.csv </a:t>
            </a:r>
            <a:r>
              <a:rPr lang="en-US" altLang="ko-KR" dirty="0" err="1"/>
              <a:t>amd</a:t>
            </a:r>
            <a:r>
              <a:rPr lang="en-US" altLang="ko-KR" dirty="0"/>
              <a:t> .</a:t>
            </a:r>
            <a:r>
              <a:rPr lang="en-US" altLang="ko-KR" dirty="0" err="1"/>
              <a:t>tlog</a:t>
            </a:r>
            <a:r>
              <a:rPr lang="en-US" altLang="ko-KR" dirty="0"/>
              <a:t> </a:t>
            </a:r>
            <a:r>
              <a:rPr lang="ko-KR" altLang="en-US" dirty="0"/>
              <a:t>파일 포함</a:t>
            </a:r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1224000" lvl="4" indent="0">
              <a:buNone/>
            </a:pP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31B3D3-B45F-4ED5-9092-CF8D3595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69" y="1225371"/>
            <a:ext cx="4689662" cy="21240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AC25C-B674-40A8-9F65-746D87F9F270}"/>
              </a:ext>
            </a:extLst>
          </p:cNvPr>
          <p:cNvSpPr/>
          <p:nvPr/>
        </p:nvSpPr>
        <p:spPr>
          <a:xfrm>
            <a:off x="2227169" y="3006669"/>
            <a:ext cx="4689662" cy="322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4ABC4-66A6-4DA3-BC30-8C104420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643" y="3423206"/>
            <a:ext cx="5168713" cy="31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Previous and future works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Presented by </a:t>
            </a:r>
            <a:r>
              <a:rPr lang="en-US" altLang="ko-KR" dirty="0" err="1"/>
              <a:t>Jaemin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05551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+mj-lt"/>
              </a:rPr>
              <a:t>Future Works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004" y="788280"/>
            <a:ext cx="9142066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추가적인 공격 데이터를 얻기 위해 </a:t>
            </a:r>
            <a:r>
              <a:rPr lang="en-US" altLang="ko-KR" dirty="0" err="1"/>
              <a:t>Hackrf</a:t>
            </a:r>
            <a:r>
              <a:rPr lang="ko-KR" altLang="en-US" dirty="0"/>
              <a:t> 사용 예정 </a:t>
            </a:r>
            <a:endParaRPr lang="en-US" altLang="ko-KR" dirty="0"/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HackRF</a:t>
            </a:r>
            <a:r>
              <a:rPr lang="en-US" altLang="ko-KR" dirty="0">
                <a:latin typeface="+mj-ea"/>
                <a:ea typeface="+mj-ea"/>
              </a:rPr>
              <a:t> &amp; GPS-SDR-SIM</a:t>
            </a:r>
            <a:r>
              <a:rPr lang="ko-KR" altLang="en-US" dirty="0">
                <a:latin typeface="+mj-ea"/>
                <a:ea typeface="+mj-ea"/>
              </a:rPr>
              <a:t>을 활용하여 </a:t>
            </a:r>
            <a:r>
              <a:rPr lang="en-US" altLang="ko-KR" dirty="0">
                <a:latin typeface="+mj-ea"/>
                <a:ea typeface="+mj-ea"/>
              </a:rPr>
              <a:t>GPS Spoofing</a:t>
            </a:r>
            <a:r>
              <a:rPr lang="ko-KR" altLang="en-US" dirty="0">
                <a:latin typeface="+mj-ea"/>
                <a:ea typeface="+mj-ea"/>
              </a:rPr>
              <a:t> 공격 실험 진행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b="1" dirty="0">
                <a:latin typeface="+mj-ea"/>
                <a:ea typeface="+mj-ea"/>
              </a:rPr>
              <a:t>GPS-SDR-SIM: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가상의 </a:t>
            </a:r>
            <a:r>
              <a:rPr lang="en-US" altLang="ko-KR" dirty="0">
                <a:latin typeface="+mj-ea"/>
                <a:ea typeface="+mj-ea"/>
              </a:rPr>
              <a:t>GPS </a:t>
            </a:r>
            <a:r>
              <a:rPr lang="ko-KR" altLang="en-US" dirty="0">
                <a:latin typeface="+mj-ea"/>
                <a:ea typeface="+mj-ea"/>
              </a:rPr>
              <a:t>신호를 생성하여 공격 대상을 </a:t>
            </a:r>
            <a:r>
              <a:rPr lang="ko-KR" altLang="en-US" b="1" dirty="0">
                <a:latin typeface="+mj-ea"/>
                <a:ea typeface="+mj-ea"/>
              </a:rPr>
              <a:t>특정 위치로 유도하는 데 활용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실제 </a:t>
            </a:r>
            <a:r>
              <a:rPr lang="ko-KR" altLang="en-US" dirty="0" err="1">
                <a:latin typeface="+mj-ea"/>
                <a:ea typeface="+mj-ea"/>
              </a:rPr>
              <a:t>드론</a:t>
            </a:r>
            <a:r>
              <a:rPr lang="en-US" altLang="ko-KR" dirty="0">
                <a:latin typeface="+mj-ea"/>
                <a:ea typeface="+mj-ea"/>
              </a:rPr>
              <a:t>(PX4 </a:t>
            </a:r>
            <a:r>
              <a:rPr lang="ko-KR" altLang="en-US" dirty="0">
                <a:latin typeface="+mj-ea"/>
                <a:ea typeface="+mj-ea"/>
              </a:rPr>
              <a:t>기반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이 특정 좌표로 이동하도록 </a:t>
            </a:r>
            <a:r>
              <a:rPr lang="ko-KR" altLang="en-US" b="1" dirty="0">
                <a:latin typeface="+mj-ea"/>
                <a:ea typeface="+mj-ea"/>
              </a:rPr>
              <a:t>의도적으로 조작된 </a:t>
            </a:r>
            <a:r>
              <a:rPr lang="en-US" altLang="ko-KR" b="1" dirty="0">
                <a:latin typeface="+mj-ea"/>
                <a:ea typeface="+mj-ea"/>
              </a:rPr>
              <a:t>GPS </a:t>
            </a:r>
            <a:r>
              <a:rPr lang="ko-KR" altLang="en-US" b="1" dirty="0">
                <a:latin typeface="+mj-ea"/>
                <a:ea typeface="+mj-ea"/>
              </a:rPr>
              <a:t>신호 송출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비행 로그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tlog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및 </a:t>
            </a:r>
            <a:r>
              <a:rPr lang="en-US" altLang="ko-KR" dirty="0">
                <a:latin typeface="+mj-ea"/>
                <a:ea typeface="+mj-ea"/>
              </a:rPr>
              <a:t>vehicle.csv)</a:t>
            </a:r>
            <a:r>
              <a:rPr lang="ko-KR" altLang="en-US" dirty="0">
                <a:latin typeface="+mj-ea"/>
                <a:ea typeface="+mj-ea"/>
              </a:rPr>
              <a:t>를 분석하여 </a:t>
            </a:r>
            <a:r>
              <a:rPr lang="ko-KR" altLang="en-US" b="1" dirty="0">
                <a:latin typeface="+mj-ea"/>
                <a:ea typeface="+mj-ea"/>
              </a:rPr>
              <a:t>공격 전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en-US" b="1" dirty="0">
                <a:latin typeface="+mj-ea"/>
                <a:ea typeface="+mj-ea"/>
              </a:rPr>
              <a:t>후 </a:t>
            </a:r>
            <a:r>
              <a:rPr lang="ko-KR" altLang="en-US" b="1" dirty="0" err="1">
                <a:latin typeface="+mj-ea"/>
                <a:ea typeface="+mj-ea"/>
              </a:rPr>
              <a:t>드론의</a:t>
            </a:r>
            <a:r>
              <a:rPr lang="ko-KR" altLang="en-US" b="1" dirty="0">
                <a:latin typeface="+mj-ea"/>
                <a:ea typeface="+mj-ea"/>
              </a:rPr>
              <a:t> 위치 변화 및 </a:t>
            </a:r>
            <a:r>
              <a:rPr lang="en-US" altLang="ko-KR" b="1" dirty="0" err="1">
                <a:latin typeface="+mj-ea"/>
                <a:ea typeface="+mj-ea"/>
              </a:rPr>
              <a:t>MAVLink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메시지 확인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1224000" lvl="4" indent="0">
              <a:buNone/>
            </a:pP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6B949D-E695-4B42-86AF-93E7D2F6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45" y="2597620"/>
            <a:ext cx="2648510" cy="39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latin typeface="+mj-lt"/>
              </a:rPr>
              <a:t>Preivous</a:t>
            </a:r>
            <a:r>
              <a:rPr lang="en-US" altLang="ko-KR" sz="2400" dirty="0">
                <a:latin typeface="+mj-lt"/>
              </a:rPr>
              <a:t> &amp; Future Works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745673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Previous work</a:t>
            </a:r>
          </a:p>
          <a:p>
            <a:pPr lvl="1"/>
            <a:r>
              <a:rPr lang="en-US" altLang="ko-KR" b="1" dirty="0" err="1">
                <a:latin typeface="+mj-ea"/>
                <a:ea typeface="+mj-ea"/>
              </a:rPr>
              <a:t>MAVLink</a:t>
            </a: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en-US" altLang="ko-KR" b="1" dirty="0" err="1">
                <a:latin typeface="+mj-ea"/>
                <a:ea typeface="+mj-ea"/>
              </a:rPr>
              <a:t>Rc_Channels</a:t>
            </a:r>
            <a:r>
              <a:rPr lang="en-US" altLang="ko-KR" b="1" dirty="0">
                <a:latin typeface="+mj-ea"/>
                <a:ea typeface="+mj-ea"/>
              </a:rPr>
              <a:t> analysis, Log </a:t>
            </a:r>
            <a:r>
              <a:rPr lang="en-US" altLang="ko-KR" b="1" dirty="0" err="1">
                <a:latin typeface="+mj-ea"/>
                <a:ea typeface="+mj-ea"/>
              </a:rPr>
              <a:t>Rc_Channels</a:t>
            </a:r>
            <a:r>
              <a:rPr lang="en-US" altLang="ko-KR" b="1" dirty="0">
                <a:latin typeface="+mj-ea"/>
                <a:ea typeface="+mj-ea"/>
              </a:rPr>
              <a:t> analysis</a:t>
            </a:r>
          </a:p>
          <a:p>
            <a:pPr marL="432000" lvl="1" indent="0">
              <a:buNone/>
            </a:pPr>
            <a:endParaRPr lang="en-US" altLang="ko-KR" sz="100" b="1" dirty="0">
              <a:latin typeface="+mj-ea"/>
              <a:ea typeface="+mj-ea"/>
            </a:endParaRPr>
          </a:p>
          <a:p>
            <a:pPr lvl="1"/>
            <a:r>
              <a:rPr lang="en-US" altLang="ko-KR" b="1" dirty="0" err="1">
                <a:latin typeface="+mj-ea"/>
                <a:ea typeface="+mj-ea"/>
              </a:rPr>
              <a:t>tlog</a:t>
            </a:r>
            <a:r>
              <a:rPr lang="en-US" altLang="ko-KR" b="1" dirty="0">
                <a:latin typeface="+mj-ea"/>
                <a:ea typeface="+mj-ea"/>
              </a:rPr>
              <a:t> vs Telemetry data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Future work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HackRF</a:t>
            </a:r>
            <a:r>
              <a:rPr lang="en-US" altLang="ko-KR" dirty="0"/>
              <a:t> and GPS-SDR-SIM to test GPS spoofing on a PX4 drone and analyze telemetry data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543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873536" y="1592796"/>
            <a:ext cx="54292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ko-KR" sz="8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Q &amp; A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65697" y="3465004"/>
            <a:ext cx="1845171" cy="1922549"/>
            <a:chOff x="610694" y="2993092"/>
            <a:chExt cx="1889604" cy="1968845"/>
          </a:xfrm>
        </p:grpSpPr>
        <p:pic>
          <p:nvPicPr>
            <p:cNvPr id="4" name="그림 3" descr="circl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10694" y="2993092"/>
              <a:ext cx="1889604" cy="1968845"/>
            </a:xfrm>
            <a:prstGeom prst="rect">
              <a:avLst/>
            </a:prstGeom>
          </p:spPr>
        </p:pic>
        <p:pic>
          <p:nvPicPr>
            <p:cNvPr id="5" name="그림 4" descr="khu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34962" y="3278844"/>
              <a:ext cx="1071570" cy="828988"/>
            </a:xfrm>
            <a:prstGeom prst="rect">
              <a:avLst/>
            </a:prstGeom>
          </p:spPr>
        </p:pic>
        <p:pic>
          <p:nvPicPr>
            <p:cNvPr id="6" name="그림 5" descr="logo.gif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105913" y="4064662"/>
              <a:ext cx="952500" cy="5715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139981" y="5466531"/>
            <a:ext cx="2944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http://mesl.khu.ac.kr</a:t>
            </a:r>
            <a:endParaRPr lang="ko-KR" altLang="en-US" sz="2000" dirty="0">
              <a:solidFill>
                <a:srgbClr val="0070C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>
                <a:solidFill>
                  <a:prstClr val="white"/>
                </a:solidFill>
                <a:latin typeface="Verdana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7392" y="835269"/>
            <a:ext cx="8745673" cy="5695485"/>
          </a:xfrm>
        </p:spPr>
        <p:txBody>
          <a:bodyPr>
            <a:noAutofit/>
          </a:bodyPr>
          <a:lstStyle/>
          <a:p>
            <a:r>
              <a:rPr lang="en-US" altLang="ko-KR" dirty="0" err="1"/>
              <a:t>MAVLink</a:t>
            </a:r>
            <a:r>
              <a:rPr lang="en-US" altLang="ko-KR" dirty="0"/>
              <a:t>  </a:t>
            </a:r>
            <a:r>
              <a:rPr lang="en-US" altLang="ko-KR" dirty="0" err="1"/>
              <a:t>RC_Channels</a:t>
            </a:r>
            <a:r>
              <a:rPr lang="en-US" altLang="ko-KR" dirty="0"/>
              <a:t> analysis</a:t>
            </a:r>
          </a:p>
          <a:p>
            <a:endParaRPr lang="en-US" altLang="ko-KR" dirty="0"/>
          </a:p>
          <a:p>
            <a:r>
              <a:rPr lang="en-US" altLang="ko-KR" dirty="0"/>
              <a:t>Log </a:t>
            </a:r>
            <a:r>
              <a:rPr lang="en-US" altLang="ko-KR" dirty="0" err="1"/>
              <a:t>RC_Channels</a:t>
            </a:r>
            <a:r>
              <a:rPr lang="en-US" altLang="ko-KR" dirty="0"/>
              <a:t> analysis</a:t>
            </a:r>
          </a:p>
          <a:p>
            <a:endParaRPr lang="en-US" altLang="ko-KR" dirty="0"/>
          </a:p>
          <a:p>
            <a:r>
              <a:rPr lang="en-US" altLang="ko-KR" dirty="0" err="1"/>
              <a:t>tlog</a:t>
            </a:r>
            <a:r>
              <a:rPr lang="en-US" altLang="ko-KR" dirty="0"/>
              <a:t> vs Telemetry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AutoShape 10" descr="Untitled">
            <a:extLst>
              <a:ext uri="{FF2B5EF4-FFF2-40B4-BE49-F238E27FC236}">
                <a16:creationId xmlns:a16="http://schemas.microsoft.com/office/drawing/2014/main" id="{4825FA57-2D79-4F5E-8F14-ECDD54319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5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en-US" altLang="ko-KR" dirty="0" err="1"/>
              <a:t>RC_Channels</a:t>
            </a:r>
            <a:r>
              <a:rPr lang="en-US" altLang="ko-KR" dirty="0"/>
              <a:t>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68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 err="1">
                <a:latin typeface="+mj-lt"/>
              </a:rPr>
              <a:t>RC_Channels</a:t>
            </a:r>
            <a:r>
              <a:rPr lang="en-US" altLang="ko-KR" sz="2300" dirty="0">
                <a:latin typeface="+mj-lt"/>
              </a:rPr>
              <a:t> analysis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9894" y="815391"/>
            <a:ext cx="8699671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RC_CHANNELS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lvl="1"/>
            <a:r>
              <a:rPr lang="en-US" altLang="ko-KR" dirty="0"/>
              <a:t>RC_CHANNELS</a:t>
            </a:r>
            <a:r>
              <a:rPr lang="ko-KR" altLang="en-US" dirty="0"/>
              <a:t>는 </a:t>
            </a:r>
            <a:r>
              <a:rPr lang="ko-KR" altLang="en-US" dirty="0" err="1"/>
              <a:t>드론의</a:t>
            </a:r>
            <a:r>
              <a:rPr lang="ko-KR" altLang="en-US" dirty="0"/>
              <a:t> 조종기 입력을 나타내는 </a:t>
            </a:r>
            <a:r>
              <a:rPr lang="en-US" altLang="ko-KR" dirty="0" err="1"/>
              <a:t>MAVLink</a:t>
            </a:r>
            <a:r>
              <a:rPr lang="ko-KR" altLang="en-US" dirty="0"/>
              <a:t>에 포함된 메시지 </a:t>
            </a:r>
            <a:endParaRPr lang="en-US" altLang="ko-KR" dirty="0"/>
          </a:p>
          <a:p>
            <a:pPr lvl="2"/>
            <a:r>
              <a:rPr lang="ko-KR" altLang="en-US" dirty="0"/>
              <a:t>각 채널 값은 </a:t>
            </a:r>
            <a:r>
              <a:rPr lang="en-US" altLang="ko-KR" dirty="0"/>
              <a:t>1000~2000 </a:t>
            </a:r>
            <a:r>
              <a:rPr lang="ko-KR" altLang="en-US" dirty="0"/>
              <a:t>범위의 </a:t>
            </a:r>
            <a:r>
              <a:rPr lang="en-US" altLang="ko-KR" dirty="0"/>
              <a:t>PWM </a:t>
            </a:r>
            <a:r>
              <a:rPr lang="ko-KR" altLang="en-US" dirty="0"/>
              <a:t>신호로 표현됨</a:t>
            </a:r>
            <a:endParaRPr lang="en-US" altLang="ko-KR" dirty="0"/>
          </a:p>
          <a:p>
            <a:pPr lvl="2"/>
            <a:r>
              <a:rPr lang="ko-KR" altLang="en-US" dirty="0"/>
              <a:t>입력된 값은 </a:t>
            </a:r>
            <a:r>
              <a:rPr lang="ko-KR" altLang="en-US" dirty="0" err="1"/>
              <a:t>드론의</a:t>
            </a:r>
            <a:r>
              <a:rPr lang="ko-KR" altLang="en-US" dirty="0"/>
              <a:t> 움직임</a:t>
            </a:r>
            <a:r>
              <a:rPr lang="en-US" altLang="ko-KR" dirty="0"/>
              <a:t>(</a:t>
            </a:r>
            <a:r>
              <a:rPr lang="ko-KR" altLang="en-US" dirty="0" err="1"/>
              <a:t>스로틀</a:t>
            </a:r>
            <a:r>
              <a:rPr lang="en-US" altLang="ko-KR" dirty="0"/>
              <a:t>, </a:t>
            </a:r>
            <a:r>
              <a:rPr lang="ko-KR" altLang="en-US" dirty="0"/>
              <a:t>피치</a:t>
            </a:r>
            <a:r>
              <a:rPr lang="en-US" altLang="ko-KR" dirty="0"/>
              <a:t>, </a:t>
            </a:r>
            <a:r>
              <a:rPr lang="ko-KR" altLang="en-US" dirty="0"/>
              <a:t>롤</a:t>
            </a:r>
            <a:r>
              <a:rPr lang="en-US" altLang="ko-KR" dirty="0"/>
              <a:t>, </a:t>
            </a:r>
            <a:r>
              <a:rPr lang="ko-KR" altLang="en-US" dirty="0"/>
              <a:t>요 등</a:t>
            </a:r>
            <a:r>
              <a:rPr lang="en-US" altLang="ko-KR" dirty="0"/>
              <a:t>) </a:t>
            </a:r>
            <a:r>
              <a:rPr lang="ko-KR" altLang="en-US" dirty="0"/>
              <a:t>특정 기능</a:t>
            </a:r>
            <a:r>
              <a:rPr lang="en-US" altLang="ko-KR" dirty="0"/>
              <a:t>(</a:t>
            </a:r>
            <a:r>
              <a:rPr lang="ko-KR" altLang="en-US" dirty="0"/>
              <a:t>모드전환</a:t>
            </a:r>
            <a:r>
              <a:rPr lang="en-US" altLang="ko-KR" dirty="0"/>
              <a:t>)</a:t>
            </a:r>
            <a:r>
              <a:rPr lang="ko-KR" altLang="en-US" dirty="0"/>
              <a:t>에 직결됨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RC_CHANNELS</a:t>
            </a:r>
            <a:r>
              <a:rPr lang="ko-KR" altLang="en-US" dirty="0"/>
              <a:t>와 공격 탐지</a:t>
            </a:r>
            <a:endParaRPr lang="en-US" altLang="ko-KR" dirty="0"/>
          </a:p>
          <a:p>
            <a:pPr lvl="2"/>
            <a:r>
              <a:rPr lang="ko-KR" altLang="en-US" dirty="0"/>
              <a:t>정상적인 비행</a:t>
            </a:r>
            <a:r>
              <a:rPr lang="en-US" altLang="ko-KR" dirty="0"/>
              <a:t>: RC </a:t>
            </a:r>
            <a:r>
              <a:rPr lang="ko-KR" altLang="en-US" dirty="0"/>
              <a:t>채널 값이 일정 패턴을 유지 </a:t>
            </a:r>
            <a:endParaRPr lang="en-US" altLang="ko-KR" dirty="0"/>
          </a:p>
          <a:p>
            <a:pPr lvl="2"/>
            <a:r>
              <a:rPr lang="ko-KR" altLang="en-US" dirty="0"/>
              <a:t>공격 발생 시 예상되는 변화</a:t>
            </a:r>
            <a:endParaRPr lang="en-US" altLang="ko-KR" dirty="0"/>
          </a:p>
          <a:p>
            <a:pPr lvl="3"/>
            <a:r>
              <a:rPr lang="en-US" altLang="ko-KR" b="1" dirty="0">
                <a:latin typeface="+mn-ea"/>
              </a:rPr>
              <a:t>GPS Spoofing: </a:t>
            </a:r>
            <a:r>
              <a:rPr lang="ko-KR" altLang="en-US" dirty="0"/>
              <a:t>조종기 입력 없이 위치가</a:t>
            </a:r>
            <a:r>
              <a:rPr lang="en-US" altLang="ko-KR" dirty="0"/>
              <a:t> </a:t>
            </a:r>
            <a:r>
              <a:rPr lang="ko-KR" altLang="en-US" dirty="0"/>
              <a:t>갑자기 변경됨</a:t>
            </a:r>
            <a:endParaRPr lang="en-US" altLang="ko-KR" dirty="0"/>
          </a:p>
          <a:p>
            <a:pPr lvl="3"/>
            <a:r>
              <a:rPr lang="en-US" altLang="ko-KR" b="1" dirty="0">
                <a:latin typeface="+mj-ea"/>
                <a:ea typeface="+mj-ea"/>
              </a:rPr>
              <a:t>Jamming (</a:t>
            </a:r>
            <a:r>
              <a:rPr lang="ko-KR" altLang="en-US" b="1" dirty="0">
                <a:latin typeface="+mj-ea"/>
                <a:ea typeface="+mj-ea"/>
              </a:rPr>
              <a:t>전파 교란</a:t>
            </a:r>
            <a:r>
              <a:rPr lang="en-US" altLang="ko-KR" b="1" dirty="0">
                <a:latin typeface="+mj-ea"/>
                <a:ea typeface="+mj-ea"/>
              </a:rPr>
              <a:t>): </a:t>
            </a:r>
            <a:r>
              <a:rPr lang="ko-KR" altLang="en-US" b="1" dirty="0">
                <a:latin typeface="+mj-ea"/>
                <a:ea typeface="+mj-ea"/>
              </a:rPr>
              <a:t>특정 </a:t>
            </a:r>
            <a:r>
              <a:rPr lang="en-US" altLang="ko-KR" dirty="0"/>
              <a:t>RC </a:t>
            </a:r>
            <a:r>
              <a:rPr lang="ko-KR" altLang="en-US" dirty="0"/>
              <a:t>채널 값이 급격히 변하거나 고정됨 </a:t>
            </a:r>
            <a:endParaRPr lang="en-US" altLang="ko-KR" dirty="0"/>
          </a:p>
          <a:p>
            <a:pPr lvl="3"/>
            <a:r>
              <a:rPr lang="ko-KR" altLang="en-US" b="1" dirty="0"/>
              <a:t>데이터 변조 공격</a:t>
            </a:r>
            <a:r>
              <a:rPr lang="en-US" altLang="ko-KR" b="1" dirty="0"/>
              <a:t>: </a:t>
            </a:r>
            <a:r>
              <a:rPr lang="ko-KR" altLang="en-US" b="1" dirty="0"/>
              <a:t>예상과 다른 </a:t>
            </a:r>
            <a:r>
              <a:rPr lang="en-US" altLang="ko-KR" b="1" dirty="0"/>
              <a:t>RC </a:t>
            </a:r>
            <a:r>
              <a:rPr lang="ko-KR" altLang="en-US" b="1" dirty="0"/>
              <a:t>채널 값 변동이 발생</a:t>
            </a:r>
            <a:r>
              <a:rPr lang="en-US" altLang="ko-KR" b="1" dirty="0"/>
              <a:t>, </a:t>
            </a:r>
            <a:r>
              <a:rPr lang="ko-KR" altLang="en-US" dirty="0"/>
              <a:t>조종기</a:t>
            </a:r>
            <a:r>
              <a:rPr lang="ko-KR" altLang="en-US" b="1" dirty="0"/>
              <a:t> </a:t>
            </a:r>
            <a:r>
              <a:rPr lang="ko-KR" altLang="en-US" b="1" dirty="0" err="1"/>
              <a:t>입력값과</a:t>
            </a:r>
            <a:r>
              <a:rPr lang="ko-KR" altLang="en-US" b="1" dirty="0"/>
              <a:t> 불일치하는 패턴이 나타남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60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 err="1">
                <a:latin typeface="+mj-lt"/>
              </a:rPr>
              <a:t>MAVLink</a:t>
            </a:r>
            <a:r>
              <a:rPr lang="en-US" altLang="ko-KR" sz="2300" dirty="0">
                <a:latin typeface="+mj-lt"/>
              </a:rPr>
              <a:t> </a:t>
            </a:r>
            <a:r>
              <a:rPr lang="en-US" altLang="ko-KR" sz="2300" dirty="0" err="1">
                <a:latin typeface="+mj-lt"/>
              </a:rPr>
              <a:t>RC_Chnnels</a:t>
            </a:r>
            <a:r>
              <a:rPr lang="en-US" altLang="ko-KR" sz="2300" dirty="0">
                <a:latin typeface="+mj-lt"/>
              </a:rPr>
              <a:t> Data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9894" y="815391"/>
            <a:ext cx="8699671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Geofence</a:t>
            </a:r>
            <a:r>
              <a:rPr lang="ko-KR" altLang="en-US" dirty="0"/>
              <a:t> 모드에서 </a:t>
            </a:r>
            <a:r>
              <a:rPr lang="en-US" altLang="ko-KR" dirty="0"/>
              <a:t>RC_CHANNELS </a:t>
            </a:r>
            <a:r>
              <a:rPr lang="ko-KR" altLang="en-US" dirty="0"/>
              <a:t>패턴 </a:t>
            </a:r>
            <a:endParaRPr lang="en-US" altLang="ko-KR" dirty="0"/>
          </a:p>
          <a:p>
            <a:pPr lvl="2"/>
            <a:r>
              <a:rPr lang="ko-KR" altLang="en-US" dirty="0"/>
              <a:t>입력이 없을 때는 </a:t>
            </a:r>
            <a:r>
              <a:rPr lang="en-US" altLang="ko-KR" dirty="0"/>
              <a:t>1000~1500</a:t>
            </a:r>
            <a:r>
              <a:rPr lang="ko-KR" altLang="en-US" dirty="0"/>
              <a:t>을 유지하는 모습을 보임 </a:t>
            </a:r>
            <a:endParaRPr lang="en-US" altLang="ko-KR" dirty="0"/>
          </a:p>
          <a:p>
            <a:pPr lvl="2"/>
            <a:r>
              <a:rPr lang="ko-KR" altLang="en-US" b="1" dirty="0"/>
              <a:t>사용자 입력이 없으며</a:t>
            </a:r>
            <a:r>
              <a:rPr lang="en-US" altLang="ko-KR" b="1" dirty="0"/>
              <a:t>, </a:t>
            </a:r>
            <a:r>
              <a:rPr lang="ko-KR" altLang="en-US" b="1" dirty="0"/>
              <a:t>자동 비행 모드 활성화 </a:t>
            </a:r>
            <a:endParaRPr lang="en-US" altLang="ko-KR" b="1" dirty="0"/>
          </a:p>
          <a:p>
            <a:pPr lvl="2"/>
            <a:r>
              <a:rPr lang="ko-KR" altLang="en-US" dirty="0"/>
              <a:t>채널 값이 일정 범위에서 안정적으로 유지</a:t>
            </a:r>
            <a:r>
              <a:rPr lang="en-US" altLang="ko-KR" dirty="0"/>
              <a:t> (ex. 999, 1514, 1542, 1999</a:t>
            </a:r>
            <a:r>
              <a:rPr lang="ko-KR" altLang="en-US" dirty="0"/>
              <a:t> 등 특정 값 고정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</a:rPr>
              <a:t>실제 데이터 </a:t>
            </a:r>
            <a:r>
              <a:rPr lang="en-US" altLang="ko-KR" b="1" dirty="0">
                <a:latin typeface="+mn-ea"/>
              </a:rPr>
              <a:t>(Geofence Mode)</a:t>
            </a:r>
          </a:p>
          <a:p>
            <a:pPr lvl="3"/>
            <a:r>
              <a:rPr lang="en-US" altLang="ko-KR" dirty="0"/>
              <a:t>chan7_raw, chan8_raw: 1999 (</a:t>
            </a:r>
            <a:r>
              <a:rPr lang="ko-KR" altLang="en-US" dirty="0"/>
              <a:t>특정 기능 활성화 상태 고정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chan6_raw: 999 (</a:t>
            </a:r>
            <a:r>
              <a:rPr lang="ko-KR" altLang="en-US" dirty="0"/>
              <a:t>특정 기능 비활성화 상태 고정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chan11_raw ~ chan16_raw: 1514 </a:t>
            </a:r>
            <a:r>
              <a:rPr lang="ko-KR" altLang="en-US" dirty="0"/>
              <a:t>또는 </a:t>
            </a:r>
            <a:r>
              <a:rPr lang="en-US" altLang="ko-KR" dirty="0"/>
              <a:t>1542 (</a:t>
            </a:r>
            <a:r>
              <a:rPr lang="ko-KR" altLang="en-US" dirty="0"/>
              <a:t>중립 상태 고정</a:t>
            </a:r>
            <a:r>
              <a:rPr lang="en-US" altLang="ko-KR" dirty="0"/>
              <a:t>)</a:t>
            </a:r>
          </a:p>
          <a:p>
            <a:pPr marL="720000" lvl="2" indent="0">
              <a:buNone/>
            </a:pPr>
            <a:endParaRPr lang="en-US" altLang="ko-KR" dirty="0"/>
          </a:p>
          <a:p>
            <a:pPr marL="720000" lvl="2" indent="0">
              <a:buNone/>
            </a:pPr>
            <a:endParaRPr lang="en-US" altLang="ko-KR" dirty="0"/>
          </a:p>
          <a:p>
            <a:pPr marL="720000" lvl="2" indent="0">
              <a:buNone/>
            </a:pPr>
            <a:endParaRPr lang="en-US" altLang="ko-KR" dirty="0"/>
          </a:p>
          <a:p>
            <a:pPr marL="720000" lvl="2" indent="0">
              <a:buNone/>
            </a:pPr>
            <a:endParaRPr lang="en-US" altLang="ko-KR" dirty="0"/>
          </a:p>
          <a:p>
            <a:pPr marL="7200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b="1" dirty="0">
                <a:latin typeface="+mn-ea"/>
              </a:rPr>
              <a:t>모든 채널 값이 일정한 범위 내에서 유지됨 </a:t>
            </a:r>
            <a:endParaRPr lang="en-US" altLang="ko-KR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급격한 변화 없음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조종기 입력이 없음을 의미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수동 모드와 달리 </a:t>
            </a:r>
            <a:r>
              <a:rPr lang="ko-KR" altLang="en-US" b="1" dirty="0">
                <a:latin typeface="+mn-ea"/>
              </a:rPr>
              <a:t>주요 채널</a:t>
            </a:r>
            <a:r>
              <a:rPr lang="en-US" altLang="ko-KR" dirty="0">
                <a:latin typeface="+mn-ea"/>
              </a:rPr>
              <a:t>(Throttle,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Yaw</a:t>
            </a:r>
            <a:r>
              <a:rPr lang="ko-KR" altLang="en-US" dirty="0">
                <a:latin typeface="+mn-ea"/>
              </a:rPr>
              <a:t>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 </a:t>
            </a:r>
            <a:r>
              <a:rPr lang="ko-KR" altLang="en-US" b="1" dirty="0">
                <a:latin typeface="+mn-ea"/>
              </a:rPr>
              <a:t>일정 값에서 유지</a:t>
            </a:r>
            <a:r>
              <a:rPr lang="ko-KR" altLang="en-US" dirty="0">
                <a:latin typeface="+mn-ea"/>
              </a:rPr>
              <a:t>됨</a:t>
            </a:r>
            <a:r>
              <a:rPr lang="ko-KR" altLang="en-US" b="1" dirty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C11EE-AFBB-44A1-B76B-41A7B6CD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6701"/>
            <a:ext cx="9144000" cy="181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5213C2-116C-4191-B19F-01D4E8BFE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1993"/>
            <a:ext cx="9144000" cy="1745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7245A-A536-490B-9C83-30265634F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7367"/>
            <a:ext cx="9144000" cy="1908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2892BF-B56A-4AB6-9A1F-C6ECDB510B55}"/>
              </a:ext>
            </a:extLst>
          </p:cNvPr>
          <p:cNvSpPr/>
          <p:nvPr/>
        </p:nvSpPr>
        <p:spPr>
          <a:xfrm>
            <a:off x="5963771" y="3640032"/>
            <a:ext cx="3180229" cy="243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1D13CA-3615-4FDA-8BCF-DA632F1057E2}"/>
              </a:ext>
            </a:extLst>
          </p:cNvPr>
          <p:cNvSpPr/>
          <p:nvPr/>
        </p:nvSpPr>
        <p:spPr>
          <a:xfrm>
            <a:off x="992839" y="3977600"/>
            <a:ext cx="3868271" cy="243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0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 err="1">
                <a:latin typeface="+mj-lt"/>
              </a:rPr>
              <a:t>MAVLink</a:t>
            </a:r>
            <a:r>
              <a:rPr lang="en-US" altLang="ko-KR" sz="2300" dirty="0">
                <a:latin typeface="+mj-lt"/>
              </a:rPr>
              <a:t> </a:t>
            </a:r>
            <a:r>
              <a:rPr lang="en-US" altLang="ko-KR" sz="2300" dirty="0" err="1">
                <a:latin typeface="+mj-lt"/>
              </a:rPr>
              <a:t>RC_Chnnels</a:t>
            </a:r>
            <a:r>
              <a:rPr lang="en-US" altLang="ko-KR" sz="2300" dirty="0">
                <a:latin typeface="+mj-lt"/>
              </a:rPr>
              <a:t> Data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9894" y="815391"/>
            <a:ext cx="9064106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Manual </a:t>
            </a:r>
            <a:r>
              <a:rPr lang="ko-KR" altLang="en-US" dirty="0"/>
              <a:t>모드에서 </a:t>
            </a:r>
            <a:r>
              <a:rPr lang="en-US" altLang="ko-KR" dirty="0"/>
              <a:t>RC_CHANNELS </a:t>
            </a:r>
            <a:r>
              <a:rPr lang="ko-KR" altLang="en-US" dirty="0"/>
              <a:t>패턴  </a:t>
            </a:r>
            <a:endParaRPr lang="en-US" altLang="ko-KR" dirty="0"/>
          </a:p>
          <a:p>
            <a:pPr lvl="2"/>
            <a:r>
              <a:rPr lang="ko-KR" altLang="en-US" b="1" dirty="0">
                <a:latin typeface="+mj-ea"/>
                <a:ea typeface="+mj-ea"/>
              </a:rPr>
              <a:t>사용자가 직접 조종 </a:t>
            </a:r>
            <a:r>
              <a:rPr lang="en-US" altLang="ko-KR" b="1" dirty="0">
                <a:latin typeface="+mj-ea"/>
                <a:ea typeface="+mj-ea"/>
              </a:rPr>
              <a:t>-&gt; </a:t>
            </a:r>
            <a:r>
              <a:rPr lang="ko-KR" altLang="en-US" b="1" dirty="0">
                <a:latin typeface="+mj-ea"/>
                <a:ea typeface="+mj-ea"/>
              </a:rPr>
              <a:t>특정 채널 값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(Throttle,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Yaw</a:t>
            </a:r>
            <a:r>
              <a:rPr lang="ko-KR" altLang="en-US" b="1" dirty="0">
                <a:latin typeface="+mj-ea"/>
                <a:ea typeface="+mj-ea"/>
              </a:rPr>
              <a:t> 등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r>
              <a:rPr lang="ko-KR" altLang="en-US" b="1" dirty="0">
                <a:latin typeface="+mj-ea"/>
                <a:ea typeface="+mj-ea"/>
              </a:rPr>
              <a:t> 수시로 변동 </a:t>
            </a:r>
            <a:endParaRPr lang="en-US" altLang="ko-KR" dirty="0"/>
          </a:p>
          <a:p>
            <a:pPr lvl="3"/>
            <a:r>
              <a:rPr lang="ko-KR" altLang="en-US" dirty="0"/>
              <a:t>그러나 </a:t>
            </a:r>
            <a:r>
              <a:rPr lang="ko-KR" altLang="en-US" b="1" dirty="0"/>
              <a:t>일부 채널은 특정 기능</a:t>
            </a:r>
            <a:r>
              <a:rPr lang="en-US" altLang="ko-KR" b="1" dirty="0"/>
              <a:t>(</a:t>
            </a:r>
            <a:r>
              <a:rPr lang="ko-KR" altLang="en-US" b="1" dirty="0"/>
              <a:t>모드 변경</a:t>
            </a:r>
            <a:r>
              <a:rPr lang="en-US" altLang="ko-KR" b="1" dirty="0"/>
              <a:t>, </a:t>
            </a:r>
            <a:r>
              <a:rPr lang="ko-KR" altLang="en-US" b="1" dirty="0"/>
              <a:t>카메라 제어 등</a:t>
            </a:r>
            <a:r>
              <a:rPr lang="en-US" altLang="ko-KR" b="1" dirty="0"/>
              <a:t>)</a:t>
            </a:r>
            <a:r>
              <a:rPr lang="ko-KR" altLang="en-US" b="1" dirty="0"/>
              <a:t>의 활성화 여부에 따라 값 </a:t>
            </a:r>
            <a:r>
              <a:rPr lang="en-US" altLang="ko-KR" dirty="0"/>
              <a:t>(ex. 999, 1514, 1999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고정 </a:t>
            </a:r>
            <a:endParaRPr lang="en-US" altLang="ko-KR" dirty="0"/>
          </a:p>
          <a:p>
            <a:pPr lvl="4"/>
            <a:r>
              <a:rPr lang="ko-KR" altLang="en-US" sz="1100" b="1" dirty="0"/>
              <a:t>미사용 채널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고정값</a:t>
            </a:r>
            <a:r>
              <a:rPr lang="ko-KR" altLang="en-US" sz="1100" dirty="0"/>
              <a:t> 유지 </a:t>
            </a:r>
            <a:r>
              <a:rPr lang="en-US" altLang="ko-KR" sz="1100" dirty="0"/>
              <a:t>(ex. 998), </a:t>
            </a:r>
          </a:p>
          <a:p>
            <a:pPr lvl="4"/>
            <a:r>
              <a:rPr lang="ko-KR" altLang="en-US" sz="1100" dirty="0"/>
              <a:t>특정 기능 </a:t>
            </a:r>
            <a:r>
              <a:rPr lang="ko-KR" altLang="en-US" sz="1100" b="1" dirty="0"/>
              <a:t>활성화 채널</a:t>
            </a:r>
            <a:r>
              <a:rPr lang="ko-KR" altLang="en-US" sz="1100" dirty="0"/>
              <a:t>도 모드 전환 시에만 바뀌고 일반적으로는 고정 값 </a:t>
            </a:r>
            <a:r>
              <a:rPr lang="en-US" altLang="ko-KR" sz="1100" dirty="0"/>
              <a:t>(ex. 1514, 1999)</a:t>
            </a:r>
            <a:r>
              <a:rPr lang="ko-KR" altLang="en-US" sz="1100" dirty="0"/>
              <a:t>유지 </a:t>
            </a:r>
            <a:endParaRPr lang="en-US" altLang="ko-KR" sz="1100" dirty="0"/>
          </a:p>
          <a:p>
            <a:pPr marL="720000" lvl="2" indent="0">
              <a:buNone/>
            </a:pPr>
            <a:endParaRPr lang="en-US" altLang="ko-KR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b="1" dirty="0"/>
              <a:t>실제 데이터 </a:t>
            </a:r>
            <a:r>
              <a:rPr lang="en-US" altLang="ko-KR" b="1" dirty="0"/>
              <a:t>(</a:t>
            </a:r>
            <a:r>
              <a:rPr lang="ko-KR" altLang="en-US" b="1" dirty="0"/>
              <a:t>조종기 입력 비행</a:t>
            </a:r>
            <a:r>
              <a:rPr lang="en-US" altLang="ko-KR" b="1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7200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조작에 따라 여러 채널 값이 급격하게 변동 </a:t>
            </a:r>
            <a:r>
              <a:rPr lang="en-US" altLang="ko-KR" dirty="0"/>
              <a:t>(ex.                                         ) </a:t>
            </a:r>
          </a:p>
          <a:p>
            <a:pPr lvl="2"/>
            <a:r>
              <a:rPr lang="ko-KR" altLang="en-US" dirty="0"/>
              <a:t>일부 미사용 또는 특정 기능 채널은 고정 값 유지</a:t>
            </a:r>
            <a:endParaRPr lang="en-US" altLang="ko-KR" dirty="0"/>
          </a:p>
          <a:p>
            <a:pPr marL="720000" lvl="2" indent="0">
              <a:buNone/>
            </a:pPr>
            <a:endParaRPr lang="en-US" altLang="ko-KR" sz="100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ko-KR" altLang="en-US" sz="1250" b="1" dirty="0"/>
              <a:t>주의사항</a:t>
            </a:r>
            <a:endParaRPr lang="en-US" altLang="ko-KR" sz="1250" b="1" dirty="0"/>
          </a:p>
          <a:p>
            <a:pPr lvl="3"/>
            <a:r>
              <a:rPr lang="ko-KR" altLang="en-US" dirty="0" err="1"/>
              <a:t>채널값의</a:t>
            </a:r>
            <a:r>
              <a:rPr lang="ko-KR" altLang="en-US" dirty="0"/>
              <a:t> 변동이나 </a:t>
            </a:r>
            <a:r>
              <a:rPr lang="ko-KR" altLang="en-US" b="1" dirty="0" err="1"/>
              <a:t>고정값만으로</a:t>
            </a:r>
            <a:r>
              <a:rPr lang="ko-KR" altLang="en-US" b="1" dirty="0"/>
              <a:t> 수동</a:t>
            </a:r>
            <a:r>
              <a:rPr lang="en-US" altLang="ko-KR" b="1" dirty="0"/>
              <a:t>/</a:t>
            </a:r>
            <a:r>
              <a:rPr lang="ko-KR" altLang="en-US" b="1" dirty="0"/>
              <a:t>자동 비행 여부를 단정 지을 수 없으며</a:t>
            </a:r>
            <a:r>
              <a:rPr lang="en-US" altLang="ko-KR" dirty="0"/>
              <a:t>, </a:t>
            </a:r>
          </a:p>
          <a:p>
            <a:pPr marL="972000" lvl="3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전체 채널 패턴을 함께 고려해야 정확한 분석이 가능함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A9957-F8BA-431E-932D-9A696570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27" y="4756952"/>
            <a:ext cx="2452533" cy="234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0F92A9-C42D-4243-B615-1E39B10F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447" y="3162134"/>
            <a:ext cx="9144000" cy="1802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10FA76-67E1-43B4-8B09-4EE0A2DD7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447" y="3524882"/>
            <a:ext cx="9144000" cy="1802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C9D55-B79C-424B-A23C-7419AE3DC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447" y="3867198"/>
            <a:ext cx="9112718" cy="1968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75D12-99BA-4E2C-B9C0-41371E47FAAA}"/>
              </a:ext>
            </a:extLst>
          </p:cNvPr>
          <p:cNvSpPr/>
          <p:nvPr/>
        </p:nvSpPr>
        <p:spPr>
          <a:xfrm>
            <a:off x="6084794" y="3123726"/>
            <a:ext cx="3045759" cy="260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6B502-D9BF-4790-94DD-5F1A786A0E62}"/>
              </a:ext>
            </a:extLst>
          </p:cNvPr>
          <p:cNvSpPr/>
          <p:nvPr/>
        </p:nvSpPr>
        <p:spPr>
          <a:xfrm>
            <a:off x="-13447" y="3493031"/>
            <a:ext cx="3570194" cy="261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8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Log </a:t>
            </a:r>
            <a:r>
              <a:rPr lang="en-US" altLang="ko-KR" dirty="0" err="1"/>
              <a:t>RC_Channels</a:t>
            </a:r>
            <a:r>
              <a:rPr lang="en-US" altLang="ko-KR" dirty="0"/>
              <a:t>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5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>
                <a:latin typeface="+mj-lt"/>
              </a:rPr>
              <a:t>Log </a:t>
            </a:r>
            <a:r>
              <a:rPr lang="en-US" altLang="ko-KR" sz="2300" dirty="0" err="1">
                <a:latin typeface="+mj-lt"/>
              </a:rPr>
              <a:t>RC_Channels</a:t>
            </a:r>
            <a:r>
              <a:rPr lang="en-US" altLang="ko-KR" sz="2300" dirty="0">
                <a:latin typeface="+mj-lt"/>
              </a:rPr>
              <a:t> Data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22" y="724465"/>
            <a:ext cx="8699671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input_rc_0.csv</a:t>
            </a:r>
          </a:p>
          <a:p>
            <a:pPr lvl="1"/>
            <a:r>
              <a:rPr lang="en-US" altLang="ko-KR" sz="1550" b="1" dirty="0">
                <a:latin typeface="+mn-ea"/>
              </a:rPr>
              <a:t>Log</a:t>
            </a:r>
            <a:r>
              <a:rPr lang="ko-KR" altLang="en-US" sz="1550" b="1" dirty="0">
                <a:latin typeface="+mn-ea"/>
              </a:rPr>
              <a:t> 파일 내 </a:t>
            </a:r>
            <a:r>
              <a:rPr lang="ko-KR" altLang="en-US" sz="1550" b="1" dirty="0" err="1">
                <a:latin typeface="+mn-ea"/>
              </a:rPr>
              <a:t>드론이</a:t>
            </a:r>
            <a:r>
              <a:rPr lang="ko-KR" altLang="en-US" sz="1550" b="1" dirty="0">
                <a:latin typeface="+mn-ea"/>
              </a:rPr>
              <a:t> 수신한 조종기</a:t>
            </a:r>
            <a:r>
              <a:rPr lang="en-US" altLang="ko-KR" sz="1550" b="1" dirty="0">
                <a:latin typeface="+mn-ea"/>
              </a:rPr>
              <a:t>(RC, Remote Controller)</a:t>
            </a:r>
            <a:r>
              <a:rPr lang="ko-KR" altLang="en-US" sz="1550" b="1" dirty="0">
                <a:latin typeface="+mn-ea"/>
              </a:rPr>
              <a:t>의 </a:t>
            </a:r>
            <a:r>
              <a:rPr lang="en-US" altLang="ko-KR" sz="1550" b="1" dirty="0">
                <a:latin typeface="+mn-ea"/>
              </a:rPr>
              <a:t>PWM </a:t>
            </a:r>
            <a:r>
              <a:rPr lang="ko-KR" altLang="en-US" sz="1550" b="1" dirty="0">
                <a:latin typeface="+mn-ea"/>
              </a:rPr>
              <a:t>입력 신호 상태를 기록한 데이터</a:t>
            </a:r>
            <a:endParaRPr lang="en-US" altLang="ko-KR" sz="1550" b="1" dirty="0">
              <a:latin typeface="+mn-ea"/>
            </a:endParaRPr>
          </a:p>
          <a:p>
            <a:pPr lvl="2"/>
            <a:r>
              <a:rPr lang="ko-KR" altLang="en-US" sz="1350" dirty="0">
                <a:latin typeface="+mn-ea"/>
              </a:rPr>
              <a:t>로그 데이터는 </a:t>
            </a:r>
            <a:r>
              <a:rPr lang="ko-KR" altLang="en-US" sz="1350" b="1" dirty="0">
                <a:latin typeface="+mn-ea"/>
              </a:rPr>
              <a:t>추가적인 정보</a:t>
            </a:r>
            <a:r>
              <a:rPr lang="en-US" altLang="ko-KR" sz="1350" b="1" dirty="0">
                <a:latin typeface="+mn-ea"/>
              </a:rPr>
              <a:t>(</a:t>
            </a:r>
            <a:r>
              <a:rPr lang="en-US" altLang="ko-KR" sz="1350" b="1" dirty="0" err="1">
                <a:latin typeface="+mn-ea"/>
              </a:rPr>
              <a:t>rc_lost</a:t>
            </a:r>
            <a:r>
              <a:rPr lang="en-US" altLang="ko-KR" sz="1350" b="1" dirty="0">
                <a:latin typeface="+mn-ea"/>
              </a:rPr>
              <a:t>, frame count </a:t>
            </a:r>
            <a:r>
              <a:rPr lang="ko-KR" altLang="en-US" sz="1350" b="1" dirty="0">
                <a:latin typeface="+mn-ea"/>
              </a:rPr>
              <a:t>등</a:t>
            </a:r>
            <a:r>
              <a:rPr lang="en-US" altLang="ko-KR" sz="1350" b="1" dirty="0">
                <a:latin typeface="+mn-ea"/>
              </a:rPr>
              <a:t>)</a:t>
            </a:r>
            <a:r>
              <a:rPr lang="ko-KR" altLang="en-US" sz="1350" b="1" dirty="0">
                <a:latin typeface="+mn-ea"/>
              </a:rPr>
              <a:t>를 포함</a:t>
            </a:r>
            <a:r>
              <a:rPr lang="ko-KR" altLang="en-US" sz="1350" dirty="0">
                <a:latin typeface="+mn-ea"/>
              </a:rPr>
              <a:t>하여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dirty="0">
                <a:latin typeface="+mn-ea"/>
              </a:rPr>
              <a:t>신호 품질 분석에 유용</a:t>
            </a:r>
            <a:endParaRPr lang="en-US" altLang="ko-KR" sz="1350" dirty="0">
              <a:latin typeface="+mn-ea"/>
            </a:endParaRPr>
          </a:p>
          <a:p>
            <a:pPr lvl="2"/>
            <a:r>
              <a:rPr lang="en-US" altLang="ko-KR" sz="1350" dirty="0" err="1">
                <a:latin typeface="+mn-ea"/>
              </a:rPr>
              <a:t>MAVLink</a:t>
            </a:r>
            <a:r>
              <a:rPr lang="en-US" altLang="ko-KR" sz="1350" dirty="0">
                <a:latin typeface="+mn-ea"/>
              </a:rPr>
              <a:t> </a:t>
            </a:r>
            <a:r>
              <a:rPr lang="ko-KR" altLang="en-US" sz="1350" dirty="0">
                <a:latin typeface="+mn-ea"/>
              </a:rPr>
              <a:t>데이터는 주로 </a:t>
            </a:r>
            <a:r>
              <a:rPr lang="en-US" altLang="ko-KR" sz="1350" b="1" dirty="0">
                <a:latin typeface="+mn-ea"/>
              </a:rPr>
              <a:t>PWM </a:t>
            </a:r>
            <a:r>
              <a:rPr lang="ko-KR" altLang="en-US" sz="1350" b="1" dirty="0">
                <a:latin typeface="+mn-ea"/>
              </a:rPr>
              <a:t>신호의 실시간 상태 전달에 집중</a:t>
            </a:r>
            <a:r>
              <a:rPr lang="ko-KR" altLang="en-US" sz="1350" dirty="0">
                <a:latin typeface="+mn-ea"/>
              </a:rPr>
              <a:t>하여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en-US" altLang="ko-KR" sz="1350" dirty="0">
                <a:latin typeface="+mn-ea"/>
              </a:rPr>
              <a:t>RC </a:t>
            </a:r>
            <a:r>
              <a:rPr lang="ko-KR" altLang="en-US" sz="1350" dirty="0">
                <a:latin typeface="+mn-ea"/>
              </a:rPr>
              <a:t>조작의 즉각적 파악 및 공격 탐지에 활용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C35EF-5014-4AFB-8211-0BAA8B41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" y="2528143"/>
            <a:ext cx="9084278" cy="57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3ED9A3-9933-4EE0-98EF-79EC0FA54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9" y="3219454"/>
            <a:ext cx="6686900" cy="5993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CDB012-86EF-41A8-B549-3E517553B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422" y="4061551"/>
            <a:ext cx="5243156" cy="25553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56423A-A859-484A-BCC7-BB11CE1F5646}"/>
              </a:ext>
            </a:extLst>
          </p:cNvPr>
          <p:cNvSpPr/>
          <p:nvPr/>
        </p:nvSpPr>
        <p:spPr>
          <a:xfrm>
            <a:off x="608276" y="2528143"/>
            <a:ext cx="1701054" cy="5993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3FE40-A727-4E1D-B0D9-9ED16969C2C9}"/>
              </a:ext>
            </a:extLst>
          </p:cNvPr>
          <p:cNvSpPr/>
          <p:nvPr/>
        </p:nvSpPr>
        <p:spPr>
          <a:xfrm>
            <a:off x="4606046" y="3196394"/>
            <a:ext cx="2113871" cy="6224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>
                <a:latin typeface="+mj-lt"/>
              </a:rPr>
              <a:t>Log </a:t>
            </a:r>
            <a:r>
              <a:rPr lang="en-US" altLang="ko-KR" sz="2300" dirty="0" err="1">
                <a:latin typeface="+mj-lt"/>
              </a:rPr>
              <a:t>RC_Channels</a:t>
            </a:r>
            <a:r>
              <a:rPr lang="en-US" altLang="ko-KR" sz="2300" dirty="0">
                <a:latin typeface="+mj-lt"/>
              </a:rPr>
              <a:t> Data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2998" y="740942"/>
            <a:ext cx="8909466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manual_control_setpoint_0.csv</a:t>
            </a:r>
          </a:p>
          <a:p>
            <a:pPr lvl="1"/>
            <a:r>
              <a:rPr lang="ko-KR" altLang="en-US" sz="1550" b="1" dirty="0" err="1"/>
              <a:t>드론의</a:t>
            </a:r>
            <a:r>
              <a:rPr lang="ko-KR" altLang="en-US" sz="1550" b="1" dirty="0"/>
              <a:t> 수동 조종 입력</a:t>
            </a:r>
            <a:r>
              <a:rPr lang="en-US" altLang="ko-KR" sz="1550" b="1" dirty="0"/>
              <a:t>(Manual Control Input) </a:t>
            </a:r>
            <a:r>
              <a:rPr lang="ko-KR" altLang="en-US" sz="1550" b="1" dirty="0"/>
              <a:t>데이터</a:t>
            </a:r>
            <a:r>
              <a:rPr lang="ko-KR" altLang="en-US" sz="1550" dirty="0"/>
              <a:t>를 기록한 파일</a:t>
            </a:r>
            <a:endParaRPr lang="en-US" altLang="ko-KR" sz="1550" dirty="0"/>
          </a:p>
          <a:p>
            <a:pPr lvl="2"/>
            <a:r>
              <a:rPr lang="ko-KR" altLang="en-US" sz="1350" dirty="0"/>
              <a:t>즉</a:t>
            </a:r>
            <a:r>
              <a:rPr lang="en-US" altLang="ko-KR" sz="1350" dirty="0"/>
              <a:t>, </a:t>
            </a:r>
            <a:r>
              <a:rPr lang="ko-KR" altLang="en-US" sz="1350" b="1" dirty="0"/>
              <a:t>조종기가 </a:t>
            </a:r>
            <a:r>
              <a:rPr lang="ko-KR" altLang="en-US" sz="1350" b="1" dirty="0" err="1"/>
              <a:t>드론에</a:t>
            </a:r>
            <a:r>
              <a:rPr lang="ko-KR" altLang="en-US" sz="1350" b="1" dirty="0"/>
              <a:t> 전달한 </a:t>
            </a:r>
            <a:r>
              <a:rPr lang="ko-KR" altLang="en-US" sz="1350" b="1" dirty="0" err="1"/>
              <a:t>입력값을</a:t>
            </a:r>
            <a:r>
              <a:rPr lang="ko-KR" altLang="en-US" sz="1350" b="1" dirty="0"/>
              <a:t> 나타내며</a:t>
            </a:r>
            <a:r>
              <a:rPr lang="en-US" altLang="ko-KR" sz="1350" dirty="0"/>
              <a:t>, </a:t>
            </a:r>
            <a:r>
              <a:rPr lang="ko-KR" altLang="en-US" sz="1350" dirty="0"/>
              <a:t>각 </a:t>
            </a:r>
            <a:r>
              <a:rPr lang="ko-KR" altLang="en-US" sz="1350" dirty="0" err="1"/>
              <a:t>축별</a:t>
            </a:r>
            <a:r>
              <a:rPr lang="ko-KR" altLang="en-US" sz="1350" dirty="0"/>
              <a:t> 조종 입력 및 추가적인 조종기 상태를 확인할 수 있음</a:t>
            </a:r>
            <a:endParaRPr lang="en-US" altLang="ko-KR" sz="1350" dirty="0"/>
          </a:p>
          <a:p>
            <a:pPr lvl="3"/>
            <a:r>
              <a:rPr lang="en-US" altLang="ko-KR" b="1" dirty="0" err="1">
                <a:latin typeface="+mn-ea"/>
              </a:rPr>
              <a:t>MAVLink</a:t>
            </a:r>
            <a:r>
              <a:rPr lang="en-US" altLang="ko-KR" b="1" dirty="0">
                <a:latin typeface="+mn-ea"/>
              </a:rPr>
              <a:t> RC_CHANNELS </a:t>
            </a:r>
            <a:r>
              <a:rPr lang="ko-KR" altLang="en-US" b="1" dirty="0">
                <a:latin typeface="+mn-ea"/>
              </a:rPr>
              <a:t>데이터와의 </a:t>
            </a:r>
            <a:r>
              <a:rPr lang="ko-KR" altLang="en-US" b="1" dirty="0" err="1">
                <a:latin typeface="+mn-ea"/>
              </a:rPr>
              <a:t>차별점</a:t>
            </a:r>
            <a:endParaRPr lang="en-US" altLang="ko-KR" b="1" dirty="0">
              <a:latin typeface="+mn-ea"/>
            </a:endParaRPr>
          </a:p>
          <a:p>
            <a:pPr lvl="4"/>
            <a:r>
              <a:rPr lang="en-US" altLang="ko-KR" dirty="0" err="1"/>
              <a:t>manual_control_setpoint</a:t>
            </a:r>
            <a:r>
              <a:rPr lang="ko-KR" altLang="en-US" dirty="0"/>
              <a:t>는 조종기에 </a:t>
            </a:r>
            <a:r>
              <a:rPr lang="ko-KR" altLang="en-US" b="1" dirty="0"/>
              <a:t>물리적 입력 </a:t>
            </a:r>
            <a:r>
              <a:rPr lang="en-US" altLang="ko-KR" b="1" dirty="0"/>
              <a:t>(</a:t>
            </a:r>
            <a:r>
              <a:rPr lang="en-US" altLang="ko-KR" b="1" dirty="0">
                <a:latin typeface="+mj-ea"/>
                <a:ea typeface="+mj-ea"/>
              </a:rPr>
              <a:t>Throttle, Roll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을 구체적으로 나타냄</a:t>
            </a:r>
            <a:endParaRPr lang="en-US" altLang="ko-KR" b="1" dirty="0"/>
          </a:p>
          <a:p>
            <a:pPr lvl="4"/>
            <a:r>
              <a:rPr lang="en-US" altLang="ko-KR" dirty="0"/>
              <a:t>• </a:t>
            </a:r>
            <a:r>
              <a:rPr lang="ko-KR" altLang="en-US" dirty="0"/>
              <a:t>보조 채널</a:t>
            </a:r>
            <a:r>
              <a:rPr lang="en-US" altLang="ko-KR" dirty="0"/>
              <a:t>(aux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활용과 </a:t>
            </a:r>
            <a:r>
              <a:rPr lang="ko-KR" altLang="en-US" b="1" dirty="0"/>
              <a:t>데이터 소스 및 입력상태</a:t>
            </a:r>
            <a:r>
              <a:rPr lang="en-US" altLang="ko-KR" b="1" dirty="0"/>
              <a:t>(</a:t>
            </a:r>
            <a:r>
              <a:rPr lang="en-US" altLang="ko-KR" b="1" dirty="0" err="1"/>
              <a:t>sticks_moving</a:t>
            </a:r>
            <a:r>
              <a:rPr lang="en-US" altLang="ko-KR" b="1" dirty="0"/>
              <a:t>) </a:t>
            </a:r>
            <a:r>
              <a:rPr lang="ko-KR" altLang="en-US" b="1" dirty="0"/>
              <a:t>여부 확인 가능 </a:t>
            </a:r>
            <a:r>
              <a:rPr lang="en-US" altLang="ko-KR" dirty="0"/>
              <a:t>• </a:t>
            </a:r>
            <a:r>
              <a:rPr lang="en-US" altLang="ko-KR" dirty="0" err="1"/>
              <a:t>MAVLink</a:t>
            </a:r>
            <a:r>
              <a:rPr lang="en-US" altLang="ko-KR" dirty="0"/>
              <a:t> RC_CHANNELS </a:t>
            </a:r>
            <a:r>
              <a:rPr lang="ko-KR" altLang="en-US" dirty="0"/>
              <a:t>메시지와 달리 더 </a:t>
            </a:r>
            <a:r>
              <a:rPr lang="ko-KR" altLang="en-US" b="1" dirty="0"/>
              <a:t>직접적인 조종 입력</a:t>
            </a:r>
            <a:r>
              <a:rPr lang="ko-KR" altLang="en-US" dirty="0"/>
              <a:t> 정보와 </a:t>
            </a:r>
            <a:r>
              <a:rPr lang="ko-KR" altLang="en-US" b="1" dirty="0"/>
              <a:t>상태를 제공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7D2E0-21C7-4211-AFBA-CF6E508F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" y="2946173"/>
            <a:ext cx="9091002" cy="506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EE53BD-500C-44FC-A22F-3F57F37A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974"/>
            <a:ext cx="9144000" cy="361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A067EE-27FD-426B-A277-4DA625F35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572" y="4008277"/>
            <a:ext cx="4995028" cy="26038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67FA3D-0827-47FF-8134-9A4573B903AF}"/>
              </a:ext>
            </a:extLst>
          </p:cNvPr>
          <p:cNvSpPr/>
          <p:nvPr/>
        </p:nvSpPr>
        <p:spPr>
          <a:xfrm>
            <a:off x="7232515" y="2946173"/>
            <a:ext cx="1911485" cy="5069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L 글꼴테마">
      <a:majorFont>
        <a:latin typeface="Verdana"/>
        <a:ea typeface="맑은 고딕"/>
        <a:cs typeface=""/>
      </a:majorFont>
      <a:minorFont>
        <a:latin typeface="Verdan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550" b="0" dirty="0" smtClean="0">
            <a:solidFill>
              <a:srgbClr val="9E0000"/>
            </a:solidFill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120274</TotalTime>
  <Words>1614</Words>
  <Application>Microsoft Office PowerPoint</Application>
  <PresentationFormat>화면 슬라이드 쇼(4:3)</PresentationFormat>
  <Paragraphs>245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Arial Black</vt:lpstr>
      <vt:lpstr>Verdana</vt:lpstr>
      <vt:lpstr>Wingdings</vt:lpstr>
      <vt:lpstr>Office 테마</vt:lpstr>
      <vt:lpstr>25.03.17 Seminar</vt:lpstr>
      <vt:lpstr>Contents</vt:lpstr>
      <vt:lpstr>MAVLink RC_Channels Data</vt:lpstr>
      <vt:lpstr>RC_Channels analysis</vt:lpstr>
      <vt:lpstr>MAVLink RC_Chnnels Data</vt:lpstr>
      <vt:lpstr>MAVLink RC_Chnnels Data</vt:lpstr>
      <vt:lpstr>Log RC_Channels Data</vt:lpstr>
      <vt:lpstr>Log RC_Channels Data</vt:lpstr>
      <vt:lpstr>Log RC_Channels Data</vt:lpstr>
      <vt:lpstr>tlog vs Telemetry data</vt:lpstr>
      <vt:lpstr>.tlog File analysis</vt:lpstr>
      <vt:lpstr>vehicle.csv(Telemetry) analysis</vt:lpstr>
      <vt:lpstr>tlog vs Telemetry data</vt:lpstr>
      <vt:lpstr>Previous and future works</vt:lpstr>
      <vt:lpstr>Future Works</vt:lpstr>
      <vt:lpstr>Preivous &amp; Future Works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[MESL 템플릿] 세미나</dc:title>
  <dc:creator>ykbs0903@khu.ac.kr</dc:creator>
  <cp:keywords>MESL, 세미나, 템플릿</cp:keywords>
  <cp:lastModifiedBy>재민 정</cp:lastModifiedBy>
  <cp:revision>5942</cp:revision>
  <dcterms:created xsi:type="dcterms:W3CDTF">2016-04-21T07:13:44Z</dcterms:created>
  <dcterms:modified xsi:type="dcterms:W3CDTF">2025-03-17T06:33:31Z</dcterms:modified>
  <cp:category>MESL</cp:category>
  <cp:contentStatus/>
</cp:coreProperties>
</file>