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8" r:id="rId2"/>
    <p:sldId id="715" r:id="rId3"/>
    <p:sldId id="739" r:id="rId4"/>
    <p:sldId id="748" r:id="rId5"/>
    <p:sldId id="743" r:id="rId6"/>
    <p:sldId id="756" r:id="rId7"/>
    <p:sldId id="757" r:id="rId8"/>
    <p:sldId id="758" r:id="rId9"/>
    <p:sldId id="759" r:id="rId10"/>
    <p:sldId id="744" r:id="rId11"/>
    <p:sldId id="745" r:id="rId12"/>
    <p:sldId id="761" r:id="rId13"/>
    <p:sldId id="714" r:id="rId14"/>
    <p:sldId id="378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bin" initials="y" lastIdx="2" clrIdx="0">
    <p:extLst>
      <p:ext uri="{19B8F6BF-5375-455C-9EA6-DF929625EA0E}">
        <p15:presenceInfo xmlns:p15="http://schemas.microsoft.com/office/powerpoint/2012/main" userId="b740b13f1b2dd5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E0000"/>
    <a:srgbClr val="00B050"/>
    <a:srgbClr val="282A36"/>
    <a:srgbClr val="003366"/>
    <a:srgbClr val="1D5385"/>
    <a:srgbClr val="5B9BD5"/>
    <a:srgbClr val="D2DEEF"/>
    <a:srgbClr val="EAEFF7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13" autoAdjust="0"/>
    <p:restoredTop sz="79902" autoAdjust="0"/>
  </p:normalViewPr>
  <p:slideViewPr>
    <p:cSldViewPr snapToGrid="0">
      <p:cViewPr varScale="1">
        <p:scale>
          <a:sx n="57" d="100"/>
          <a:sy n="57" d="100"/>
        </p:scale>
        <p:origin x="1040" y="28"/>
      </p:cViewPr>
      <p:guideLst/>
    </p:cSldViewPr>
  </p:slideViewPr>
  <p:outlineViewPr>
    <p:cViewPr>
      <p:scale>
        <a:sx n="33" d="100"/>
        <a:sy n="33" d="100"/>
      </p:scale>
      <p:origin x="0" y="-109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B5356-37C7-46AD-9024-71795349FA6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B1F5-461F-48CB-A7CD-13ED52D7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6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9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9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4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6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77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9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49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0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72445" indent="-297094"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88377" indent="-237675"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63728" indent="-237675"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139079" indent="-237675" defTabSz="945751"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614430" indent="-237675" algn="ctr" defTabSz="945751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3089780" indent="-237675" algn="ctr" defTabSz="945751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565131" indent="-237675" algn="ctr" defTabSz="945751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4040482" indent="-237675" algn="ctr" defTabSz="945751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fld id="{5CBA78F3-FC03-4685-BAAD-3243FC225ECD}" type="slidenum">
              <a:rPr lang="en-US" altLang="ko-KR" sz="1100">
                <a:latin typeface="굴림" charset="-127"/>
                <a:ea typeface="굴림" charset="-127"/>
              </a:rPr>
              <a:pPr/>
              <a:t>15</a:t>
            </a:fld>
            <a:endParaRPr lang="en-US" altLang="ko-KR" sz="1100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54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6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8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8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9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0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6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1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AB1F5-461F-48CB-A7CD-13ED52D7AD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6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-5193"/>
            <a:ext cx="9144000" cy="836712"/>
          </a:xfrm>
          <a:prstGeom prst="rect">
            <a:avLst/>
          </a:prstGeom>
          <a:gradFill>
            <a:gsLst>
              <a:gs pos="11000">
                <a:srgbClr val="0C3D6D"/>
              </a:gs>
              <a:gs pos="44000">
                <a:srgbClr val="6785A3"/>
              </a:gs>
              <a:gs pos="74000">
                <a:srgbClr val="F7F9FB"/>
              </a:gs>
              <a:gs pos="61000">
                <a:srgbClr val="CCD6E0"/>
              </a:gs>
              <a:gs pos="24000">
                <a:srgbClr val="1A4875"/>
              </a:gs>
              <a:gs pos="89000">
                <a:schemeClr val="bg1"/>
              </a:gs>
              <a:gs pos="0">
                <a:srgbClr val="003366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468"/>
            <a:ext cx="9144000" cy="164592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auto">
          <a:xfrm>
            <a:off x="1318731" y="1770961"/>
            <a:ext cx="7154709" cy="147616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1D528D"/>
              </a:solidFill>
              <a:effectLst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9" name="타원 8"/>
          <p:cNvSpPr/>
          <p:nvPr userDrawn="1"/>
        </p:nvSpPr>
        <p:spPr bwMode="auto">
          <a:xfrm>
            <a:off x="673579" y="1661095"/>
            <a:ext cx="1695897" cy="169589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 descr="logo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30759" y="2641154"/>
            <a:ext cx="806276" cy="4837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" t="7788" r="8940" b="6544"/>
          <a:stretch/>
        </p:blipFill>
        <p:spPr>
          <a:xfrm>
            <a:off x="1026064" y="1955312"/>
            <a:ext cx="1015667" cy="720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691" y="1841500"/>
            <a:ext cx="5953549" cy="1331045"/>
          </a:xfrm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normAutofit/>
          </a:bodyPr>
          <a:lstStyle>
            <a:lvl1pPr algn="ctr"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554043" y="3414459"/>
            <a:ext cx="5760248" cy="405145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Presented by “Presenter”</a:t>
            </a:r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2554043" y="3842464"/>
            <a:ext cx="576024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altLang="ko-KR" sz="16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obile &amp; </a:t>
            </a:r>
            <a:r>
              <a:rPr lang="en-US" altLang="ko-KR" sz="1600" dirty="0">
                <a:solidFill>
                  <a:schemeClr val="accent4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mbedded </a:t>
            </a:r>
            <a:r>
              <a:rPr lang="en-US" altLang="ko-KR" sz="16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ystem </a:t>
            </a:r>
            <a:r>
              <a:rPr lang="en-US" altLang="ko-KR" sz="1600" dirty="0">
                <a:solidFill>
                  <a:srgbClr val="0070C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ab.</a:t>
            </a:r>
          </a:p>
          <a:p>
            <a:pPr algn="ctr" eaLnBrk="1" hangingPunct="1"/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Dept. of Computer Engineering</a:t>
            </a:r>
          </a:p>
          <a:p>
            <a:pPr algn="ctr" eaLnBrk="1" hangingPunct="1"/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Kyung </a:t>
            </a:r>
            <a:r>
              <a:rPr lang="en-US" altLang="ko-KR" sz="1600" dirty="0" err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Hee</a:t>
            </a:r>
            <a:r>
              <a:rPr lang="en-US" altLang="ko-KR" sz="160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Univ.</a:t>
            </a:r>
            <a:endParaRPr lang="ko-KR" altLang="en-US" sz="16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4" b="2073"/>
          <a:stretch/>
        </p:blipFill>
        <p:spPr>
          <a:xfrm>
            <a:off x="1934" y="0"/>
            <a:ext cx="9142065" cy="746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" y="92869"/>
            <a:ext cx="9142066" cy="5604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 sz="2800" b="1">
                <a:solidFill>
                  <a:schemeClr val="bg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232229" y="839019"/>
            <a:ext cx="8837419" cy="5691735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>
            <a:lvl1pPr marL="288000" indent="-2880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/>
            </a:lvl1pPr>
            <a:lvl2pPr marL="612000" indent="-180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003366"/>
                </a:solidFill>
              </a:defRPr>
            </a:lvl2pPr>
            <a:lvl3pPr marL="900000" indent="-180000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152000" indent="-180000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>
                <a:solidFill>
                  <a:srgbClr val="002060"/>
                </a:solidFill>
              </a:defRPr>
            </a:lvl4pPr>
            <a:lvl5pPr marL="1404000" indent="-180000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0"/>
            <a:r>
              <a:rPr lang="ko-KR" altLang="en-US" dirty="0" err="1"/>
              <a:t>ㅁㄴㅇㄻㄴㅇㄻㄴㅇㄻㄴㅇㄻㄴㅇㄻ</a:t>
            </a:r>
            <a:endParaRPr lang="en-US" altLang="ko-KR" dirty="0"/>
          </a:p>
          <a:p>
            <a:pPr lvl="4"/>
            <a:endParaRPr lang="en-US" altLang="ko-KR" dirty="0"/>
          </a:p>
          <a:p>
            <a:pPr lvl="0"/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8035127" y="6669183"/>
            <a:ext cx="1052705" cy="150445"/>
            <a:chOff x="7930656" y="6675696"/>
            <a:chExt cx="1154050" cy="150445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0656" y="6675696"/>
              <a:ext cx="177950" cy="15044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 userDrawn="1"/>
          </p:nvSpPr>
          <p:spPr>
            <a:xfrm>
              <a:off x="8136895" y="6681010"/>
              <a:ext cx="927877" cy="84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l"/>
              <a:r>
                <a:rPr lang="en-US" altLang="ko-KR" sz="550" b="0">
                  <a:solidFill>
                    <a:srgbClr val="9E0000"/>
                  </a:solidFill>
                  <a:latin typeface="Arial Black" panose="020B0A04020102020204" pitchFamily="34" charset="0"/>
                </a:rPr>
                <a:t>Kyung Hee</a:t>
              </a:r>
              <a:r>
                <a:rPr lang="en-US" altLang="ko-KR" sz="550" b="0" baseline="0">
                  <a:solidFill>
                    <a:srgbClr val="9E0000"/>
                  </a:solidFill>
                  <a:latin typeface="Arial Black" panose="020B0A04020102020204" pitchFamily="34" charset="0"/>
                </a:rPr>
                <a:t> University</a:t>
              </a:r>
              <a:endParaRPr lang="ko-KR" altLang="en-US" sz="550" b="0">
                <a:solidFill>
                  <a:srgbClr val="9E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8136895" y="6762205"/>
              <a:ext cx="947811" cy="61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ko-KR" sz="400">
                  <a:solidFill>
                    <a:srgbClr val="FF0000"/>
                  </a:solidFill>
                  <a:latin typeface="Arial Black" panose="020B0A04020102020204" pitchFamily="34" charset="0"/>
                </a:rPr>
                <a:t>M</a:t>
              </a:r>
              <a:r>
                <a:rPr lang="en-US" altLang="ko-KR" sz="400">
                  <a:solidFill>
                    <a:schemeClr val="tx1"/>
                  </a:solidFill>
                  <a:latin typeface="Arial Black" panose="020B0A04020102020204" pitchFamily="34" charset="0"/>
                </a:rPr>
                <a:t>obile </a:t>
              </a:r>
              <a:r>
                <a:rPr lang="en-US" altLang="ko-KR" sz="400">
                  <a:solidFill>
                    <a:schemeClr val="accent4"/>
                  </a:solidFill>
                  <a:latin typeface="Arial Black" panose="020B0A04020102020204" pitchFamily="34" charset="0"/>
                </a:rPr>
                <a:t>E</a:t>
              </a:r>
              <a:r>
                <a:rPr lang="en-US" altLang="ko-KR" sz="400">
                  <a:solidFill>
                    <a:schemeClr val="tx1"/>
                  </a:solidFill>
                  <a:latin typeface="Arial Black" panose="020B0A04020102020204" pitchFamily="34" charset="0"/>
                </a:rPr>
                <a:t>mbedded</a:t>
              </a:r>
              <a:r>
                <a:rPr lang="en-US" altLang="ko-KR" sz="400" baseline="0">
                  <a:solidFill>
                    <a:schemeClr val="tx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altLang="ko-KR" sz="400" baseline="0">
                  <a:solidFill>
                    <a:srgbClr val="00B050"/>
                  </a:solidFill>
                  <a:latin typeface="Arial Black" panose="020B0A04020102020204" pitchFamily="34" charset="0"/>
                </a:rPr>
                <a:t>S</a:t>
              </a:r>
              <a:r>
                <a:rPr lang="en-US" altLang="ko-KR" sz="400" baseline="0">
                  <a:solidFill>
                    <a:schemeClr val="tx1"/>
                  </a:solidFill>
                  <a:latin typeface="Arial Black" panose="020B0A04020102020204" pitchFamily="34" charset="0"/>
                </a:rPr>
                <a:t>ystem </a:t>
              </a:r>
              <a:r>
                <a:rPr lang="en-US" altLang="ko-KR" sz="400" baseline="0">
                  <a:solidFill>
                    <a:srgbClr val="0070C0"/>
                  </a:solidFill>
                  <a:latin typeface="Arial Black" panose="020B0A04020102020204" pitchFamily="34" charset="0"/>
                </a:rPr>
                <a:t>L</a:t>
              </a:r>
              <a:r>
                <a:rPr lang="en-US" altLang="ko-KR" sz="400" baseline="0">
                  <a:solidFill>
                    <a:schemeClr val="tx1"/>
                  </a:solidFill>
                  <a:latin typeface="Arial Black" panose="020B0A04020102020204" pitchFamily="34" charset="0"/>
                </a:rPr>
                <a:t>ab.</a:t>
              </a:r>
              <a:endParaRPr lang="ko-KR" altLang="en-US" sz="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40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23623"/>
            <a:ext cx="9144000" cy="23437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wrap="none" lIns="90000" tIns="46800" rIns="90000" bIns="46800" anchor="ctr"/>
          <a:lstStyle/>
          <a:p>
            <a:pPr algn="l" eaLnBrk="1" hangingPunct="1"/>
            <a:endParaRPr lang="ko-KR" altLang="en-US" sz="1800" dirty="0">
              <a:latin typeface="굴림" charset="-127"/>
              <a:ea typeface="굴림" charset="-127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4284663" y="6629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ko-KR" sz="1400" dirty="0">
                <a:latin typeface="Arial" charset="0"/>
                <a:ea typeface="돋움체" pitchFamily="49" charset="-127"/>
              </a:rPr>
              <a:t>- </a:t>
            </a:r>
            <a:fld id="{285DF97A-A2DA-4EE3-8118-857BAB2FEEF9}" type="slidenum">
              <a:rPr lang="en-US" altLang="ko-KR" sz="1400" smtClean="0">
                <a:latin typeface="Arial" charset="0"/>
                <a:ea typeface="돋움체" pitchFamily="49" charset="-127"/>
              </a:rPr>
              <a:pPr eaLnBrk="1" hangingPunct="1"/>
              <a:t>‹#›</a:t>
            </a:fld>
            <a:r>
              <a:rPr lang="en-US" altLang="ko-KR" sz="1400" dirty="0">
                <a:latin typeface="Arial" charset="0"/>
                <a:ea typeface="돋움체" pitchFamily="49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3599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25.03.10 Seminar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Presented by </a:t>
            </a:r>
            <a:r>
              <a:rPr lang="en-US" altLang="ko-KR" dirty="0" err="1"/>
              <a:t>Jaemin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08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+mj-lt"/>
              </a:rPr>
              <a:t>Telemetry data analysis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9163" y="835269"/>
            <a:ext cx="8745673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Telemetry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 lvl="1"/>
            <a:r>
              <a:rPr lang="en-US" altLang="ko-KR" dirty="0"/>
              <a:t>Telemetry (</a:t>
            </a:r>
            <a:r>
              <a:rPr lang="ko-KR" altLang="en-US" dirty="0"/>
              <a:t>원격측정법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 err="1"/>
              <a:t>드론과</a:t>
            </a:r>
            <a:r>
              <a:rPr lang="ko-KR" altLang="en-US" dirty="0"/>
              <a:t> 같은 비행체의 원격 센서 및 상태 데이터를 무선으로 전송하여 </a:t>
            </a:r>
            <a:r>
              <a:rPr lang="ko-KR" altLang="en-US" b="1" dirty="0" err="1">
                <a:latin typeface="+mn-ea"/>
              </a:rPr>
              <a:t>지상국</a:t>
            </a:r>
            <a:r>
              <a:rPr lang="en-US" altLang="ko-KR" b="1" dirty="0">
                <a:latin typeface="+mn-ea"/>
              </a:rPr>
              <a:t>(GCS)</a:t>
            </a:r>
            <a:r>
              <a:rPr lang="ko-KR" altLang="en-US" b="1" dirty="0">
                <a:latin typeface="+mn-ea"/>
              </a:rPr>
              <a:t>에서 수집하고 분석</a:t>
            </a:r>
            <a:r>
              <a:rPr lang="ko-KR" altLang="en-US" dirty="0">
                <a:latin typeface="+mn-ea"/>
              </a:rPr>
              <a:t>하는 방식 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실시간 </a:t>
            </a:r>
            <a:r>
              <a:rPr lang="ko-KR" altLang="en-US" b="1" dirty="0">
                <a:latin typeface="+mj-ea"/>
                <a:ea typeface="+mj-ea"/>
              </a:rPr>
              <a:t>비행 데이터 모니터링과 상태 기록 보관</a:t>
            </a:r>
            <a:r>
              <a:rPr lang="ko-KR" altLang="en-US" dirty="0">
                <a:latin typeface="+mj-ea"/>
                <a:ea typeface="+mj-ea"/>
              </a:rPr>
              <a:t>에 </a:t>
            </a:r>
            <a:r>
              <a:rPr lang="ko-KR" altLang="en-US" dirty="0"/>
              <a:t>최적화된 데이터 </a:t>
            </a:r>
            <a:endParaRPr lang="en-US" altLang="ko-KR" dirty="0"/>
          </a:p>
          <a:p>
            <a:pPr lvl="2"/>
            <a:r>
              <a:rPr lang="en-US" altLang="ko-KR" dirty="0"/>
              <a:t>GCS</a:t>
            </a:r>
            <a:r>
              <a:rPr lang="ko-KR" altLang="en-US" dirty="0"/>
              <a:t>에서 수신한 데이터를 </a:t>
            </a:r>
            <a:r>
              <a:rPr lang="en-US" altLang="ko-KR" dirty="0"/>
              <a:t>CSV </a:t>
            </a:r>
            <a:r>
              <a:rPr lang="ko-KR" altLang="en-US" dirty="0"/>
              <a:t>파일로 저장하여 패턴 분석 및 정상 데이터 기준 설정에 활용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MAVLink</a:t>
            </a:r>
            <a:r>
              <a:rPr lang="ko-KR" altLang="en-US" dirty="0" err="1"/>
              <a:t>와의</a:t>
            </a:r>
            <a:r>
              <a:rPr lang="ko-KR" altLang="en-US" dirty="0"/>
              <a:t> 차이점 </a:t>
            </a:r>
            <a:endParaRPr lang="en-US" altLang="ko-KR" dirty="0"/>
          </a:p>
          <a:p>
            <a:pPr lvl="2"/>
            <a:r>
              <a:rPr lang="en-US" altLang="ko-KR" b="1" dirty="0" err="1">
                <a:latin typeface="+mj-ea"/>
                <a:ea typeface="+mj-ea"/>
              </a:rPr>
              <a:t>MAVLink</a:t>
            </a:r>
            <a:r>
              <a:rPr lang="en-US" altLang="ko-KR" b="1" dirty="0">
                <a:latin typeface="+mj-ea"/>
                <a:ea typeface="+mj-ea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실시간 통신 프로토콜로</a:t>
            </a:r>
            <a:r>
              <a:rPr lang="en-US" altLang="ko-KR" dirty="0"/>
              <a:t>, </a:t>
            </a:r>
            <a:r>
              <a:rPr lang="ko-KR" altLang="en-US" dirty="0" err="1"/>
              <a:t>드론과</a:t>
            </a:r>
            <a:r>
              <a:rPr lang="ko-KR" altLang="en-US" dirty="0"/>
              <a:t> </a:t>
            </a:r>
            <a:r>
              <a:rPr lang="en-US" altLang="ko-KR" dirty="0"/>
              <a:t>GCS</a:t>
            </a:r>
            <a:r>
              <a:rPr lang="ko-KR" altLang="en-US" dirty="0"/>
              <a:t>간의 비행 상태 정보 교환을 담당 </a:t>
            </a:r>
          </a:p>
          <a:p>
            <a:pPr lvl="2"/>
            <a:r>
              <a:rPr lang="en-US" altLang="ko-KR" b="1" dirty="0">
                <a:latin typeface="+mj-ea"/>
                <a:ea typeface="+mj-ea"/>
              </a:rPr>
              <a:t>Telemetry:</a:t>
            </a:r>
            <a:r>
              <a:rPr lang="en-US" altLang="ko-KR" dirty="0"/>
              <a:t> </a:t>
            </a:r>
            <a:r>
              <a:rPr lang="en-US" altLang="ko-KR" dirty="0" err="1"/>
              <a:t>MAVLink</a:t>
            </a:r>
            <a:r>
              <a:rPr lang="ko-KR" altLang="en-US" dirty="0" err="1"/>
              <a:t>를</a:t>
            </a:r>
            <a:r>
              <a:rPr lang="ko-KR" altLang="en-US" dirty="0"/>
              <a:t> 통해 수집한 데이터를 지상국에서 저장 및 분석하는 데 초점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F4C3AA-085C-46C4-B9F8-2D1D8E6B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63" y="4103693"/>
            <a:ext cx="5595502" cy="235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88A4CC-711E-4440-A4B0-FF86DF71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3" y="4284830"/>
            <a:ext cx="6807470" cy="3049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25EFE6-695F-44AE-AB7A-5D4D251F8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55" y="4771729"/>
            <a:ext cx="2443110" cy="18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>
                <a:latin typeface="+mj-lt"/>
              </a:rPr>
              <a:t>Telemetry features</a:t>
            </a:r>
            <a:endParaRPr lang="ko-KR" altLang="en-US" sz="25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3943" y="815391"/>
            <a:ext cx="8745673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Telemetry </a:t>
            </a:r>
            <a:r>
              <a:rPr lang="ko-KR" altLang="en-US" dirty="0"/>
              <a:t>데이터의 주요 피처</a:t>
            </a:r>
            <a:endParaRPr lang="en-US" altLang="ko-KR" dirty="0"/>
          </a:p>
          <a:p>
            <a:pPr marL="0" indent="0">
              <a:buNone/>
            </a:pPr>
            <a:endParaRPr lang="en-US" altLang="ko-KR" sz="100" dirty="0"/>
          </a:p>
          <a:p>
            <a:pPr lvl="1"/>
            <a:r>
              <a:rPr lang="en-US" altLang="ko-KR" dirty="0" err="1"/>
              <a:t>MAVLink</a:t>
            </a:r>
            <a:r>
              <a:rPr lang="en-US" altLang="ko-KR" dirty="0"/>
              <a:t>, Telemetry </a:t>
            </a:r>
            <a:r>
              <a:rPr lang="ko-KR" altLang="en-US" dirty="0"/>
              <a:t>모두 로그 데이터와 유사한 주요 피처들을 포함 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고도</a:t>
            </a:r>
            <a:r>
              <a:rPr lang="en-US" altLang="ko-KR" dirty="0"/>
              <a:t>, </a:t>
            </a:r>
            <a:r>
              <a:rPr lang="ko-KR" altLang="en-US" dirty="0"/>
              <a:t>자세 정보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드론의</a:t>
            </a:r>
            <a:r>
              <a:rPr lang="ko-KR" altLang="en-US" dirty="0"/>
              <a:t> 비행 특성이나 이상상태 분석을 위한 기본적인 데이터 구성이 유사함 </a:t>
            </a:r>
          </a:p>
          <a:p>
            <a:pPr marL="4320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463200-D251-41D3-93E4-5D4690A2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42" y="2659482"/>
            <a:ext cx="7060915" cy="32708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466224-5AF8-4BFE-B911-FFC78E7B8453}"/>
              </a:ext>
            </a:extLst>
          </p:cNvPr>
          <p:cNvSpPr/>
          <p:nvPr/>
        </p:nvSpPr>
        <p:spPr>
          <a:xfrm>
            <a:off x="1089764" y="3986997"/>
            <a:ext cx="5367403" cy="3219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32A4D-7560-497D-812F-EAEAAF2039A5}"/>
              </a:ext>
            </a:extLst>
          </p:cNvPr>
          <p:cNvSpPr/>
          <p:nvPr/>
        </p:nvSpPr>
        <p:spPr>
          <a:xfrm>
            <a:off x="1089764" y="4941969"/>
            <a:ext cx="5899759" cy="3219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ED1D23-CAA4-423A-87D9-A973EE2C99F2}"/>
              </a:ext>
            </a:extLst>
          </p:cNvPr>
          <p:cNvSpPr/>
          <p:nvPr/>
        </p:nvSpPr>
        <p:spPr>
          <a:xfrm>
            <a:off x="1089764" y="5580345"/>
            <a:ext cx="5899759" cy="26931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>
                <a:latin typeface="+mj-lt"/>
              </a:rPr>
              <a:t>Analyze differences by data</a:t>
            </a:r>
            <a:endParaRPr lang="ko-KR" altLang="en-US" sz="25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3943" y="815391"/>
            <a:ext cx="8372441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로그 데이터 </a:t>
            </a:r>
            <a:r>
              <a:rPr lang="en-US" altLang="ko-KR" dirty="0">
                <a:latin typeface="+mj-ea"/>
                <a:ea typeface="+mj-ea"/>
              </a:rPr>
              <a:t>vs </a:t>
            </a:r>
            <a:r>
              <a:rPr lang="en-US" altLang="ko-KR" dirty="0" err="1">
                <a:latin typeface="+mj-ea"/>
                <a:ea typeface="+mj-ea"/>
              </a:rPr>
              <a:t>MAVLink</a:t>
            </a:r>
            <a:r>
              <a:rPr lang="en-US" altLang="ko-KR" dirty="0">
                <a:latin typeface="+mj-ea"/>
                <a:ea typeface="+mj-ea"/>
              </a:rPr>
              <a:t> vs Telemetry </a:t>
            </a:r>
            <a:r>
              <a:rPr lang="ko-KR" altLang="en-US" dirty="0">
                <a:latin typeface="+mj-ea"/>
                <a:ea typeface="+mj-ea"/>
              </a:rPr>
              <a:t>차이점 분석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/>
              <a:t>저장 방식 및 데이터 전송 주기 차이 </a:t>
            </a:r>
            <a:endParaRPr lang="en-US" altLang="ko-KR" dirty="0"/>
          </a:p>
          <a:p>
            <a:pPr lvl="2"/>
            <a:r>
              <a:rPr lang="ko-KR" altLang="en-US" dirty="0"/>
              <a:t>로그 데이터 </a:t>
            </a:r>
            <a:r>
              <a:rPr lang="en-US" altLang="ko-KR" dirty="0"/>
              <a:t>(Log Data)</a:t>
            </a:r>
          </a:p>
          <a:p>
            <a:pPr lvl="3"/>
            <a:r>
              <a:rPr lang="ko-KR" altLang="en-US" dirty="0" err="1"/>
              <a:t>드론</a:t>
            </a:r>
            <a:r>
              <a:rPr lang="ko-KR" altLang="en-US" dirty="0"/>
              <a:t> 내부 </a:t>
            </a:r>
            <a:r>
              <a:rPr lang="en-US" altLang="ko-KR" b="1" dirty="0"/>
              <a:t>SD</a:t>
            </a:r>
            <a:r>
              <a:rPr lang="ko-KR" altLang="en-US" b="1" dirty="0"/>
              <a:t> 카드에 고빈도로 저장 </a:t>
            </a:r>
            <a:r>
              <a:rPr lang="en-US" altLang="ko-KR" dirty="0"/>
              <a:t>-&gt; </a:t>
            </a:r>
            <a:r>
              <a:rPr lang="ko-KR" altLang="en-US" dirty="0"/>
              <a:t>비행 후 데이터 분석 용도</a:t>
            </a:r>
            <a:endParaRPr lang="en-US" altLang="ko-KR" dirty="0"/>
          </a:p>
          <a:p>
            <a:pPr lvl="3"/>
            <a:r>
              <a:rPr lang="ko-KR" altLang="en-US" dirty="0"/>
              <a:t>초당 </a:t>
            </a:r>
            <a:r>
              <a:rPr lang="en-US" altLang="ko-KR" dirty="0"/>
              <a:t>50~500</a:t>
            </a:r>
            <a:r>
              <a:rPr lang="ko-KR" altLang="en-US" dirty="0"/>
              <a:t>회 </a:t>
            </a:r>
            <a:r>
              <a:rPr lang="ko-KR" altLang="en-US" dirty="0" err="1"/>
              <a:t>고주기</a:t>
            </a:r>
            <a:r>
              <a:rPr lang="ko-KR" altLang="en-US" dirty="0"/>
              <a:t> 샘플링으로 </a:t>
            </a:r>
            <a:r>
              <a:rPr lang="ko-KR" altLang="en-US" b="1" dirty="0"/>
              <a:t>센서 및 시스템 </a:t>
            </a:r>
            <a:r>
              <a:rPr lang="ko-KR" altLang="en-US" dirty="0"/>
              <a:t>데이터를</a:t>
            </a:r>
            <a:r>
              <a:rPr lang="ko-KR" altLang="en-US" b="1" dirty="0"/>
              <a:t> 정밀 기록 </a:t>
            </a:r>
            <a:endParaRPr lang="en-US" altLang="ko-KR" b="1" dirty="0"/>
          </a:p>
          <a:p>
            <a:pPr lvl="3"/>
            <a:endParaRPr lang="en-US" altLang="ko-KR" b="1" dirty="0"/>
          </a:p>
          <a:p>
            <a:pPr lvl="2"/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3"/>
            <a:r>
              <a:rPr lang="ko-KR" altLang="en-US" dirty="0" err="1"/>
              <a:t>드론에서</a:t>
            </a:r>
            <a:r>
              <a:rPr lang="ko-KR" altLang="en-US" dirty="0"/>
              <a:t> </a:t>
            </a:r>
            <a:r>
              <a:rPr lang="en-US" altLang="ko-KR" dirty="0"/>
              <a:t>GCS</a:t>
            </a:r>
            <a:r>
              <a:rPr lang="ko-KR" altLang="en-US" dirty="0"/>
              <a:t>로 실시간 데이터 전송 </a:t>
            </a:r>
            <a:endParaRPr lang="en-US" altLang="ko-KR" dirty="0"/>
          </a:p>
          <a:p>
            <a:pPr lvl="3"/>
            <a:r>
              <a:rPr lang="ko-KR" altLang="en-US" dirty="0"/>
              <a:t>초당 </a:t>
            </a:r>
            <a:r>
              <a:rPr lang="en-US" altLang="ko-KR" dirty="0"/>
              <a:t>1~10</a:t>
            </a:r>
            <a:r>
              <a:rPr lang="ko-KR" altLang="en-US" dirty="0"/>
              <a:t>회</a:t>
            </a:r>
            <a:r>
              <a:rPr lang="en-US" altLang="ko-KR" dirty="0"/>
              <a:t>(Telemetry</a:t>
            </a:r>
            <a:r>
              <a:rPr lang="ko-KR" altLang="en-US" dirty="0"/>
              <a:t>보다 빈번하지만</a:t>
            </a:r>
            <a:r>
              <a:rPr lang="en-US" altLang="ko-KR" dirty="0"/>
              <a:t>, </a:t>
            </a:r>
            <a:r>
              <a:rPr lang="ko-KR" altLang="en-US" dirty="0"/>
              <a:t>로그보다는 낮음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필수 상태 정보</a:t>
            </a:r>
            <a:r>
              <a:rPr lang="en-US" altLang="ko-KR" dirty="0"/>
              <a:t>(</a:t>
            </a:r>
            <a:r>
              <a:rPr lang="ko-KR" altLang="en-US" dirty="0"/>
              <a:t>고도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배터리 상태 등</a:t>
            </a:r>
            <a:r>
              <a:rPr lang="en-US" altLang="ko-KR" dirty="0"/>
              <a:t>) </a:t>
            </a:r>
            <a:r>
              <a:rPr lang="ko-KR" altLang="en-US" dirty="0"/>
              <a:t>위주로 구성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Telemetry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3"/>
            <a:r>
              <a:rPr lang="ko-KR" altLang="en-US" b="1" dirty="0" err="1"/>
              <a:t>지상국</a:t>
            </a:r>
            <a:r>
              <a:rPr lang="en-US" altLang="ko-KR" b="1" dirty="0"/>
              <a:t>(GCS)</a:t>
            </a:r>
            <a:r>
              <a:rPr lang="ko-KR" altLang="en-US" b="1" dirty="0"/>
              <a:t>에 원격 수신된 데이터</a:t>
            </a:r>
            <a:r>
              <a:rPr lang="ko-KR" altLang="en-US" dirty="0"/>
              <a:t>를 </a:t>
            </a:r>
            <a:r>
              <a:rPr lang="en-US" altLang="ko-KR" dirty="0"/>
              <a:t>CSV </a:t>
            </a:r>
            <a:r>
              <a:rPr lang="ko-KR" altLang="en-US" dirty="0"/>
              <a:t>파일로 기록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b="1" dirty="0" err="1">
                <a:latin typeface="+mn-ea"/>
              </a:rPr>
              <a:t>MAVLink</a:t>
            </a:r>
            <a:r>
              <a:rPr lang="ko-KR" altLang="en-US" b="1" dirty="0">
                <a:latin typeface="+mn-ea"/>
              </a:rPr>
              <a:t>보다는 즉시성이 낮지만</a:t>
            </a:r>
            <a:r>
              <a:rPr lang="en-US" altLang="ko-KR" dirty="0"/>
              <a:t>, </a:t>
            </a:r>
            <a:r>
              <a:rPr lang="ko-KR" altLang="en-US" dirty="0"/>
              <a:t>단순히 실시간 데이터를 포함하는 게 아니라 </a:t>
            </a:r>
            <a:r>
              <a:rPr lang="ko-KR" altLang="en-US" b="1" dirty="0"/>
              <a:t>일정 기간 동안 축적</a:t>
            </a:r>
            <a:r>
              <a:rPr lang="ko-KR" altLang="en-US" dirty="0"/>
              <a:t>된 데이터를 기반으로 작성됨     </a:t>
            </a:r>
            <a:endParaRPr lang="en-US" altLang="ko-KR" dirty="0"/>
          </a:p>
          <a:p>
            <a:pPr marL="972000" lvl="3" indent="0">
              <a:buNone/>
            </a:pPr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882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Previous and future works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Presented by </a:t>
            </a:r>
            <a:r>
              <a:rPr lang="en-US" altLang="ko-KR" dirty="0" err="1"/>
              <a:t>Jaemin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05551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latin typeface="+mj-lt"/>
              </a:rPr>
              <a:t>Preivous</a:t>
            </a:r>
            <a:r>
              <a:rPr lang="en-US" altLang="ko-KR" sz="2400" dirty="0">
                <a:latin typeface="+mj-lt"/>
              </a:rPr>
              <a:t> &amp; Future Works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9163" y="835269"/>
            <a:ext cx="8745673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Previous work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MAVLink</a:t>
            </a:r>
            <a:r>
              <a:rPr lang="en-US" altLang="ko-KR" dirty="0">
                <a:latin typeface="+mj-ea"/>
                <a:ea typeface="+mj-ea"/>
              </a:rPr>
              <a:t> Data Analysis for Normal Flight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Future work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543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873536" y="1592796"/>
            <a:ext cx="54292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ko-KR" sz="8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Q &amp; A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665697" y="3465004"/>
            <a:ext cx="1845171" cy="1922549"/>
            <a:chOff x="610694" y="2993092"/>
            <a:chExt cx="1889604" cy="1968845"/>
          </a:xfrm>
        </p:grpSpPr>
        <p:pic>
          <p:nvPicPr>
            <p:cNvPr id="4" name="그림 3" descr="circle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610694" y="2993092"/>
              <a:ext cx="1889604" cy="1968845"/>
            </a:xfrm>
            <a:prstGeom prst="rect">
              <a:avLst/>
            </a:prstGeom>
          </p:spPr>
        </p:pic>
        <p:pic>
          <p:nvPicPr>
            <p:cNvPr id="5" name="그림 4" descr="khu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34962" y="3278844"/>
              <a:ext cx="1071570" cy="828988"/>
            </a:xfrm>
            <a:prstGeom prst="rect">
              <a:avLst/>
            </a:prstGeom>
          </p:spPr>
        </p:pic>
        <p:pic>
          <p:nvPicPr>
            <p:cNvPr id="6" name="그림 5" descr="logo.gif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105913" y="4064662"/>
              <a:ext cx="952500" cy="57150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139981" y="5466531"/>
            <a:ext cx="2944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http://mesl.khu.ac.kr</a:t>
            </a:r>
            <a:endParaRPr lang="ko-KR" altLang="en-US" sz="2000" dirty="0">
              <a:solidFill>
                <a:srgbClr val="0070C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9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>
                <a:solidFill>
                  <a:prstClr val="white"/>
                </a:solidFill>
                <a:latin typeface="Verdana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7392" y="835269"/>
            <a:ext cx="8745673" cy="5695485"/>
          </a:xfrm>
        </p:spPr>
        <p:txBody>
          <a:bodyPr>
            <a:noAutofit/>
          </a:bodyPr>
          <a:lstStyle/>
          <a:p>
            <a:r>
              <a:rPr lang="en-US" altLang="ko-KR" dirty="0" err="1"/>
              <a:t>MAVLink</a:t>
            </a:r>
            <a:r>
              <a:rPr lang="en-US" altLang="ko-KR" dirty="0"/>
              <a:t> Data Analysis for Normal Flight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AutoShape 10" descr="Untitled">
            <a:extLst>
              <a:ext uri="{FF2B5EF4-FFF2-40B4-BE49-F238E27FC236}">
                <a16:creationId xmlns:a16="http://schemas.microsoft.com/office/drawing/2014/main" id="{4825FA57-2D79-4F5E-8F14-ECDD54319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5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>
                <a:latin typeface="+mj-lt"/>
              </a:rPr>
              <a:t>PX4 Drone Experiment</a:t>
            </a:r>
            <a:endParaRPr lang="ko-KR" altLang="en-US" sz="26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9163" y="835269"/>
            <a:ext cx="8745673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9547A-3AE9-4979-92F2-23D3C13D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9" y="4456790"/>
            <a:ext cx="2073964" cy="20739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B71431-E6D8-4EC1-9C6B-9B20823F9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78" y="4456790"/>
            <a:ext cx="2121641" cy="20739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55C275-ADD0-41A5-8968-53C57DC4F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799" y="4456790"/>
            <a:ext cx="3104688" cy="2138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A204ED-0D94-4F3D-B924-91F6EE5C6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80" y="770925"/>
            <a:ext cx="7564235" cy="34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7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 err="1">
                <a:latin typeface="+mj-lt"/>
              </a:rPr>
              <a:t>MAVLink</a:t>
            </a:r>
            <a:r>
              <a:rPr lang="en-US" altLang="ko-KR" sz="2300" dirty="0">
                <a:latin typeface="+mj-lt"/>
              </a:rPr>
              <a:t> data Conversion Process</a:t>
            </a:r>
            <a:endParaRPr lang="ko-KR" altLang="en-US" sz="23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9894" y="815391"/>
            <a:ext cx="8699671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데이터 저장 과정 </a:t>
            </a:r>
            <a:endParaRPr lang="en-US" altLang="ko-KR" dirty="0"/>
          </a:p>
          <a:p>
            <a:pPr lvl="1"/>
            <a:r>
              <a:rPr lang="en-US" altLang="ko-KR" sz="1500" dirty="0" err="1"/>
              <a:t>MAVLink</a:t>
            </a:r>
            <a:r>
              <a:rPr lang="en-US" altLang="ko-KR" sz="1500" dirty="0"/>
              <a:t> </a:t>
            </a:r>
            <a:r>
              <a:rPr lang="ko-KR" altLang="en-US" sz="1500" dirty="0"/>
              <a:t>데이터는 기본적으로 자동 저장되지 않음 </a:t>
            </a:r>
            <a:endParaRPr lang="en-US" altLang="ko-KR" sz="1500" dirty="0"/>
          </a:p>
          <a:p>
            <a:pPr lvl="2"/>
            <a:r>
              <a:rPr lang="ko-KR" altLang="en-US" sz="1300" dirty="0"/>
              <a:t>로그 데이터는 </a:t>
            </a:r>
            <a:r>
              <a:rPr lang="ko-KR" altLang="en-US" sz="1300" dirty="0" err="1"/>
              <a:t>드론</a:t>
            </a:r>
            <a:r>
              <a:rPr lang="ko-KR" altLang="en-US" sz="1300" dirty="0"/>
              <a:t> 내부 </a:t>
            </a:r>
            <a:r>
              <a:rPr lang="en-US" altLang="ko-KR" sz="1300" dirty="0"/>
              <a:t>SD</a:t>
            </a:r>
            <a:r>
              <a:rPr lang="ko-KR" altLang="en-US" sz="1300" dirty="0"/>
              <a:t>카드에 </a:t>
            </a:r>
            <a:r>
              <a:rPr lang="en-US" altLang="ko-KR" sz="1300" dirty="0"/>
              <a:t>arm, disarm</a:t>
            </a:r>
            <a:r>
              <a:rPr lang="ko-KR" altLang="en-US" sz="1300" dirty="0"/>
              <a:t> 시 자동 저장됨 </a:t>
            </a:r>
            <a:endParaRPr lang="en-US" altLang="ko-KR" sz="1300" dirty="0"/>
          </a:p>
          <a:p>
            <a:pPr lvl="2"/>
            <a:r>
              <a:rPr lang="en-US" altLang="ko-KR" sz="1300" dirty="0" err="1"/>
              <a:t>MAVLink</a:t>
            </a:r>
            <a:r>
              <a:rPr lang="en-US" altLang="ko-KR" sz="1300" dirty="0"/>
              <a:t> </a:t>
            </a:r>
            <a:r>
              <a:rPr lang="ko-KR" altLang="en-US" sz="1300" dirty="0"/>
              <a:t>데이터는 별도의 설정이 필요하며</a:t>
            </a:r>
            <a:r>
              <a:rPr lang="en-US" altLang="ko-KR" sz="1300" dirty="0"/>
              <a:t>, </a:t>
            </a:r>
            <a:r>
              <a:rPr lang="ko-KR" altLang="en-US" sz="1300" dirty="0"/>
              <a:t>실시간으로 </a:t>
            </a:r>
            <a:r>
              <a:rPr lang="en-US" altLang="ko-KR" sz="1300" dirty="0"/>
              <a:t>GCS</a:t>
            </a:r>
            <a:r>
              <a:rPr lang="ko-KR" altLang="en-US" sz="1300" dirty="0"/>
              <a:t>에 연결된 상태에서만 데이터가 전송 및 저장됨</a:t>
            </a:r>
            <a:endParaRPr lang="en-US" altLang="ko-KR" sz="1300" dirty="0"/>
          </a:p>
          <a:p>
            <a:pPr marL="720000" lvl="2" indent="0">
              <a:buNone/>
            </a:pPr>
            <a:r>
              <a:rPr lang="ko-KR" altLang="en-US" sz="1300" dirty="0"/>
              <a:t> </a:t>
            </a:r>
            <a:endParaRPr lang="en-US" altLang="ko-KR" sz="1300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B6E066-FF73-4487-9E80-C14E97B6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37" y="2439316"/>
            <a:ext cx="5273984" cy="376713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11C1E2-9E47-4B96-9797-76D797981606}"/>
              </a:ext>
            </a:extLst>
          </p:cNvPr>
          <p:cNvSpPr/>
          <p:nvPr/>
        </p:nvSpPr>
        <p:spPr>
          <a:xfrm>
            <a:off x="4320208" y="3721722"/>
            <a:ext cx="1318592" cy="16779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1E104E-CCDD-4F71-BDE8-12E2D80C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766" y="6287503"/>
            <a:ext cx="5834485" cy="2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latin typeface="+mj-lt"/>
              </a:rPr>
              <a:t>MAVLink</a:t>
            </a:r>
            <a:r>
              <a:rPr lang="en-US" altLang="ko-KR" sz="2400" dirty="0">
                <a:latin typeface="+mj-lt"/>
              </a:rPr>
              <a:t> Configuration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5964" y="795513"/>
            <a:ext cx="8852072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MAVLink</a:t>
            </a:r>
            <a:endParaRPr lang="en-US" altLang="ko-KR" dirty="0"/>
          </a:p>
          <a:p>
            <a:pPr lvl="1"/>
            <a:r>
              <a:rPr lang="en-US" altLang="ko-KR" dirty="0"/>
              <a:t>Micro Air Vehicle Link (</a:t>
            </a:r>
            <a:r>
              <a:rPr lang="en-US" altLang="ko-KR" dirty="0" err="1"/>
              <a:t>MAVLink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MAVLink</a:t>
            </a:r>
            <a:r>
              <a:rPr lang="ko-KR" altLang="en-US" dirty="0"/>
              <a:t>는 무인항공기</a:t>
            </a:r>
            <a:r>
              <a:rPr lang="en-US" altLang="ko-KR" dirty="0"/>
              <a:t>(UAV)</a:t>
            </a:r>
            <a:r>
              <a:rPr lang="ko-KR" altLang="en-US" dirty="0"/>
              <a:t>와 지상 통제 시스템</a:t>
            </a:r>
            <a:r>
              <a:rPr lang="en-US" altLang="ko-KR" dirty="0"/>
              <a:t>(GCS) </a:t>
            </a:r>
            <a:r>
              <a:rPr lang="ko-KR" altLang="en-US" dirty="0"/>
              <a:t>간의 통신을 위한 경량 메시지 프로토콜</a:t>
            </a:r>
            <a:endParaRPr lang="en-US" altLang="ko-KR" dirty="0"/>
          </a:p>
          <a:p>
            <a:pPr lvl="3"/>
            <a:r>
              <a:rPr lang="ko-KR" altLang="en-US" dirty="0"/>
              <a:t>메시지 구성은 크게 </a:t>
            </a:r>
            <a:r>
              <a:rPr lang="ko-KR" altLang="en-US" b="1" dirty="0"/>
              <a:t>세 가지 주요 필드로 구분 </a:t>
            </a:r>
            <a:endParaRPr lang="en-US" altLang="ko-KR" b="1" dirty="0"/>
          </a:p>
          <a:p>
            <a:pPr marL="4320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Header(</a:t>
            </a:r>
            <a:r>
              <a:rPr lang="ko-KR" altLang="en-US" dirty="0"/>
              <a:t>헤더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메시지 </a:t>
            </a:r>
            <a:r>
              <a:rPr lang="ko-KR" altLang="en-US" b="1" dirty="0"/>
              <a:t>시작과 식별 정보 </a:t>
            </a:r>
            <a:r>
              <a:rPr lang="ko-KR" altLang="en-US" dirty="0"/>
              <a:t>포함  </a:t>
            </a:r>
            <a:r>
              <a:rPr lang="en-US" altLang="ko-KR" dirty="0"/>
              <a:t>(</a:t>
            </a:r>
            <a:r>
              <a:rPr lang="ko-KR" altLang="en-US" dirty="0"/>
              <a:t>패킷 길이</a:t>
            </a:r>
            <a:r>
              <a:rPr lang="en-US" altLang="ko-KR" dirty="0"/>
              <a:t>, </a:t>
            </a:r>
            <a:r>
              <a:rPr lang="ko-KR" altLang="en-US" dirty="0"/>
              <a:t>메시지 </a:t>
            </a:r>
            <a:r>
              <a:rPr lang="en-US" altLang="ko-KR" dirty="0"/>
              <a:t>ID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데이터</a:t>
            </a:r>
            <a:r>
              <a:rPr lang="en-US" altLang="ko-KR" dirty="0"/>
              <a:t>: </a:t>
            </a:r>
          </a:p>
          <a:p>
            <a:pPr lvl="4"/>
            <a:r>
              <a:rPr lang="ko-KR" altLang="en-US" dirty="0"/>
              <a:t>헤더 예시</a:t>
            </a:r>
            <a:r>
              <a:rPr lang="en-US" altLang="ko-KR" dirty="0"/>
              <a:t>: </a:t>
            </a:r>
            <a:r>
              <a:rPr lang="ko-KR" altLang="en-US" dirty="0"/>
              <a:t>패킷 길이 </a:t>
            </a:r>
            <a:r>
              <a:rPr lang="en-US" altLang="ko-KR" dirty="0"/>
              <a:t>90byte, </a:t>
            </a:r>
            <a:r>
              <a:rPr lang="ko-KR" altLang="en-US" dirty="0"/>
              <a:t>시스템 </a:t>
            </a:r>
            <a:r>
              <a:rPr lang="en-US" altLang="ko-KR" dirty="0"/>
              <a:t>ID, </a:t>
            </a:r>
            <a:r>
              <a:rPr lang="ko-KR" altLang="en-US" dirty="0"/>
              <a:t>컴포넌트 </a:t>
            </a:r>
            <a:r>
              <a:rPr lang="en-US" altLang="ko-KR" dirty="0"/>
              <a:t>ID </a:t>
            </a:r>
            <a:r>
              <a:rPr lang="ko-KR" altLang="en-US" dirty="0"/>
              <a:t>등</a:t>
            </a:r>
            <a:endParaRPr lang="en-US" altLang="ko-KR" dirty="0"/>
          </a:p>
          <a:p>
            <a:pPr lvl="3"/>
            <a:endParaRPr lang="en-US" altLang="ko-KR" sz="1000" dirty="0"/>
          </a:p>
          <a:p>
            <a:pPr lvl="2"/>
            <a:r>
              <a:rPr lang="en-US" altLang="ko-KR" dirty="0"/>
              <a:t>Payload (</a:t>
            </a:r>
            <a:r>
              <a:rPr lang="ko-KR" altLang="en-US" dirty="0"/>
              <a:t>페이로드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실제로 </a:t>
            </a:r>
            <a:r>
              <a:rPr lang="ko-KR" altLang="en-US" dirty="0" err="1"/>
              <a:t>드론에서</a:t>
            </a:r>
            <a:r>
              <a:rPr lang="ko-KR" altLang="en-US" dirty="0"/>
              <a:t> </a:t>
            </a:r>
            <a:r>
              <a:rPr lang="ko-KR" altLang="en-US" b="1" dirty="0"/>
              <a:t>생성된 주요 정보가 들어있는 핵심 영역</a:t>
            </a:r>
          </a:p>
          <a:p>
            <a:pPr lvl="4"/>
            <a:r>
              <a:rPr lang="en-US" altLang="ko-KR" dirty="0"/>
              <a:t>roll: -0.0115 rad, pitch: 0.0022 rad, yaw: 1.2835 rad</a:t>
            </a:r>
          </a:p>
          <a:p>
            <a:pPr lvl="4"/>
            <a:r>
              <a:rPr lang="en-US" altLang="ko-KR" dirty="0" err="1"/>
              <a:t>lat</a:t>
            </a:r>
            <a:r>
              <a:rPr lang="en-US" altLang="ko-KR" dirty="0"/>
              <a:t>: 37.2392933, </a:t>
            </a:r>
            <a:r>
              <a:rPr lang="en-US" altLang="ko-KR" dirty="0" err="1"/>
              <a:t>lon</a:t>
            </a:r>
            <a:r>
              <a:rPr lang="en-US" altLang="ko-KR" dirty="0"/>
              <a:t>: 127.0857393</a:t>
            </a:r>
          </a:p>
          <a:p>
            <a:pPr lvl="4"/>
            <a:r>
              <a:rPr lang="en-US" altLang="ko-KR" dirty="0"/>
              <a:t>altitude: 78.481 </a:t>
            </a:r>
          </a:p>
          <a:p>
            <a:pPr lvl="4"/>
            <a:r>
              <a:rPr lang="en-US" altLang="ko-KR" dirty="0" err="1"/>
              <a:t>mvx</a:t>
            </a:r>
            <a:r>
              <a:rPr lang="en-US" altLang="ko-KR" dirty="0"/>
              <a:t>, </a:t>
            </a:r>
            <a:r>
              <a:rPr lang="en-US" altLang="ko-KR" dirty="0" err="1"/>
              <a:t>vy</a:t>
            </a:r>
            <a:r>
              <a:rPr lang="en-US" altLang="ko-KR" dirty="0"/>
              <a:t>, </a:t>
            </a:r>
            <a:r>
              <a:rPr lang="en-US" altLang="ko-KR" dirty="0" err="1"/>
              <a:t>vz</a:t>
            </a:r>
            <a:r>
              <a:rPr lang="en-US" altLang="ko-KR" dirty="0"/>
              <a:t> (</a:t>
            </a:r>
            <a:r>
              <a:rPr lang="ko-KR" altLang="en-US" dirty="0"/>
              <a:t>속도 데이터</a:t>
            </a:r>
            <a:r>
              <a:rPr lang="en-US" altLang="ko-KR" dirty="0"/>
              <a:t>): </a:t>
            </a:r>
            <a:r>
              <a:rPr lang="ko-KR" altLang="en-US" dirty="0"/>
              <a:t>비행 속도</a:t>
            </a:r>
            <a:r>
              <a:rPr lang="en-US" altLang="ko-KR" dirty="0"/>
              <a:t>(m/s)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Checksum (</a:t>
            </a:r>
            <a:r>
              <a:rPr lang="ko-KR" altLang="en-US" dirty="0" err="1"/>
              <a:t>체크섬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데이터가 </a:t>
            </a:r>
            <a:r>
              <a:rPr lang="ko-KR" altLang="en-US" b="1" dirty="0"/>
              <a:t>무결하게 전송됐는지 확인</a:t>
            </a:r>
            <a:r>
              <a:rPr lang="ko-KR" altLang="en-US" dirty="0"/>
              <a:t>하기 위한 </a:t>
            </a:r>
            <a:r>
              <a:rPr lang="en-US" altLang="ko-KR" b="1" dirty="0">
                <a:latin typeface="+mn-ea"/>
              </a:rPr>
              <a:t>CRC16</a:t>
            </a:r>
            <a:r>
              <a:rPr lang="en-US" altLang="ko-KR" dirty="0"/>
              <a:t> </a:t>
            </a:r>
            <a:r>
              <a:rPr lang="ko-KR" altLang="en-US" dirty="0"/>
              <a:t>값 포함</a:t>
            </a:r>
            <a:endParaRPr lang="en-US" altLang="ko-KR" dirty="0"/>
          </a:p>
          <a:p>
            <a:pPr marL="1224000" lvl="4" indent="0">
              <a:buNone/>
            </a:pPr>
            <a:endParaRPr lang="en-US" altLang="ko-KR" dirty="0"/>
          </a:p>
          <a:p>
            <a:pPr marL="972000" lvl="3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48247-AF2D-4FB8-A699-CDDBC1CA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27" y="5943612"/>
            <a:ext cx="5607338" cy="1714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B6377F-CF0F-4189-97DE-EABD34FE4A5A}"/>
              </a:ext>
            </a:extLst>
          </p:cNvPr>
          <p:cNvSpPr/>
          <p:nvPr/>
        </p:nvSpPr>
        <p:spPr>
          <a:xfrm>
            <a:off x="5830957" y="5897217"/>
            <a:ext cx="908608" cy="21785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37D98F-9718-412B-8058-3945B4B11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320" y="2906501"/>
            <a:ext cx="1378021" cy="1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2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>
                <a:latin typeface="+mj-lt"/>
              </a:rPr>
              <a:t>Analyzing </a:t>
            </a:r>
            <a:r>
              <a:rPr lang="en-US" altLang="ko-KR" sz="2300" dirty="0" err="1">
                <a:latin typeface="+mj-lt"/>
              </a:rPr>
              <a:t>MAVLink</a:t>
            </a:r>
            <a:r>
              <a:rPr lang="en-US" altLang="ko-KR" sz="2300" dirty="0">
                <a:latin typeface="+mj-lt"/>
              </a:rPr>
              <a:t> Message Types</a:t>
            </a:r>
            <a:endParaRPr lang="ko-KR" altLang="en-US" sz="23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9163" y="835269"/>
            <a:ext cx="8852072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주요 </a:t>
            </a:r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메시지 유형</a:t>
            </a:r>
            <a:endParaRPr lang="en-US" altLang="ko-KR" dirty="0"/>
          </a:p>
          <a:p>
            <a:pPr lvl="1"/>
            <a:r>
              <a:rPr lang="en-US" altLang="ko-KR" dirty="0" err="1"/>
              <a:t>MAVLink</a:t>
            </a:r>
            <a:r>
              <a:rPr lang="en-US" altLang="ko-KR" dirty="0"/>
              <a:t> Heartbeat </a:t>
            </a:r>
            <a:r>
              <a:rPr lang="ko-KR" altLang="en-US" dirty="0"/>
              <a:t>메시지 </a:t>
            </a:r>
            <a:r>
              <a:rPr lang="en-US" altLang="ko-KR" dirty="0"/>
              <a:t>(</a:t>
            </a:r>
            <a:r>
              <a:rPr lang="en-US" altLang="ko-KR" dirty="0" err="1"/>
              <a:t>mavlink_heartbeat_t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드론</a:t>
            </a:r>
            <a:r>
              <a:rPr lang="ko-KR" altLang="en-US" dirty="0"/>
              <a:t> 시스템의 </a:t>
            </a:r>
            <a:r>
              <a:rPr lang="ko-KR" altLang="en-US" b="1" dirty="0"/>
              <a:t>활성 상태</a:t>
            </a:r>
            <a:r>
              <a:rPr lang="ko-KR" altLang="en-US" dirty="0"/>
              <a:t>인지 여부를 지속적으로</a:t>
            </a:r>
            <a:r>
              <a:rPr lang="ko-KR" altLang="en-US" b="1" dirty="0"/>
              <a:t> 전송하는 </a:t>
            </a:r>
            <a:r>
              <a:rPr lang="ko-KR" altLang="en-US" b="1" dirty="0" err="1"/>
              <a:t>메세지</a:t>
            </a:r>
            <a:endParaRPr lang="en-US" altLang="ko-KR" dirty="0"/>
          </a:p>
          <a:p>
            <a:pPr lvl="2"/>
            <a:r>
              <a:rPr lang="ko-KR" altLang="en-US" dirty="0"/>
              <a:t>시스템의 현재 상태를 주기적으로 실시간으로 </a:t>
            </a:r>
            <a:r>
              <a:rPr lang="ko-KR" altLang="en-US" b="1" dirty="0"/>
              <a:t>전송하여 </a:t>
            </a:r>
            <a:r>
              <a:rPr lang="ko-KR" altLang="en-US" b="1" dirty="0" err="1"/>
              <a:t>드론</a:t>
            </a:r>
            <a:r>
              <a:rPr lang="ko-KR" altLang="en-US" b="1" dirty="0"/>
              <a:t> 정상 운행 여부를 즉시 파악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3"/>
            <a:r>
              <a:rPr lang="ko-KR" altLang="en-US" dirty="0"/>
              <a:t>특히 공격 탐지에 있어 </a:t>
            </a:r>
            <a:r>
              <a:rPr lang="ko-KR" altLang="en-US" dirty="0" err="1"/>
              <a:t>드론</a:t>
            </a:r>
            <a:r>
              <a:rPr lang="ko-KR" altLang="en-US" dirty="0"/>
              <a:t> 상태를 지속적으로 모니터링할 때 필수</a:t>
            </a:r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각 피처 설명 </a:t>
            </a:r>
            <a:endParaRPr lang="en-US" altLang="ko-KR" dirty="0"/>
          </a:p>
          <a:p>
            <a:pPr lvl="2"/>
            <a:r>
              <a:rPr lang="en-US" altLang="ko-KR" dirty="0"/>
              <a:t>Type: 6 (</a:t>
            </a:r>
            <a:r>
              <a:rPr lang="ko-KR" altLang="en-US" dirty="0" err="1"/>
              <a:t>멀티콥터</a:t>
            </a:r>
            <a:r>
              <a:rPr lang="ko-KR" altLang="en-US" dirty="0"/>
              <a:t> 유형 </a:t>
            </a:r>
            <a:r>
              <a:rPr lang="ko-KR" altLang="en-US" dirty="0" err="1"/>
              <a:t>드론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/>
              <a:t>Autopilot: 8 (PX4 </a:t>
            </a:r>
            <a:r>
              <a:rPr lang="ko-KR" altLang="en-US" dirty="0"/>
              <a:t>펌웨어를 나타냄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Base_mode</a:t>
            </a:r>
            <a:r>
              <a:rPr lang="en-US" altLang="ko-KR" dirty="0"/>
              <a:t>: 192 (</a:t>
            </a:r>
            <a:r>
              <a:rPr lang="ko-KR" altLang="en-US" dirty="0"/>
              <a:t>비행 가능 모드 활성화 상태로</a:t>
            </a:r>
            <a:r>
              <a:rPr lang="en-US" altLang="ko-KR" dirty="0"/>
              <a:t>, </a:t>
            </a:r>
            <a:r>
              <a:rPr lang="ko-KR" altLang="en-US" dirty="0"/>
              <a:t>공격 시 모드 비정상 전환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System_status</a:t>
            </a:r>
            <a:r>
              <a:rPr lang="en-US" altLang="ko-KR" dirty="0"/>
              <a:t>: 4 (</a:t>
            </a:r>
            <a:r>
              <a:rPr lang="ko-KR" altLang="en-US" dirty="0"/>
              <a:t>활성화된 정상 상태로</a:t>
            </a:r>
            <a:r>
              <a:rPr lang="en-US" altLang="ko-KR" dirty="0"/>
              <a:t>, </a:t>
            </a:r>
            <a:r>
              <a:rPr lang="ko-KR" altLang="en-US" dirty="0"/>
              <a:t>상태 변환 시 공격 징후로 판단 가능</a:t>
            </a:r>
            <a:r>
              <a:rPr lang="en-US" altLang="ko-KR" dirty="0"/>
              <a:t>)</a:t>
            </a:r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138315-E4E9-4A92-9D61-A3FA1FCC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" y="2648358"/>
            <a:ext cx="9051235" cy="2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4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>
                <a:latin typeface="+mj-lt"/>
              </a:rPr>
              <a:t>Analyzing </a:t>
            </a:r>
            <a:r>
              <a:rPr lang="en-US" altLang="ko-KR" sz="2300" dirty="0" err="1">
                <a:latin typeface="+mj-lt"/>
              </a:rPr>
              <a:t>MAVLink</a:t>
            </a:r>
            <a:r>
              <a:rPr lang="en-US" altLang="ko-KR" sz="2300" dirty="0">
                <a:latin typeface="+mj-lt"/>
              </a:rPr>
              <a:t> Message Types</a:t>
            </a:r>
            <a:endParaRPr lang="ko-KR" altLang="en-US" sz="23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9163" y="835269"/>
            <a:ext cx="8852072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주요 </a:t>
            </a:r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메시지 유형</a:t>
            </a:r>
            <a:endParaRPr lang="en-US" altLang="ko-KR" dirty="0"/>
          </a:p>
          <a:p>
            <a:pPr lvl="1"/>
            <a:r>
              <a:rPr lang="en-US" altLang="ko-KR" dirty="0" err="1"/>
              <a:t>MAVLink_attitude_t</a:t>
            </a:r>
            <a:r>
              <a:rPr lang="en-US" altLang="ko-KR" dirty="0"/>
              <a:t> (</a:t>
            </a:r>
            <a:r>
              <a:rPr lang="ko-KR" altLang="en-US" dirty="0"/>
              <a:t>자세 정보 메시지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MAVLink_attitude_t</a:t>
            </a:r>
            <a:r>
              <a:rPr lang="ko-KR" altLang="en-US" dirty="0"/>
              <a:t>는 비행 중 기체의 자세 변화를 실시간으로 모니터링하는 데이터</a:t>
            </a:r>
            <a:endParaRPr lang="en-US" altLang="ko-KR" dirty="0"/>
          </a:p>
          <a:p>
            <a:pPr lvl="2"/>
            <a:r>
              <a:rPr lang="ko-KR" altLang="en-US" dirty="0" err="1"/>
              <a:t>드론의</a:t>
            </a:r>
            <a:r>
              <a:rPr lang="ko-KR" altLang="en-US" dirty="0"/>
              <a:t> 기울기</a:t>
            </a:r>
            <a:r>
              <a:rPr lang="en-US" altLang="ko-KR" dirty="0"/>
              <a:t>(roll, pitch), </a:t>
            </a:r>
            <a:r>
              <a:rPr lang="ko-KR" altLang="en-US" dirty="0"/>
              <a:t>방향</a:t>
            </a:r>
            <a:r>
              <a:rPr lang="en-US" altLang="ko-KR" dirty="0"/>
              <a:t>(yaw), </a:t>
            </a:r>
            <a:r>
              <a:rPr lang="ko-KR" altLang="en-US" dirty="0"/>
              <a:t>회전 속도</a:t>
            </a:r>
            <a:r>
              <a:rPr lang="en-US" altLang="ko-KR" dirty="0"/>
              <a:t>(</a:t>
            </a:r>
            <a:r>
              <a:rPr lang="ko-KR" altLang="en-US" dirty="0"/>
              <a:t>각속도</a:t>
            </a:r>
            <a:r>
              <a:rPr lang="en-US" altLang="ko-KR" dirty="0"/>
              <a:t>) </a:t>
            </a:r>
            <a:r>
              <a:rPr lang="ko-KR" altLang="en-US" dirty="0"/>
              <a:t>정보를 실시간으로 제공</a:t>
            </a:r>
            <a:endParaRPr lang="en-US" altLang="ko-KR" dirty="0"/>
          </a:p>
          <a:p>
            <a:pPr lvl="3"/>
            <a:r>
              <a:rPr lang="ko-KR" altLang="en-US" dirty="0"/>
              <a:t>일반적인 비행에서는 부드러운 값 변화를 보이지만</a:t>
            </a:r>
            <a:r>
              <a:rPr lang="en-US" altLang="ko-KR" dirty="0"/>
              <a:t>, </a:t>
            </a:r>
            <a:r>
              <a:rPr lang="ko-KR" altLang="en-US" dirty="0"/>
              <a:t>공격이 발생하면 급격한 변화</a:t>
            </a:r>
            <a:r>
              <a:rPr lang="en-US" altLang="ko-KR" dirty="0"/>
              <a:t>(Spike)</a:t>
            </a:r>
            <a:r>
              <a:rPr lang="ko-KR" altLang="en-US" dirty="0"/>
              <a:t>가 감지됨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피처 설명 및 활용성</a:t>
            </a:r>
            <a:endParaRPr lang="en-US" altLang="ko-KR" dirty="0"/>
          </a:p>
          <a:p>
            <a:pPr lvl="2"/>
            <a:r>
              <a:rPr lang="en-US" altLang="ko-KR" dirty="0" err="1"/>
              <a:t>time_boot_ms</a:t>
            </a:r>
            <a:r>
              <a:rPr lang="en-US" altLang="ko-KR" dirty="0"/>
              <a:t>: </a:t>
            </a:r>
          </a:p>
          <a:p>
            <a:pPr lvl="3"/>
            <a:r>
              <a:rPr lang="ko-KR" altLang="en-US" dirty="0"/>
              <a:t>시스템 부팅 후 경과 시간 </a:t>
            </a:r>
            <a:r>
              <a:rPr lang="en-US" altLang="ko-KR" dirty="0"/>
              <a:t>(</a:t>
            </a:r>
            <a:r>
              <a:rPr lang="ko-KR" altLang="en-US" dirty="0"/>
              <a:t>데이터의 연속성을 제공하여 실시간 상태 변화 감지에 활용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roll, pitch, yaw (</a:t>
            </a:r>
            <a:r>
              <a:rPr lang="ko-KR" altLang="en-US" dirty="0"/>
              <a:t>기체 자세 각도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 err="1"/>
              <a:t>드론의</a:t>
            </a:r>
            <a:r>
              <a:rPr lang="ko-KR" altLang="en-US" dirty="0"/>
              <a:t> 기울기와 방향을 제공</a:t>
            </a:r>
            <a:r>
              <a:rPr lang="en-US" altLang="ko-KR" dirty="0"/>
              <a:t>, </a:t>
            </a:r>
            <a:r>
              <a:rPr lang="ko-KR" altLang="en-US" dirty="0"/>
              <a:t>공격 발생 시 비정상적 자세 변화 즉시 탐지 가능</a:t>
            </a:r>
            <a:endParaRPr lang="en-US" altLang="ko-KR" dirty="0"/>
          </a:p>
          <a:p>
            <a:pPr lvl="2"/>
            <a:r>
              <a:rPr lang="en-US" altLang="ko-KR" dirty="0" err="1"/>
              <a:t>rollspeed</a:t>
            </a:r>
            <a:r>
              <a:rPr lang="en-US" altLang="ko-KR" dirty="0"/>
              <a:t>, </a:t>
            </a:r>
            <a:r>
              <a:rPr lang="en-US" altLang="ko-KR" dirty="0" err="1"/>
              <a:t>pitchspeed</a:t>
            </a:r>
            <a:r>
              <a:rPr lang="en-US" altLang="ko-KR" dirty="0"/>
              <a:t>, </a:t>
            </a:r>
            <a:r>
              <a:rPr lang="en-US" altLang="ko-KR" dirty="0" err="1"/>
              <a:t>yawspeed</a:t>
            </a:r>
            <a:r>
              <a:rPr lang="en-US" altLang="ko-KR" dirty="0"/>
              <a:t> (</a:t>
            </a:r>
            <a:r>
              <a:rPr lang="ko-KR" altLang="en-US" dirty="0"/>
              <a:t>각속도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기체의 자세 변화속도로 갑작스러운 공격</a:t>
            </a:r>
            <a:r>
              <a:rPr lang="en-US" altLang="ko-KR" dirty="0"/>
              <a:t>(</a:t>
            </a:r>
            <a:r>
              <a:rPr lang="ko-KR" altLang="en-US" dirty="0"/>
              <a:t>외부 충격</a:t>
            </a:r>
            <a:r>
              <a:rPr lang="en-US" altLang="ko-KR" dirty="0"/>
              <a:t>, </a:t>
            </a:r>
            <a:r>
              <a:rPr lang="ko-KR" altLang="en-US" dirty="0"/>
              <a:t>강제 방향 전환 등</a:t>
            </a:r>
            <a:r>
              <a:rPr lang="en-US" altLang="ko-KR" dirty="0"/>
              <a:t>)</a:t>
            </a:r>
            <a:r>
              <a:rPr lang="ko-KR" altLang="en-US" dirty="0"/>
              <a:t>을 실시간으로 감지 가능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27B79F-1746-4B3F-A1EF-6CF1EF732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5" y="2720438"/>
            <a:ext cx="8944837" cy="2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>
                <a:latin typeface="+mj-lt"/>
              </a:rPr>
              <a:t>Analyzing </a:t>
            </a:r>
            <a:r>
              <a:rPr lang="en-US" altLang="ko-KR" sz="2300" dirty="0" err="1">
                <a:latin typeface="+mj-lt"/>
              </a:rPr>
              <a:t>MAVLink</a:t>
            </a:r>
            <a:r>
              <a:rPr lang="en-US" altLang="ko-KR" sz="2300" dirty="0">
                <a:latin typeface="+mj-lt"/>
              </a:rPr>
              <a:t> Message Types</a:t>
            </a:r>
            <a:endParaRPr lang="ko-KR" altLang="en-US" sz="23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9163" y="835269"/>
            <a:ext cx="8852072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주요 </a:t>
            </a:r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메시지 유형</a:t>
            </a:r>
            <a:endParaRPr lang="en-US" altLang="ko-KR" dirty="0"/>
          </a:p>
          <a:p>
            <a:pPr lvl="1"/>
            <a:r>
              <a:rPr lang="en-US" altLang="ko-KR" dirty="0" err="1"/>
              <a:t>mavlink_global_position_int_t</a:t>
            </a:r>
            <a:r>
              <a:rPr lang="en-US" altLang="ko-KR" dirty="0"/>
              <a:t> (</a:t>
            </a:r>
            <a:r>
              <a:rPr lang="ko-KR" altLang="en-US" dirty="0"/>
              <a:t>글로벌 위치 정보 메시지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드론의</a:t>
            </a:r>
            <a:r>
              <a:rPr lang="ko-KR" altLang="en-US" dirty="0"/>
              <a:t> 위치</a:t>
            </a:r>
            <a:r>
              <a:rPr lang="en-US" altLang="ko-KR" dirty="0"/>
              <a:t>(GPS 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고도</a:t>
            </a:r>
            <a:r>
              <a:rPr lang="en-US" altLang="ko-KR" dirty="0"/>
              <a:t>), </a:t>
            </a:r>
            <a:r>
              <a:rPr lang="ko-KR" altLang="en-US" dirty="0"/>
              <a:t>지상 속도 데이터를 실시간 제공하는 데이터 </a:t>
            </a:r>
            <a:endParaRPr lang="en-US" altLang="ko-KR" dirty="0"/>
          </a:p>
          <a:p>
            <a:pPr lvl="2"/>
            <a:r>
              <a:rPr lang="ko-KR" altLang="en-US" dirty="0"/>
              <a:t>정상 비행 패턴</a:t>
            </a:r>
            <a:r>
              <a:rPr lang="en-US" altLang="ko-KR" dirty="0"/>
              <a:t>(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고도</a:t>
            </a:r>
            <a:r>
              <a:rPr lang="en-US" altLang="ko-KR" dirty="0"/>
              <a:t>, </a:t>
            </a:r>
            <a:r>
              <a:rPr lang="ko-KR" altLang="en-US" dirty="0"/>
              <a:t>위치 이동</a:t>
            </a:r>
            <a:r>
              <a:rPr lang="en-US" altLang="ko-KR" dirty="0"/>
              <a:t>)</a:t>
            </a:r>
            <a:r>
              <a:rPr lang="ko-KR" altLang="en-US" dirty="0"/>
              <a:t>을 파악하고 이상 데이터 식별의 기준점으로 활용 </a:t>
            </a:r>
            <a:endParaRPr lang="en-US" altLang="ko-KR" dirty="0"/>
          </a:p>
          <a:p>
            <a:pPr marL="972000" lvl="3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320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정상 데이터 분포 </a:t>
            </a:r>
            <a:endParaRPr lang="en-US" altLang="ko-KR" dirty="0"/>
          </a:p>
          <a:p>
            <a:pPr lvl="2"/>
            <a:r>
              <a:rPr lang="ko-KR" altLang="en-US" dirty="0"/>
              <a:t>위치 데이터</a:t>
            </a:r>
            <a:r>
              <a:rPr lang="en-US" altLang="ko-KR" dirty="0"/>
              <a:t>(</a:t>
            </a:r>
            <a:r>
              <a:rPr lang="en-US" altLang="ko-KR" dirty="0" err="1"/>
              <a:t>lat</a:t>
            </a:r>
            <a:r>
              <a:rPr lang="en-US" altLang="ko-KR" dirty="0"/>
              <a:t>, </a:t>
            </a:r>
            <a:r>
              <a:rPr lang="en-US" altLang="ko-KR" dirty="0" err="1"/>
              <a:t>lon</a:t>
            </a:r>
            <a:r>
              <a:rPr lang="en-US" altLang="ko-KR" dirty="0"/>
              <a:t>): </a:t>
            </a:r>
            <a:r>
              <a:rPr lang="ko-KR" altLang="en-US" dirty="0"/>
              <a:t>위도</a:t>
            </a:r>
            <a:r>
              <a:rPr lang="en-US" altLang="ko-KR" dirty="0"/>
              <a:t>(37.239293°N), </a:t>
            </a:r>
            <a:r>
              <a:rPr lang="ko-KR" altLang="en-US" dirty="0"/>
              <a:t>경도</a:t>
            </a:r>
            <a:r>
              <a:rPr lang="en-US" altLang="ko-KR" dirty="0"/>
              <a:t>(127.0857393°E)</a:t>
            </a:r>
          </a:p>
          <a:p>
            <a:pPr lvl="3"/>
            <a:r>
              <a:rPr lang="ko-KR" altLang="en-US" dirty="0"/>
              <a:t>정상적인 </a:t>
            </a:r>
            <a:r>
              <a:rPr lang="en-US" altLang="ko-KR" dirty="0"/>
              <a:t>GPS </a:t>
            </a:r>
            <a:r>
              <a:rPr lang="ko-KR" altLang="en-US" dirty="0"/>
              <a:t>데이터는 점진적이고 일관된 이동을 보이며 급격한 점프는 비정상으로 의심 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절대 고도</a:t>
            </a:r>
            <a:r>
              <a:rPr lang="en-US" altLang="ko-KR" dirty="0"/>
              <a:t>(alt): 78.481 m</a:t>
            </a:r>
          </a:p>
          <a:p>
            <a:pPr lvl="3"/>
            <a:r>
              <a:rPr lang="ko-KR" altLang="en-US" dirty="0"/>
              <a:t>정상적인 </a:t>
            </a:r>
            <a:r>
              <a:rPr lang="en-US" altLang="ko-KR" dirty="0"/>
              <a:t>GPS </a:t>
            </a:r>
            <a:r>
              <a:rPr lang="ko-KR" altLang="en-US" dirty="0"/>
              <a:t>데이터는 점진적이고 일관된 이동을 보이며 급격한 점프는 비정상으로 의심 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속도</a:t>
            </a:r>
            <a:r>
              <a:rPr lang="en-US" altLang="ko-KR" dirty="0"/>
              <a:t>(</a:t>
            </a:r>
            <a:r>
              <a:rPr lang="en-US" altLang="ko-KR" dirty="0" err="1"/>
              <a:t>vx</a:t>
            </a:r>
            <a:r>
              <a:rPr lang="en-US" altLang="ko-KR" dirty="0"/>
              <a:t>, </a:t>
            </a:r>
            <a:r>
              <a:rPr lang="en-US" altLang="ko-KR" dirty="0" err="1"/>
              <a:t>vy</a:t>
            </a:r>
            <a:r>
              <a:rPr lang="en-US" altLang="ko-KR" dirty="0"/>
              <a:t>, </a:t>
            </a:r>
            <a:r>
              <a:rPr lang="en-US" altLang="ko-KR" dirty="0" err="1"/>
              <a:t>vz</a:t>
            </a:r>
            <a:r>
              <a:rPr lang="en-US" altLang="ko-KR" dirty="0"/>
              <a:t>): </a:t>
            </a:r>
            <a:r>
              <a:rPr lang="ko-KR" altLang="en-US" dirty="0"/>
              <a:t>각 축의 속도</a:t>
            </a:r>
            <a:endParaRPr lang="en-US" altLang="ko-KR" dirty="0"/>
          </a:p>
          <a:p>
            <a:pPr lvl="3"/>
            <a:r>
              <a:rPr lang="ko-KR" altLang="en-US" dirty="0"/>
              <a:t>일반적으로 작은 변동 내에서 움직임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1EE8B-90C9-4EE1-8F28-D6C3938C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815"/>
            <a:ext cx="9144000" cy="2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7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+mj-lt"/>
              </a:rPr>
              <a:t>problem suggestion solution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45964" y="795512"/>
            <a:ext cx="8852072" cy="569548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Wingdings" panose="05000000000000000000" pitchFamily="2" charset="2"/>
              <a:buChar char="v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000" indent="-180000" algn="l" defTabSz="914400" rtl="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7030A0"/>
              </a:buClr>
              <a:buFont typeface="Wingdings" panose="05000000000000000000" pitchFamily="2" charset="2"/>
              <a:buChar char="§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404000" indent="-180000" algn="l" defTabSz="914400" rtl="0" eaLnBrk="1" latinLnBrk="1" hangingPunct="1">
              <a:lnSpc>
                <a:spcPct val="100000"/>
              </a:lnSpc>
              <a:spcBef>
                <a:spcPts val="310"/>
              </a:spcBef>
              <a:spcAft>
                <a:spcPts val="310"/>
              </a:spcAft>
              <a:buClr>
                <a:srgbClr val="1D528D"/>
              </a:buClr>
              <a:buSzPct val="90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신빙성 향상을 위한 데이터 융합 방안</a:t>
            </a:r>
            <a:endParaRPr lang="en-US" altLang="ko-KR" dirty="0"/>
          </a:p>
          <a:p>
            <a:pPr lvl="1"/>
            <a:r>
              <a:rPr lang="ko-KR" altLang="en-US" b="1" dirty="0"/>
              <a:t>사용자 조작 여부</a:t>
            </a:r>
            <a:r>
              <a:rPr lang="ko-KR" altLang="en-US" dirty="0"/>
              <a:t>를 통한 데이터 분석 </a:t>
            </a:r>
            <a:r>
              <a:rPr lang="en-US" altLang="ko-KR" dirty="0"/>
              <a:t>(RC_CHANNELS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RC_CHANNELS</a:t>
            </a:r>
            <a:r>
              <a:rPr lang="ko-KR" altLang="en-US" dirty="0"/>
              <a:t>는 </a:t>
            </a:r>
            <a:r>
              <a:rPr lang="ko-KR" altLang="en-US" dirty="0" err="1"/>
              <a:t>드론</a:t>
            </a:r>
            <a:r>
              <a:rPr lang="ko-KR" altLang="en-US" dirty="0"/>
              <a:t> </a:t>
            </a:r>
            <a:r>
              <a:rPr lang="en-US" altLang="ko-KR" dirty="0"/>
              <a:t>Remote Controller</a:t>
            </a:r>
            <a:r>
              <a:rPr lang="ko-KR" altLang="en-US" dirty="0"/>
              <a:t>로부터 전송되는 채널 별 입력 값을 포함</a:t>
            </a:r>
            <a:endParaRPr lang="en-US" altLang="ko-KR" dirty="0"/>
          </a:p>
          <a:p>
            <a:pPr lvl="2"/>
            <a:r>
              <a:rPr lang="ko-KR" altLang="en-US" dirty="0"/>
              <a:t> 실제 사용자가 </a:t>
            </a:r>
            <a:r>
              <a:rPr lang="ko-KR" altLang="en-US" b="1" dirty="0" err="1"/>
              <a:t>드론을</a:t>
            </a:r>
            <a:r>
              <a:rPr lang="ko-KR" altLang="en-US" b="1" dirty="0"/>
              <a:t> 어떻게 조작 하고 있는지</a:t>
            </a:r>
            <a:r>
              <a:rPr lang="en-US" altLang="ko-KR" dirty="0"/>
              <a:t> </a:t>
            </a:r>
            <a:r>
              <a:rPr lang="ko-KR" altLang="en-US" dirty="0"/>
              <a:t>명확 하게 판단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예시</a:t>
            </a:r>
            <a:endParaRPr lang="en-US" altLang="ko-KR" dirty="0"/>
          </a:p>
          <a:p>
            <a:pPr lvl="3"/>
            <a:r>
              <a:rPr lang="ko-KR" altLang="en-US" b="1" dirty="0"/>
              <a:t>사용자의 조종 입력 데이터가 없지만 </a:t>
            </a:r>
            <a:r>
              <a:rPr lang="ko-KR" altLang="en-US" dirty="0"/>
              <a:t>예상과 다른 변화 발생 시</a:t>
            </a:r>
            <a:r>
              <a:rPr lang="en-US" altLang="ko-KR" dirty="0"/>
              <a:t>,</a:t>
            </a:r>
          </a:p>
          <a:p>
            <a:pPr marL="972000" lvl="3" indent="0">
              <a:buNone/>
            </a:pPr>
            <a:r>
              <a:rPr lang="ko-KR" altLang="en-US" dirty="0"/>
              <a:t>→ </a:t>
            </a:r>
            <a:r>
              <a:rPr lang="ko-KR" altLang="en-US" dirty="0" err="1"/>
              <a:t>드론이</a:t>
            </a:r>
            <a:r>
              <a:rPr lang="ko-KR" altLang="en-US" dirty="0"/>
              <a:t> 갑자기 </a:t>
            </a:r>
            <a:r>
              <a:rPr lang="ko-KR" altLang="en-US" b="1" dirty="0"/>
              <a:t>고도나 위치 변화를 보이면 공격</a:t>
            </a:r>
            <a:r>
              <a:rPr lang="en-US" altLang="ko-KR" b="1" dirty="0"/>
              <a:t>(Spoofing, Jamming) </a:t>
            </a:r>
            <a:r>
              <a:rPr lang="ko-KR" altLang="en-US" b="1" dirty="0"/>
              <a:t>가능성 </a:t>
            </a:r>
            <a:r>
              <a:rPr lang="ko-KR" altLang="en-US" dirty="0"/>
              <a:t>존재</a:t>
            </a:r>
            <a:endParaRPr lang="en-US" altLang="ko-KR" dirty="0"/>
          </a:p>
          <a:p>
            <a:pPr marL="972000" lvl="3" indent="0">
              <a:buNone/>
            </a:pPr>
            <a:endParaRPr lang="en-US" altLang="ko-KR" sz="100" dirty="0"/>
          </a:p>
          <a:p>
            <a:pPr lvl="3"/>
            <a:r>
              <a:rPr lang="ko-KR" altLang="en-US" dirty="0"/>
              <a:t>사용자의 입력이 정상적으로 확인되면</a:t>
            </a:r>
            <a:endParaRPr lang="en-US" altLang="ko-KR" dirty="0"/>
          </a:p>
          <a:p>
            <a:pPr marL="972000" lvl="3" indent="0">
              <a:buNone/>
            </a:pPr>
            <a:r>
              <a:rPr lang="ko-KR" altLang="en-US" dirty="0"/>
              <a:t>→ 비정상 변동을 정상 범위로 간주하여 </a:t>
            </a:r>
            <a:r>
              <a:rPr lang="ko-KR" altLang="en-US" b="1" dirty="0" err="1">
                <a:latin typeface="+mj-ea"/>
                <a:ea typeface="+mj-ea"/>
              </a:rPr>
              <a:t>오탐</a:t>
            </a:r>
            <a:r>
              <a:rPr lang="en-US" altLang="ko-KR" b="1" dirty="0">
                <a:latin typeface="+mj-ea"/>
                <a:ea typeface="+mj-ea"/>
              </a:rPr>
              <a:t>(False Positive) </a:t>
            </a:r>
            <a:r>
              <a:rPr lang="ko-KR" altLang="en-US" b="1" dirty="0">
                <a:latin typeface="+mj-ea"/>
                <a:ea typeface="+mj-ea"/>
              </a:rPr>
              <a:t>감소 가능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급격한 데이터 변화</a:t>
            </a:r>
            <a:r>
              <a:rPr lang="en-US" altLang="ko-KR" dirty="0"/>
              <a:t>(spike)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Telemetry </a:t>
            </a:r>
            <a:r>
              <a:rPr lang="ko-KR" altLang="en-US" dirty="0"/>
              <a:t>및 </a:t>
            </a:r>
            <a:r>
              <a:rPr lang="en-US" altLang="ko-KR" dirty="0" err="1"/>
              <a:t>MAVLink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(altitude, groundspeed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급격한 변화를 기준으로 이상 판별</a:t>
            </a:r>
            <a:endParaRPr lang="en-US" altLang="ko-KR" dirty="0"/>
          </a:p>
          <a:p>
            <a:pPr lvl="2"/>
            <a:r>
              <a:rPr lang="ko-KR" altLang="en-US" dirty="0"/>
              <a:t>정상 데이터와의 차이를 명확히 분석하여 공격 여부 판단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추가 분석 </a:t>
            </a:r>
            <a:endParaRPr lang="en-US" altLang="ko-KR" dirty="0"/>
          </a:p>
          <a:p>
            <a:pPr lvl="3"/>
            <a:r>
              <a:rPr lang="ko-KR" altLang="en-US" dirty="0"/>
              <a:t>이동평균</a:t>
            </a:r>
            <a:r>
              <a:rPr lang="en-US" altLang="ko-KR" dirty="0"/>
              <a:t>(Moving Average), </a:t>
            </a:r>
            <a:r>
              <a:rPr lang="ko-KR" altLang="en-US" dirty="0"/>
              <a:t>표준편차</a:t>
            </a:r>
            <a:r>
              <a:rPr lang="en-US" altLang="ko-KR" dirty="0"/>
              <a:t>(Standard Deviation), </a:t>
            </a:r>
            <a:r>
              <a:rPr lang="ko-KR" altLang="en-US" dirty="0"/>
              <a:t>등을 활용하여 장기적인 데이터의 안정성 분석 </a:t>
            </a:r>
            <a:endParaRPr lang="en-US" altLang="ko-KR" dirty="0"/>
          </a:p>
          <a:p>
            <a:pPr marL="972000" lvl="3" indent="0">
              <a:buNone/>
            </a:pPr>
            <a:endParaRPr lang="en-US" altLang="ko-KR" sz="100" dirty="0"/>
          </a:p>
          <a:p>
            <a:pPr lvl="3"/>
            <a:r>
              <a:rPr lang="ko-KR" altLang="en-US" dirty="0"/>
              <a:t>정상 비행 데이터의 </a:t>
            </a:r>
            <a:r>
              <a:rPr lang="ko-KR" altLang="en-US" b="1" dirty="0"/>
              <a:t>통계적 임계치를 설정</a:t>
            </a:r>
            <a:r>
              <a:rPr lang="ko-KR" altLang="en-US" dirty="0"/>
              <a:t>하여</a:t>
            </a:r>
            <a:r>
              <a:rPr lang="ko-KR" altLang="en-US" b="1" dirty="0"/>
              <a:t> </a:t>
            </a:r>
            <a:r>
              <a:rPr lang="ko-KR" altLang="en-US" dirty="0"/>
              <a:t>이를 벗어나는 데이터를 </a:t>
            </a:r>
            <a:r>
              <a:rPr lang="ko-KR" altLang="en-US" b="1" dirty="0"/>
              <a:t>즉각적인 이상 상태로 판단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505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L 글꼴테마">
      <a:majorFont>
        <a:latin typeface="Verdana"/>
        <a:ea typeface="맑은 고딕"/>
        <a:cs typeface=""/>
      </a:majorFont>
      <a:minorFont>
        <a:latin typeface="Verdan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550" b="0" dirty="0" smtClean="0">
            <a:solidFill>
              <a:srgbClr val="9E0000"/>
            </a:solidFill>
            <a:latin typeface="Arial Black" panose="020B0A04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118526</TotalTime>
  <Words>1002</Words>
  <Application>Microsoft Office PowerPoint</Application>
  <PresentationFormat>화면 슬라이드 쇼(4:3)</PresentationFormat>
  <Paragraphs>212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Arial Black</vt:lpstr>
      <vt:lpstr>Verdana</vt:lpstr>
      <vt:lpstr>Wingdings</vt:lpstr>
      <vt:lpstr>Office 테마</vt:lpstr>
      <vt:lpstr>25.03.10 Seminar</vt:lpstr>
      <vt:lpstr>Contents</vt:lpstr>
      <vt:lpstr>PX4 Drone Experiment</vt:lpstr>
      <vt:lpstr>MAVLink data Conversion Process</vt:lpstr>
      <vt:lpstr>MAVLink Configuration</vt:lpstr>
      <vt:lpstr>Analyzing MAVLink Message Types</vt:lpstr>
      <vt:lpstr>Analyzing MAVLink Message Types</vt:lpstr>
      <vt:lpstr>Analyzing MAVLink Message Types</vt:lpstr>
      <vt:lpstr>problem suggestion solution</vt:lpstr>
      <vt:lpstr>Telemetry data analysis</vt:lpstr>
      <vt:lpstr>Telemetry features</vt:lpstr>
      <vt:lpstr>Analyze differences by data</vt:lpstr>
      <vt:lpstr>Previous and future works</vt:lpstr>
      <vt:lpstr>Preivous &amp; Future Works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[MESL 템플릿] 세미나</dc:title>
  <dc:creator>ykbs0903@khu.ac.kr</dc:creator>
  <cp:keywords>MESL, 세미나, 템플릿</cp:keywords>
  <cp:lastModifiedBy>재민 정</cp:lastModifiedBy>
  <cp:revision>5886</cp:revision>
  <dcterms:created xsi:type="dcterms:W3CDTF">2016-04-21T07:13:44Z</dcterms:created>
  <dcterms:modified xsi:type="dcterms:W3CDTF">2025-03-10T05:32:09Z</dcterms:modified>
  <cp:category>MESL</cp:category>
  <cp:contentStatus/>
</cp:coreProperties>
</file>