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675" r:id="rId3"/>
    <p:sldId id="672" r:id="rId4"/>
    <p:sldId id="677" r:id="rId5"/>
    <p:sldId id="676" r:id="rId6"/>
    <p:sldId id="679" r:id="rId7"/>
    <p:sldId id="688" r:id="rId8"/>
    <p:sldId id="689" r:id="rId9"/>
    <p:sldId id="683" r:id="rId10"/>
    <p:sldId id="686" r:id="rId11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7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E9BA87"/>
    <a:srgbClr val="0000FF"/>
    <a:srgbClr val="FFFFFF"/>
    <a:srgbClr val="CC9B00"/>
    <a:srgbClr val="DAA600"/>
    <a:srgbClr val="E6E6E6"/>
    <a:srgbClr val="FFEAA7"/>
    <a:srgbClr val="E4EEF8"/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5046" autoAdjust="0"/>
  </p:normalViewPr>
  <p:slideViewPr>
    <p:cSldViewPr>
      <p:cViewPr varScale="1">
        <p:scale>
          <a:sx n="109" d="100"/>
          <a:sy n="109" d="100"/>
        </p:scale>
        <p:origin x="1632" y="132"/>
      </p:cViewPr>
      <p:guideLst>
        <p:guide orient="horz" pos="2160"/>
        <p:guide pos="2880"/>
        <p:guide orient="horz" pos="2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9625B-AF3B-45E9-A7FC-9F8556DC3F4E}" type="datetimeFigureOut">
              <a:rPr lang="ko-KR" altLang="en-US" smtClean="0"/>
              <a:pPr/>
              <a:t>2017-05-21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38097-E6F8-49FD-A91A-D2C8F3717F4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7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64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38097-E6F8-49FD-A91A-D2C8F3717F4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86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500035" y="1639888"/>
            <a:ext cx="8162954" cy="909637"/>
          </a:xfrm>
        </p:spPr>
        <p:txBody>
          <a:bodyPr lIns="91440" rIns="91440" anchor="b"/>
          <a:lstStyle>
            <a:lvl1pPr algn="ctr"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de-DE" altLang="ko-KR" dirty="0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00035" y="2547938"/>
            <a:ext cx="8169304" cy="904875"/>
          </a:xfrm>
        </p:spPr>
        <p:txBody>
          <a:bodyPr lIns="91440" rIns="91440" anchor="b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idx="10"/>
          </p:nvPr>
        </p:nvSpPr>
        <p:spPr>
          <a:xfrm>
            <a:off x="2357421" y="4714895"/>
            <a:ext cx="4429157" cy="1500187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endParaRPr lang="ko-KR" altLang="en-US" dirty="0" smtClean="0"/>
          </a:p>
        </p:txBody>
      </p:sp>
      <p:pic>
        <p:nvPicPr>
          <p:cNvPr id="1026" name="Picture 2"/>
          <p:cNvPicPr preferRelativeResize="0"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1950" y="622300"/>
            <a:ext cx="2132013" cy="5286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14325" y="622300"/>
            <a:ext cx="6245225" cy="5286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4068-9D88-42B9-8E6F-4CEAEC8FB85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2017-05-21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4729-4197-4508-8276-EDC60AA4FA0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15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9088" y="714356"/>
            <a:ext cx="8524875" cy="5357850"/>
          </a:xfrm>
        </p:spPr>
        <p:txBody>
          <a:bodyPr/>
          <a:lstStyle>
            <a:lvl1pPr marL="360000" indent="-324000">
              <a:defRPr sz="2000" b="1">
                <a:latin typeface="맑은 고딕" pitchFamily="50" charset="-127"/>
                <a:ea typeface="맑은 고딕" pitchFamily="50" charset="-127"/>
              </a:defRPr>
            </a:lvl1pPr>
            <a:lvl2pPr marL="540000" indent="-288000" algn="l" defTabSz="914400">
              <a:spcAft>
                <a:spcPts val="0"/>
              </a:spcAft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600">
                <a:latin typeface="맑은 고딕" pitchFamily="50" charset="-127"/>
                <a:ea typeface="맑은 고딕" pitchFamily="50" charset="-127"/>
              </a:defRPr>
            </a:lvl3pPr>
            <a:lvl4pPr>
              <a:defRPr sz="14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6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9088" y="1879600"/>
            <a:ext cx="4186237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7725" y="1879600"/>
            <a:ext cx="4186238" cy="4029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7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25" y="-24"/>
            <a:ext cx="8515350" cy="60007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  <p:pic>
        <p:nvPicPr>
          <p:cNvPr id="5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8" y="6249448"/>
            <a:ext cx="2214546" cy="537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5"/>
          <p:cNvSpPr txBox="1">
            <a:spLocks noChangeArrowheads="1"/>
          </p:cNvSpPr>
          <p:nvPr userDrawn="1"/>
        </p:nvSpPr>
        <p:spPr>
          <a:xfrm>
            <a:off x="8447912" y="6357958"/>
            <a:ext cx="481806" cy="3048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Arial" charset="0"/>
                <a:ea typeface="굴림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B9396-0D5D-4CBA-822A-7E9F3D4AD32F}" type="slidenum">
              <a:rPr kumimoji="1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굴림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  <a:endParaRPr lang="de-DE" altLang="ko-KR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714356"/>
            <a:ext cx="852487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ko-KR" altLang="en-US" dirty="0" smtClean="0"/>
              <a:t> 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de-DE" altLang="ko-KR" dirty="0" smtClean="0"/>
          </a:p>
        </p:txBody>
      </p:sp>
      <p:sp>
        <p:nvSpPr>
          <p:cNvPr id="1044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52692" y="6408738"/>
            <a:ext cx="27622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ea typeface="굴림" charset="-127"/>
              </a:defRPr>
            </a:lvl1pPr>
          </a:lstStyle>
          <a:p>
            <a:endParaRPr lang="ko-KR" alt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406" y="6215082"/>
            <a:ext cx="224567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>
    <p:wipe dir="r"/>
  </p:transition>
  <p:txStyles>
    <p:titleStyle>
      <a:lvl1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4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6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800" algn="l" rtl="0" eaLnBrk="1" fontAlgn="base" latinLnBrk="1" hangingPunct="1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SzPct val="80000"/>
        <a:buFont typeface="맑은 고딕" pitchFamily="50" charset="-127"/>
        <a:buChar char="■"/>
        <a:defRPr sz="22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432000" indent="-180000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684000" indent="-179388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18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828000" indent="-18891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9620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14192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18764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3336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790825" indent="-207963" algn="l" rtl="0" eaLnBrk="1" fontAlgn="base" latinLnBrk="1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500034" y="1785926"/>
            <a:ext cx="8162954" cy="909637"/>
          </a:xfrm>
        </p:spPr>
        <p:txBody>
          <a:bodyPr/>
          <a:lstStyle/>
          <a:p>
            <a:r>
              <a:rPr lang="ko-KR" altLang="en-US" dirty="0" err="1" smtClean="0"/>
              <a:t>부리또</a:t>
            </a:r>
            <a:r>
              <a:rPr lang="ko-KR" altLang="en-US" dirty="0" smtClean="0"/>
              <a:t> 매장 관리 </a:t>
            </a:r>
            <a:r>
              <a:rPr lang="ko-KR" altLang="en-US" dirty="0" smtClean="0"/>
              <a:t>프로그램</a:t>
            </a:r>
            <a:endParaRPr lang="ko-KR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0"/>
          </p:nvPr>
        </p:nvSpPr>
        <p:spPr>
          <a:xfrm>
            <a:off x="2357422" y="4929198"/>
            <a:ext cx="4429157" cy="785807"/>
          </a:xfrm>
        </p:spPr>
        <p:txBody>
          <a:bodyPr/>
          <a:lstStyle/>
          <a:p>
            <a:r>
              <a:rPr lang="en-US" altLang="ko-KR" sz="2000" dirty="0" smtClean="0"/>
              <a:t>2017. 5. 22</a:t>
            </a:r>
            <a:endParaRPr lang="en-US" altLang="ko-KR" sz="2000" dirty="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주문 처리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주문 취소                          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3324625" cy="151216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260" y="1196752"/>
            <a:ext cx="3841395" cy="151216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 bwMode="auto">
          <a:xfrm>
            <a:off x="4211960" y="1700808"/>
            <a:ext cx="576064" cy="36004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573016"/>
            <a:ext cx="3405029" cy="1440160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 bwMode="auto">
          <a:xfrm rot="8398438">
            <a:off x="4211960" y="2852936"/>
            <a:ext cx="576064" cy="432048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260" y="3587597"/>
            <a:ext cx="3698237" cy="1080120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 bwMode="auto">
          <a:xfrm>
            <a:off x="4211960" y="3977961"/>
            <a:ext cx="576064" cy="360040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7803" y="2719953"/>
            <a:ext cx="2105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</a:t>
            </a:r>
            <a:r>
              <a:rPr lang="ko-KR" altLang="en-US" sz="1200" dirty="0" smtClean="0"/>
              <a:t>페이지 </a:t>
            </a:r>
            <a:r>
              <a:rPr lang="en-US" altLang="ko-KR" sz="1200" dirty="0" err="1" smtClean="0"/>
              <a:t>getDescription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참고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6936684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메뉴 선택 방법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343692"/>
              </p:ext>
            </p:extLst>
          </p:nvPr>
        </p:nvGraphicFramePr>
        <p:xfrm>
          <a:off x="395536" y="1183144"/>
          <a:ext cx="82089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721">
                  <a:extLst>
                    <a:ext uri="{9D8B030D-6E8A-4147-A177-3AD203B41FA5}">
                      <a16:colId xmlns:a16="http://schemas.microsoft.com/office/drawing/2014/main" val="1179907247"/>
                    </a:ext>
                  </a:extLst>
                </a:gridCol>
                <a:gridCol w="2032655">
                  <a:extLst>
                    <a:ext uri="{9D8B030D-6E8A-4147-A177-3AD203B41FA5}">
                      <a16:colId xmlns:a16="http://schemas.microsoft.com/office/drawing/2014/main" val="231336394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012492117"/>
                    </a:ext>
                  </a:extLst>
                </a:gridCol>
                <a:gridCol w="2664295">
                  <a:extLst>
                    <a:ext uri="{9D8B030D-6E8A-4147-A177-3AD203B41FA5}">
                      <a16:colId xmlns:a16="http://schemas.microsoft.com/office/drawing/2014/main" val="572901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커피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단품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콤보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세트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66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부리또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부리또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+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음료수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부리또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+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음료수 </a:t>
                      </a:r>
                      <a:r>
                        <a:rPr lang="en-US" altLang="ko-KR" sz="1600" baseline="0" dirty="0" smtClean="0"/>
                        <a:t>+</a:t>
                      </a:r>
                      <a:r>
                        <a:rPr lang="ko-KR" altLang="en-US" sz="1600" baseline="0" dirty="0" smtClean="0"/>
                        <a:t>감자튀김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80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 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90489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536" y="692696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단품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콤보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세트 선택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242088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추가 메뉴 </a:t>
            </a:r>
            <a:r>
              <a:rPr lang="ko-KR" altLang="en-US" dirty="0" smtClean="0"/>
              <a:t>종류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0851"/>
              </p:ext>
            </p:extLst>
          </p:nvPr>
        </p:nvGraphicFramePr>
        <p:xfrm>
          <a:off x="395537" y="2807875"/>
          <a:ext cx="5616625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325">
                  <a:extLst>
                    <a:ext uri="{9D8B030D-6E8A-4147-A177-3AD203B41FA5}">
                      <a16:colId xmlns:a16="http://schemas.microsoft.com/office/drawing/2014/main" val="1829472271"/>
                    </a:ext>
                  </a:extLst>
                </a:gridCol>
                <a:gridCol w="1123325">
                  <a:extLst>
                    <a:ext uri="{9D8B030D-6E8A-4147-A177-3AD203B41FA5}">
                      <a16:colId xmlns:a16="http://schemas.microsoft.com/office/drawing/2014/main" val="3451539973"/>
                    </a:ext>
                  </a:extLst>
                </a:gridCol>
                <a:gridCol w="1123325">
                  <a:extLst>
                    <a:ext uri="{9D8B030D-6E8A-4147-A177-3AD203B41FA5}">
                      <a16:colId xmlns:a16="http://schemas.microsoft.com/office/drawing/2014/main" val="2672928544"/>
                    </a:ext>
                  </a:extLst>
                </a:gridCol>
                <a:gridCol w="1123325">
                  <a:extLst>
                    <a:ext uri="{9D8B030D-6E8A-4147-A177-3AD203B41FA5}">
                      <a16:colId xmlns:a16="http://schemas.microsoft.com/office/drawing/2014/main" val="3922787218"/>
                    </a:ext>
                  </a:extLst>
                </a:gridCol>
                <a:gridCol w="1123325">
                  <a:extLst>
                    <a:ext uri="{9D8B030D-6E8A-4147-A177-3AD203B41FA5}">
                      <a16:colId xmlns:a16="http://schemas.microsoft.com/office/drawing/2014/main" val="1807219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재료 이름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점보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소세지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음료수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감자튀김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1648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재료 </a:t>
                      </a:r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65717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5788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5536" y="4005064"/>
            <a:ext cx="46794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주문 순서</a:t>
            </a:r>
            <a:r>
              <a:rPr lang="en-US" altLang="ko-K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고객이 </a:t>
            </a:r>
            <a:r>
              <a:rPr lang="ko-KR" altLang="en-US" dirty="0" err="1" smtClean="0"/>
              <a:t>단품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콤보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세트 중 하나를 </a:t>
            </a:r>
            <a:r>
              <a:rPr lang="ko-KR" altLang="en-US" dirty="0" smtClean="0"/>
              <a:t>선택함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추가로 </a:t>
            </a:r>
            <a:r>
              <a:rPr lang="ko-KR" altLang="en-US" dirty="0" smtClean="0"/>
              <a:t>위 네 가지 메뉴를 선택 </a:t>
            </a:r>
            <a:r>
              <a:rPr lang="ko-KR" altLang="en-US" dirty="0" smtClean="0"/>
              <a:t>할 수 있음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 smtClean="0"/>
              <a:t>예시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콤보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부리또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음료수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소세지</a:t>
            </a:r>
            <a:r>
              <a:rPr lang="ko-KR" altLang="en-US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r>
              <a:rPr lang="ko-KR" altLang="en-US" dirty="0" smtClean="0"/>
              <a:t>가격 </a:t>
            </a:r>
            <a:r>
              <a:rPr lang="en-US" altLang="ko-KR" dirty="0" smtClean="0"/>
              <a:t>: </a:t>
            </a:r>
            <a:r>
              <a:rPr lang="en-US" altLang="ko-KR" dirty="0" smtClean="0"/>
              <a:t>3000 + </a:t>
            </a:r>
            <a:r>
              <a:rPr lang="en-US" altLang="ko-KR" dirty="0" smtClean="0"/>
              <a:t>1000 + 1000 - 300 = 4700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518025"/>
              </p:ext>
            </p:extLst>
          </p:nvPr>
        </p:nvGraphicFramePr>
        <p:xfrm>
          <a:off x="6084168" y="2806580"/>
          <a:ext cx="280831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82947227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45153997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67292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할인 종류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콤보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세트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1648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5788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099076" y="242088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메뉴별</a:t>
            </a:r>
            <a:r>
              <a:rPr lang="ko-KR" altLang="en-US" dirty="0" smtClean="0"/>
              <a:t> 할인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7418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클래스 구조도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84289" y="695467"/>
            <a:ext cx="3672408" cy="1503412"/>
            <a:chOff x="314324" y="1052736"/>
            <a:chExt cx="4304279" cy="1550231"/>
          </a:xfrm>
        </p:grpSpPr>
        <p:sp>
          <p:nvSpPr>
            <p:cNvPr id="5" name="타원 4"/>
            <p:cNvSpPr/>
            <p:nvPr/>
          </p:nvSpPr>
          <p:spPr>
            <a:xfrm>
              <a:off x="314324" y="1052736"/>
              <a:ext cx="4304279" cy="1550231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82902" y="1383100"/>
              <a:ext cx="3244602" cy="11425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run();</a:t>
              </a:r>
            </a:p>
            <a:p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BuritoFactory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*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bf;</a:t>
              </a:r>
            </a:p>
            <a:p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TransactionManager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* tm;</a:t>
              </a:r>
            </a:p>
            <a:p>
              <a:endPara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r>
                <a:rPr lang="en-US" altLang="ko-KR" sz="1100" dirty="0"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>
                  <a:latin typeface="맑은 고딕"/>
                  <a:ea typeface="맑은 고딕" panose="020B0503020000020004" pitchFamily="50" charset="-127"/>
                </a:rPr>
                <a:t>readTransaction</a:t>
              </a:r>
              <a:r>
                <a:rPr lang="en-US" altLang="ko-KR" sz="1100" dirty="0">
                  <a:latin typeface="맑은 고딕"/>
                  <a:ea typeface="맑은 고딕" panose="020B0503020000020004" pitchFamily="50" charset="-127"/>
                </a:rPr>
                <a:t>();</a:t>
              </a:r>
            </a:p>
            <a:p>
              <a:r>
                <a:rPr lang="en-US" altLang="ko-KR" sz="1100" dirty="0"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>
                  <a:latin typeface="맑은 고딕"/>
                  <a:ea typeface="맑은 고딕" panose="020B0503020000020004" pitchFamily="50" charset="-127"/>
                </a:rPr>
                <a:t>writeTransaction</a:t>
              </a:r>
              <a:r>
                <a:rPr lang="en-US" altLang="ko-KR" sz="1100" dirty="0" smtClean="0">
                  <a:latin typeface="맑은 고딕"/>
                  <a:ea typeface="맑은 고딕" panose="020B0503020000020004" pitchFamily="50" charset="-127"/>
                </a:rPr>
                <a:t>();</a:t>
              </a:r>
              <a:endParaRPr lang="en-US" altLang="ko-KR" sz="1100" dirty="0"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29071" y="1079419"/>
              <a:ext cx="1762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App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331640" y="2394755"/>
            <a:ext cx="2856366" cy="809158"/>
            <a:chOff x="314324" y="1052736"/>
            <a:chExt cx="4887685" cy="1369775"/>
          </a:xfrm>
        </p:grpSpPr>
        <p:sp>
          <p:nvSpPr>
            <p:cNvPr id="9" name="타원 8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3800" y="1548334"/>
              <a:ext cx="4498738" cy="4428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Burito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* 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makeOrderedMenu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int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type);</a:t>
              </a:r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34063" y="1172069"/>
              <a:ext cx="4067946" cy="468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 smtClean="0">
                  <a:solidFill>
                    <a:prstClr val="black"/>
                  </a:solidFill>
                </a:rPr>
                <a:t>Burito</a:t>
              </a:r>
              <a:r>
                <a:rPr lang="en-US" altLang="ko-KR" sz="1200" b="1" dirty="0" err="1" smtClean="0">
                  <a:solidFill>
                    <a:prstClr val="black"/>
                  </a:solidFill>
                </a:rPr>
                <a:t>Factory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42974" y="2250685"/>
            <a:ext cx="4280248" cy="1982080"/>
            <a:chOff x="314324" y="1052736"/>
            <a:chExt cx="4533063" cy="1787858"/>
          </a:xfrm>
        </p:grpSpPr>
        <p:sp>
          <p:nvSpPr>
            <p:cNvPr id="13" name="타원 12"/>
            <p:cNvSpPr/>
            <p:nvPr/>
          </p:nvSpPr>
          <p:spPr>
            <a:xfrm>
              <a:off x="314324" y="1052736"/>
              <a:ext cx="4533063" cy="1660818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82902" y="1383100"/>
              <a:ext cx="3335700" cy="1457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addTransaction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(Transaction* new);</a:t>
              </a:r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processFrontTransaction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printTransactions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deleteTransaction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int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 index);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void </a:t>
              </a:r>
              <a:r>
                <a:rPr lang="en-US" altLang="ko-KR" sz="1100" dirty="0" err="1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readTransaction</a:t>
              </a:r>
              <a:r>
                <a:rPr lang="en-US" altLang="ko-KR" sz="1100" dirty="0" smtClean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();</a:t>
              </a:r>
            </a:p>
            <a:p>
              <a:endPara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vector&lt;Transaction&gt; </a:t>
              </a:r>
              <a:r>
                <a:rPr lang="en-US" altLang="ko-KR" sz="1100" dirty="0" err="1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orderTransactions</a:t>
              </a:r>
              <a:r>
                <a:rPr lang="en-US" altLang="ko-KR" sz="1100" dirty="0">
                  <a:solidFill>
                    <a:prstClr val="black"/>
                  </a:solidFill>
                  <a:latin typeface="맑은 고딕"/>
                  <a:ea typeface="맑은 고딕" panose="020B0503020000020004" pitchFamily="50" charset="-127"/>
                </a:rPr>
                <a:t>;</a:t>
              </a:r>
            </a:p>
            <a:p>
              <a:endPara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7644" y="1138802"/>
              <a:ext cx="2903401" cy="37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 smtClean="0">
                  <a:solidFill>
                    <a:prstClr val="black"/>
                  </a:solidFill>
                </a:rPr>
                <a:t>TransactionManger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6" name="다이아몬드 15"/>
          <p:cNvSpPr/>
          <p:nvPr/>
        </p:nvSpPr>
        <p:spPr bwMode="auto">
          <a:xfrm>
            <a:off x="2516337" y="1955538"/>
            <a:ext cx="144015" cy="181308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" name="직선 연결선 16"/>
          <p:cNvCxnSpPr>
            <a:endCxn id="16" idx="2"/>
          </p:cNvCxnSpPr>
          <p:nvPr/>
        </p:nvCxnSpPr>
        <p:spPr bwMode="auto">
          <a:xfrm flipH="1" flipV="1">
            <a:off x="2588345" y="2136846"/>
            <a:ext cx="1" cy="25790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다이아몬드 17"/>
          <p:cNvSpPr/>
          <p:nvPr/>
        </p:nvSpPr>
        <p:spPr bwMode="auto">
          <a:xfrm>
            <a:off x="5252643" y="1955538"/>
            <a:ext cx="144015" cy="181308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>
            <a:endCxn id="18" idx="2"/>
          </p:cNvCxnSpPr>
          <p:nvPr/>
        </p:nvCxnSpPr>
        <p:spPr bwMode="auto">
          <a:xfrm flipH="1" flipV="1">
            <a:off x="5324651" y="2136846"/>
            <a:ext cx="1" cy="25790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5" name="그룹 104"/>
          <p:cNvGrpSpPr/>
          <p:nvPr/>
        </p:nvGrpSpPr>
        <p:grpSpPr>
          <a:xfrm>
            <a:off x="3029296" y="4220508"/>
            <a:ext cx="2224918" cy="1487883"/>
            <a:chOff x="314324" y="1052736"/>
            <a:chExt cx="4304279" cy="1369775"/>
          </a:xfrm>
        </p:grpSpPr>
        <p:sp>
          <p:nvSpPr>
            <p:cNvPr id="106" name="타원 105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38990" y="1401998"/>
              <a:ext cx="3244602" cy="368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46151" y="1284091"/>
              <a:ext cx="3772452" cy="102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 smtClean="0">
                  <a:solidFill>
                    <a:prstClr val="black"/>
                  </a:solidFill>
                </a:rPr>
                <a:t>데코레이터</a:t>
              </a:r>
              <a:r>
                <a:rPr lang="ko-KR" altLang="en-US" sz="1100" b="1" dirty="0" smtClean="0">
                  <a:solidFill>
                    <a:prstClr val="black"/>
                  </a:solidFill>
                </a:rPr>
                <a:t> </a:t>
              </a:r>
              <a:r>
                <a:rPr lang="ko-KR" altLang="en-US" sz="1100" b="1" dirty="0" smtClean="0">
                  <a:solidFill>
                    <a:prstClr val="black"/>
                  </a:solidFill>
                </a:rPr>
                <a:t>클래스</a:t>
              </a:r>
              <a:endParaRPr lang="en-US" altLang="ko-KR" sz="1100" b="1" dirty="0" smtClean="0">
                <a:solidFill>
                  <a:prstClr val="black"/>
                </a:solidFill>
              </a:endParaRPr>
            </a:p>
            <a:p>
              <a:r>
                <a:rPr lang="en-US" altLang="ko-KR" sz="1100" b="1" dirty="0" err="1" smtClean="0">
                  <a:solidFill>
                    <a:prstClr val="black"/>
                  </a:solidFill>
                </a:rPr>
                <a:t>Burito</a:t>
              </a:r>
              <a:r>
                <a:rPr lang="en-US" altLang="ko-KR" sz="1100" b="1" dirty="0" smtClean="0">
                  <a:solidFill>
                    <a:prstClr val="black"/>
                  </a:solidFill>
                </a:rPr>
                <a:t>,</a:t>
              </a:r>
              <a:endParaRPr lang="en-US" altLang="ko-KR" sz="1100" b="1" dirty="0" smtClean="0">
                <a:solidFill>
                  <a:prstClr val="black"/>
                </a:solidFill>
              </a:endParaRPr>
            </a:p>
            <a:p>
              <a:r>
                <a:rPr lang="en-US" altLang="ko-KR" sz="1100" b="1" dirty="0" err="1" smtClean="0">
                  <a:solidFill>
                    <a:prstClr val="black"/>
                  </a:solidFill>
                </a:rPr>
                <a:t>BaseBurito</a:t>
              </a:r>
              <a:r>
                <a:rPr lang="en-US" altLang="ko-KR" sz="1100" b="1" dirty="0" smtClean="0">
                  <a:solidFill>
                    <a:prstClr val="black"/>
                  </a:solidFill>
                </a:rPr>
                <a:t>,</a:t>
              </a:r>
              <a:endParaRPr lang="en-US" altLang="ko-KR" sz="1100" b="1" dirty="0" smtClean="0">
                <a:solidFill>
                  <a:prstClr val="black"/>
                </a:solidFill>
              </a:endParaRPr>
            </a:p>
            <a:p>
              <a:r>
                <a:rPr lang="en-US" altLang="ko-KR" sz="1100" b="1" dirty="0" smtClean="0">
                  <a:solidFill>
                    <a:prstClr val="black"/>
                  </a:solidFill>
                </a:rPr>
                <a:t>Jumbo, Sausage, Drink,</a:t>
              </a:r>
              <a:br>
                <a:rPr lang="en-US" altLang="ko-KR" sz="1100" b="1" dirty="0" smtClean="0">
                  <a:solidFill>
                    <a:prstClr val="black"/>
                  </a:solidFill>
                </a:rPr>
              </a:br>
              <a:r>
                <a:rPr lang="en-US" altLang="ko-KR" sz="1100" b="1" dirty="0" smtClean="0">
                  <a:solidFill>
                    <a:prstClr val="black"/>
                  </a:solidFill>
                </a:rPr>
                <a:t>Fries, </a:t>
              </a:r>
              <a:r>
                <a:rPr lang="en-US" altLang="ko-KR" sz="1100" b="1" dirty="0" err="1" smtClean="0">
                  <a:solidFill>
                    <a:prstClr val="black"/>
                  </a:solidFill>
                </a:rPr>
                <a:t>ComboDiscount</a:t>
              </a:r>
              <a:r>
                <a:rPr lang="en-US" altLang="ko-KR" sz="1100" b="1" dirty="0" smtClean="0">
                  <a:solidFill>
                    <a:prstClr val="black"/>
                  </a:solidFill>
                </a:rPr>
                <a:t>,</a:t>
              </a:r>
            </a:p>
            <a:p>
              <a:r>
                <a:rPr lang="en-US" altLang="ko-KR" sz="1100" b="1" dirty="0" err="1" smtClean="0">
                  <a:solidFill>
                    <a:prstClr val="black"/>
                  </a:solidFill>
                </a:rPr>
                <a:t>SetDiscount</a:t>
              </a:r>
              <a:endParaRPr lang="en-US" altLang="ko-KR" sz="11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65" name="다이아몬드 64"/>
          <p:cNvSpPr/>
          <p:nvPr/>
        </p:nvSpPr>
        <p:spPr bwMode="auto">
          <a:xfrm>
            <a:off x="3423542" y="3093098"/>
            <a:ext cx="144015" cy="181308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6" name="직선 연결선 65"/>
          <p:cNvCxnSpPr>
            <a:stCxn id="106" idx="0"/>
            <a:endCxn id="65" idx="2"/>
          </p:cNvCxnSpPr>
          <p:nvPr/>
        </p:nvCxnSpPr>
        <p:spPr bwMode="auto">
          <a:xfrm flipH="1" flipV="1">
            <a:off x="3495550" y="3274406"/>
            <a:ext cx="646205" cy="9461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다이아몬드 66"/>
          <p:cNvSpPr/>
          <p:nvPr/>
        </p:nvSpPr>
        <p:spPr bwMode="auto">
          <a:xfrm>
            <a:off x="4693812" y="3747457"/>
            <a:ext cx="232159" cy="110839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8" name="직선 연결선 67"/>
          <p:cNvCxnSpPr>
            <a:stCxn id="106" idx="0"/>
            <a:endCxn id="67" idx="1"/>
          </p:cNvCxnSpPr>
          <p:nvPr/>
        </p:nvCxnSpPr>
        <p:spPr bwMode="auto">
          <a:xfrm flipV="1">
            <a:off x="4141755" y="3802877"/>
            <a:ext cx="552057" cy="41763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390234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부리또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데코레이터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7226380" y="1700808"/>
            <a:ext cx="1409031" cy="6480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84368" y="2404941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부리또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518089" y="2852936"/>
            <a:ext cx="4918007" cy="6480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089" y="3501008"/>
            <a:ext cx="885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추가 재료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35696" y="4142398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생성된 </a:t>
            </a:r>
            <a:r>
              <a:rPr lang="ko-KR" altLang="en-US" sz="1200" dirty="0" err="1" smtClean="0"/>
              <a:t>부리또의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정보를 확인하기 위해 최상위 부모 클래스에 두 개의 순수 가상 함수를 만듦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virtual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getCost</a:t>
            </a:r>
            <a:r>
              <a:rPr lang="en-US" altLang="ko-KR" sz="1200" dirty="0" smtClean="0"/>
              <a:t>();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virtual string </a:t>
            </a:r>
            <a:r>
              <a:rPr lang="en-US" altLang="ko-KR" sz="1200" dirty="0" err="1" smtClean="0"/>
              <a:t>getDescription</a:t>
            </a:r>
            <a:r>
              <a:rPr lang="en-US" altLang="ko-KR" sz="1200" dirty="0" smtClean="0"/>
              <a:t>();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err="1" smtClean="0"/>
              <a:t>getCost</a:t>
            </a:r>
            <a:r>
              <a:rPr lang="ko-KR" altLang="en-US" sz="1200" dirty="0" smtClean="0"/>
              <a:t>는 생성된 </a:t>
            </a:r>
            <a:r>
              <a:rPr lang="ko-KR" altLang="en-US" sz="1200" dirty="0" err="1" smtClean="0"/>
              <a:t>부리또의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가격을 </a:t>
            </a:r>
            <a:r>
              <a:rPr lang="ko-KR" altLang="en-US" sz="1200" dirty="0" err="1" smtClean="0"/>
              <a:t>데코레이터</a:t>
            </a:r>
            <a:r>
              <a:rPr lang="ko-KR" altLang="en-US" sz="1200" dirty="0" smtClean="0"/>
              <a:t> 패턴을 활용하여 계산함</a:t>
            </a:r>
            <a:endParaRPr lang="en-US" altLang="ko-KR" sz="1200" dirty="0" smtClean="0"/>
          </a:p>
          <a:p>
            <a:r>
              <a:rPr lang="en-US" altLang="ko-KR" sz="1200" dirty="0" err="1" smtClean="0"/>
              <a:t>getDescription</a:t>
            </a:r>
            <a:r>
              <a:rPr lang="ko-KR" altLang="en-US" sz="1200" dirty="0" smtClean="0"/>
              <a:t>은 </a:t>
            </a:r>
            <a:r>
              <a:rPr lang="ko-KR" altLang="en-US" sz="1200" dirty="0" err="1" smtClean="0"/>
              <a:t>부리또에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들어간 </a:t>
            </a:r>
            <a:r>
              <a:rPr lang="ko-KR" altLang="en-US" sz="1200" dirty="0" smtClean="0"/>
              <a:t>재료 및 할인 정보를 </a:t>
            </a:r>
            <a:r>
              <a:rPr lang="en-US" altLang="ko-KR" sz="1200" dirty="0" smtClean="0"/>
              <a:t>string</a:t>
            </a:r>
            <a:r>
              <a:rPr lang="ko-KR" altLang="en-US" sz="1200" dirty="0" smtClean="0"/>
              <a:t>에 저장하여 반환함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예시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콤보에 소시지 </a:t>
            </a:r>
            <a:r>
              <a:rPr lang="ko-KR" altLang="en-US" sz="1200" dirty="0" smtClean="0"/>
              <a:t>추가</a:t>
            </a:r>
            <a:endParaRPr lang="en-US" altLang="ko-KR" sz="1200" dirty="0" smtClean="0"/>
          </a:p>
          <a:p>
            <a:r>
              <a:rPr lang="en-US" altLang="ko-KR" sz="1200" dirty="0" err="1"/>
              <a:t>getCost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반환 값</a:t>
            </a:r>
            <a:r>
              <a:rPr lang="en-US" altLang="ko-KR" sz="1200" dirty="0" smtClean="0"/>
              <a:t>: </a:t>
            </a:r>
            <a:r>
              <a:rPr lang="en-US" altLang="ko-KR" sz="1200" dirty="0" smtClean="0"/>
              <a:t>4700</a:t>
            </a:r>
            <a:endParaRPr lang="en-US" altLang="ko-KR" sz="1200" dirty="0" smtClean="0"/>
          </a:p>
          <a:p>
            <a:r>
              <a:rPr lang="en-US" altLang="ko-KR" sz="1200" dirty="0" err="1" smtClean="0"/>
              <a:t>getDescription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반환 값</a:t>
            </a:r>
            <a:r>
              <a:rPr lang="en-US" altLang="ko-KR" sz="1200" dirty="0" smtClean="0"/>
              <a:t>: </a:t>
            </a:r>
            <a:r>
              <a:rPr lang="en-US" altLang="ko-KR" sz="1200" dirty="0" smtClean="0"/>
              <a:t>“</a:t>
            </a:r>
            <a:r>
              <a:rPr lang="ko-KR" altLang="en-US" sz="1200" dirty="0" err="1" smtClean="0"/>
              <a:t>부리또</a:t>
            </a:r>
            <a:r>
              <a:rPr lang="en-US" altLang="ko-KR" sz="1200" dirty="0" smtClean="0"/>
              <a:t>: 3000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                               + </a:t>
            </a:r>
            <a:r>
              <a:rPr lang="ko-KR" altLang="en-US" sz="1200" dirty="0" smtClean="0"/>
              <a:t>음료수</a:t>
            </a:r>
            <a:r>
              <a:rPr lang="en-US" altLang="ko-KR" sz="1200" dirty="0" smtClean="0"/>
              <a:t>: 1000</a:t>
            </a:r>
          </a:p>
          <a:p>
            <a:r>
              <a:rPr lang="en-US" altLang="ko-KR" sz="1200" dirty="0" smtClean="0"/>
              <a:t>                                      + </a:t>
            </a:r>
            <a:r>
              <a:rPr lang="ko-KR" altLang="en-US" sz="1200" dirty="0" err="1" smtClean="0"/>
              <a:t>콤보할인</a:t>
            </a:r>
            <a:r>
              <a:rPr lang="en-US" altLang="ko-KR" sz="1200" dirty="0" smtClean="0"/>
              <a:t>: 300”</a:t>
            </a:r>
            <a:endParaRPr lang="ko-KR" altLang="en-US" sz="1200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3491880" y="5805264"/>
            <a:ext cx="1296144" cy="645458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5006" y="5746303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줄 바꿈을 포함</a:t>
            </a:r>
            <a:r>
              <a:rPr lang="ko-KR" altLang="en-US" sz="1200" dirty="0" smtClean="0"/>
              <a:t>하여 </a:t>
            </a:r>
            <a:r>
              <a:rPr lang="en-US" altLang="ko-KR" sz="1200" dirty="0" smtClean="0"/>
              <a:t>string </a:t>
            </a:r>
            <a:r>
              <a:rPr lang="ko-KR" altLang="en-US" sz="1200" dirty="0" smtClean="0"/>
              <a:t>형태로 반환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18" idx="1"/>
          </p:cNvCxnSpPr>
          <p:nvPr/>
        </p:nvCxnSpPr>
        <p:spPr bwMode="auto">
          <a:xfrm flipH="1">
            <a:off x="4729161" y="5977136"/>
            <a:ext cx="185845" cy="1508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모서리가 둥근 직사각형 20"/>
          <p:cNvSpPr/>
          <p:nvPr/>
        </p:nvSpPr>
        <p:spPr bwMode="auto">
          <a:xfrm>
            <a:off x="3599892" y="793731"/>
            <a:ext cx="1080120" cy="576064"/>
          </a:xfrm>
          <a:prstGeom prst="roundRect">
            <a:avLst/>
          </a:prstGeom>
          <a:solidFill>
            <a:srgbClr val="EEECE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err="1" smtClean="0">
                <a:latin typeface="맑은 고딕" pitchFamily="50" charset="-127"/>
                <a:ea typeface="맑은 고딕" pitchFamily="50" charset="-127"/>
              </a:rPr>
              <a:t>Burito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7390835" y="1736812"/>
            <a:ext cx="1080120" cy="576064"/>
          </a:xfrm>
          <a:prstGeom prst="roundRect">
            <a:avLst/>
          </a:prstGeom>
          <a:solidFill>
            <a:srgbClr val="EEECE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err="1" smtClean="0">
                <a:latin typeface="맑은 고딕" pitchFamily="50" charset="-127"/>
                <a:ea typeface="맑은 고딕" pitchFamily="50" charset="-127"/>
              </a:rPr>
              <a:t>BaseBurito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2499411" y="1736812"/>
            <a:ext cx="1080120" cy="576064"/>
          </a:xfrm>
          <a:prstGeom prst="roundRect">
            <a:avLst/>
          </a:prstGeom>
          <a:solidFill>
            <a:srgbClr val="EEECE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Decorator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꺾인 연결선 27"/>
          <p:cNvCxnSpPr>
            <a:stCxn id="24" idx="0"/>
            <a:endCxn id="21" idx="2"/>
          </p:cNvCxnSpPr>
          <p:nvPr/>
        </p:nvCxnSpPr>
        <p:spPr bwMode="auto">
          <a:xfrm rot="5400000" flipH="1" flipV="1">
            <a:off x="3406203" y="1003064"/>
            <a:ext cx="367017" cy="1100481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꺾인 연결선 29"/>
          <p:cNvCxnSpPr>
            <a:stCxn id="23" idx="0"/>
            <a:endCxn id="21" idx="2"/>
          </p:cNvCxnSpPr>
          <p:nvPr/>
        </p:nvCxnSpPr>
        <p:spPr bwMode="auto">
          <a:xfrm rot="16200000" flipV="1">
            <a:off x="5851916" y="-342168"/>
            <a:ext cx="367017" cy="3790943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모서리가 둥근 직사각형 30"/>
          <p:cNvSpPr/>
          <p:nvPr/>
        </p:nvSpPr>
        <p:spPr bwMode="auto">
          <a:xfrm>
            <a:off x="573341" y="2888940"/>
            <a:ext cx="1080120" cy="576064"/>
          </a:xfrm>
          <a:prstGeom prst="roundRect">
            <a:avLst/>
          </a:prstGeom>
          <a:solidFill>
            <a:srgbClr val="EEECE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Jumbo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1807867" y="2888940"/>
            <a:ext cx="1080120" cy="576064"/>
          </a:xfrm>
          <a:prstGeom prst="roundRect">
            <a:avLst/>
          </a:prstGeom>
          <a:solidFill>
            <a:srgbClr val="EEECE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Sausage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3020770" y="2888940"/>
            <a:ext cx="1080120" cy="576064"/>
          </a:xfrm>
          <a:prstGeom prst="roundRect">
            <a:avLst/>
          </a:prstGeom>
          <a:solidFill>
            <a:srgbClr val="EEECE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Drink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4233673" y="2888940"/>
            <a:ext cx="1080120" cy="576064"/>
          </a:xfrm>
          <a:prstGeom prst="roundRect">
            <a:avLst/>
          </a:prstGeom>
          <a:solidFill>
            <a:srgbClr val="EEECE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Fries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 bwMode="auto">
          <a:xfrm>
            <a:off x="5568879" y="2888940"/>
            <a:ext cx="1080120" cy="576064"/>
          </a:xfrm>
          <a:prstGeom prst="roundRect">
            <a:avLst/>
          </a:prstGeom>
          <a:solidFill>
            <a:srgbClr val="EEECE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Combo</a:t>
            </a:r>
            <a:b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Discount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6850775" y="2888940"/>
            <a:ext cx="1080120" cy="576064"/>
          </a:xfrm>
          <a:prstGeom prst="roundRect">
            <a:avLst/>
          </a:prstGeom>
          <a:solidFill>
            <a:srgbClr val="EEECE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Set</a:t>
            </a:r>
            <a:b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Discount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501834" y="2852936"/>
            <a:ext cx="2568047" cy="64807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27204" y="3501008"/>
            <a:ext cx="1323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할인 </a:t>
            </a:r>
            <a:r>
              <a:rPr lang="ko-KR" altLang="en-US" sz="1200" dirty="0" err="1" smtClean="0"/>
              <a:t>데코레이터</a:t>
            </a:r>
            <a:endParaRPr lang="ko-KR" altLang="en-US" sz="1200" dirty="0"/>
          </a:p>
        </p:txBody>
      </p:sp>
      <p:cxnSp>
        <p:nvCxnSpPr>
          <p:cNvPr id="42" name="꺾인 연결선 41"/>
          <p:cNvCxnSpPr>
            <a:stCxn id="31" idx="0"/>
            <a:endCxn id="24" idx="2"/>
          </p:cNvCxnSpPr>
          <p:nvPr/>
        </p:nvCxnSpPr>
        <p:spPr bwMode="auto">
          <a:xfrm rot="5400000" flipH="1" flipV="1">
            <a:off x="1788404" y="1637873"/>
            <a:ext cx="576064" cy="1926070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꺾인 연결선 43"/>
          <p:cNvCxnSpPr>
            <a:stCxn id="32" idx="0"/>
            <a:endCxn id="24" idx="2"/>
          </p:cNvCxnSpPr>
          <p:nvPr/>
        </p:nvCxnSpPr>
        <p:spPr bwMode="auto">
          <a:xfrm rot="5400000" flipH="1" flipV="1">
            <a:off x="2405667" y="2255136"/>
            <a:ext cx="576064" cy="69154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꺾인 연결선 45"/>
          <p:cNvCxnSpPr>
            <a:stCxn id="33" idx="0"/>
            <a:endCxn id="24" idx="2"/>
          </p:cNvCxnSpPr>
          <p:nvPr/>
        </p:nvCxnSpPr>
        <p:spPr bwMode="auto">
          <a:xfrm rot="16200000" flipV="1">
            <a:off x="3012119" y="2340228"/>
            <a:ext cx="576064" cy="52135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꺾인 연결선 47"/>
          <p:cNvCxnSpPr>
            <a:stCxn id="34" idx="0"/>
            <a:endCxn id="24" idx="2"/>
          </p:cNvCxnSpPr>
          <p:nvPr/>
        </p:nvCxnSpPr>
        <p:spPr bwMode="auto">
          <a:xfrm rot="16200000" flipV="1">
            <a:off x="3618570" y="1733777"/>
            <a:ext cx="576064" cy="1734262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꺾인 연결선 49"/>
          <p:cNvCxnSpPr>
            <a:stCxn id="35" idx="0"/>
            <a:endCxn id="24" idx="2"/>
          </p:cNvCxnSpPr>
          <p:nvPr/>
        </p:nvCxnSpPr>
        <p:spPr bwMode="auto">
          <a:xfrm rot="16200000" flipV="1">
            <a:off x="4286173" y="1066174"/>
            <a:ext cx="576064" cy="306946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꺾인 연결선 52"/>
          <p:cNvCxnSpPr>
            <a:stCxn id="38" idx="0"/>
            <a:endCxn id="24" idx="2"/>
          </p:cNvCxnSpPr>
          <p:nvPr/>
        </p:nvCxnSpPr>
        <p:spPr bwMode="auto">
          <a:xfrm rot="16200000" flipV="1">
            <a:off x="4927121" y="425226"/>
            <a:ext cx="576064" cy="4351364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모서리가 둥근 직사각형 53"/>
          <p:cNvSpPr/>
          <p:nvPr/>
        </p:nvSpPr>
        <p:spPr bwMode="auto">
          <a:xfrm>
            <a:off x="395536" y="4221088"/>
            <a:ext cx="1224578" cy="1662866"/>
          </a:xfrm>
          <a:prstGeom prst="roundRect">
            <a:avLst/>
          </a:prstGeom>
          <a:solidFill>
            <a:srgbClr val="EEECE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err="1" smtClean="0">
                <a:latin typeface="맑은 고딕" pitchFamily="50" charset="-127"/>
                <a:ea typeface="맑은 고딕" pitchFamily="50" charset="-127"/>
              </a:rPr>
              <a:t>Burito</a:t>
            </a: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395536" y="4587810"/>
            <a:ext cx="12245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395536" y="4910404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getCost</a:t>
            </a:r>
            <a:r>
              <a:rPr lang="en-US" altLang="ko-KR" sz="1200" dirty="0" smtClean="0"/>
              <a:t>()</a:t>
            </a:r>
          </a:p>
          <a:p>
            <a:r>
              <a:rPr lang="en-US" altLang="ko-KR" sz="1200" dirty="0" err="1" smtClean="0"/>
              <a:t>getDescription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5527204" y="3722503"/>
            <a:ext cx="212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할인 가격은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페이지 표 참고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474550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부리또</a:t>
            </a:r>
            <a:r>
              <a:rPr lang="ko-KR" altLang="en-US" dirty="0" smtClean="0"/>
              <a:t> </a:t>
            </a:r>
            <a:r>
              <a:rPr lang="ko-KR" altLang="en-US" dirty="0" smtClean="0"/>
              <a:t>객체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사용자가 원하는 </a:t>
            </a:r>
            <a:r>
              <a:rPr lang="ko-KR" altLang="en-US" sz="1800" dirty="0" smtClean="0"/>
              <a:t>메뉴를 </a:t>
            </a:r>
            <a:r>
              <a:rPr lang="ko-KR" altLang="en-US" sz="1800" dirty="0" smtClean="0"/>
              <a:t>만들기 위하여 </a:t>
            </a:r>
            <a:r>
              <a:rPr lang="ko-KR" altLang="en-US" sz="1800" dirty="0" err="1" smtClean="0"/>
              <a:t>팩토리</a:t>
            </a:r>
            <a:r>
              <a:rPr lang="ko-KR" altLang="en-US" sz="1800" dirty="0" smtClean="0"/>
              <a:t> 및 </a:t>
            </a:r>
            <a:r>
              <a:rPr lang="ko-KR" altLang="en-US" sz="1800" dirty="0" err="1" smtClean="0"/>
              <a:t>데코레이터</a:t>
            </a:r>
            <a:r>
              <a:rPr lang="ko-KR" altLang="en-US" sz="1800" dirty="0" smtClean="0"/>
              <a:t> 패턴을 활용함</a:t>
            </a:r>
            <a:endParaRPr lang="en-US" altLang="ko-KR" sz="1800" dirty="0" smtClean="0"/>
          </a:p>
          <a:p>
            <a:pPr lvl="1"/>
            <a:r>
              <a:rPr lang="en-US" altLang="ko-KR" sz="1600" dirty="0" err="1" smtClean="0"/>
              <a:t>BuritoFactory</a:t>
            </a:r>
            <a:r>
              <a:rPr lang="ko-KR" altLang="en-US" sz="1600" dirty="0" smtClean="0"/>
              <a:t>에서 기본 커피를 생성하여 반환함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BuritoFactory</a:t>
            </a:r>
            <a:r>
              <a:rPr lang="ko-KR" altLang="en-US" sz="1600" dirty="0" smtClean="0"/>
              <a:t>에서 </a:t>
            </a:r>
            <a:r>
              <a:rPr lang="ko-KR" altLang="en-US" sz="1600" dirty="0" smtClean="0"/>
              <a:t>반환 받은 </a:t>
            </a:r>
            <a:r>
              <a:rPr lang="ko-KR" altLang="en-US" sz="1600" dirty="0" err="1" smtClean="0"/>
              <a:t>부리또</a:t>
            </a:r>
            <a:r>
              <a:rPr lang="ko-KR" altLang="en-US" sz="1600" dirty="0" err="1" smtClean="0"/>
              <a:t>에</a:t>
            </a:r>
            <a:r>
              <a:rPr lang="ko-KR" altLang="en-US" sz="1600" dirty="0" smtClean="0"/>
              <a:t> 추가 재료를 </a:t>
            </a:r>
            <a:r>
              <a:rPr lang="ko-KR" altLang="en-US" sz="1600" dirty="0" smtClean="0"/>
              <a:t>추가할 수 있음</a:t>
            </a:r>
            <a:endParaRPr lang="en-US" altLang="ko-KR" sz="1600" dirty="0"/>
          </a:p>
          <a:p>
            <a:pPr lvl="1"/>
            <a:endParaRPr lang="ko-KR" altLang="en-US" sz="1600" dirty="0"/>
          </a:p>
        </p:txBody>
      </p:sp>
      <p:grpSp>
        <p:nvGrpSpPr>
          <p:cNvPr id="4" name="그룹 3"/>
          <p:cNvGrpSpPr/>
          <p:nvPr/>
        </p:nvGrpSpPr>
        <p:grpSpPr>
          <a:xfrm>
            <a:off x="6156176" y="1628800"/>
            <a:ext cx="1936886" cy="469775"/>
            <a:chOff x="314324" y="1052736"/>
            <a:chExt cx="4304279" cy="1369775"/>
          </a:xfrm>
        </p:grpSpPr>
        <p:sp>
          <p:nvSpPr>
            <p:cNvPr id="5" name="타원 4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38990" y="1401998"/>
              <a:ext cx="3244602" cy="368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46151" y="1284091"/>
              <a:ext cx="3772451" cy="762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100" b="1" dirty="0" err="1" smtClean="0">
                  <a:solidFill>
                    <a:prstClr val="black"/>
                  </a:solidFill>
                </a:rPr>
                <a:t>BuritoFactory</a:t>
              </a:r>
              <a:endParaRPr lang="en-US" altLang="ko-KR" sz="11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064247" y="2385150"/>
            <a:ext cx="2224918" cy="1628926"/>
            <a:chOff x="314324" y="1052736"/>
            <a:chExt cx="4304279" cy="1369775"/>
          </a:xfrm>
        </p:grpSpPr>
        <p:sp>
          <p:nvSpPr>
            <p:cNvPr id="9" name="타원 8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990" y="1401998"/>
              <a:ext cx="3244602" cy="368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6151" y="1284091"/>
              <a:ext cx="3772452" cy="1081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 err="1">
                  <a:solidFill>
                    <a:prstClr val="black"/>
                  </a:solidFill>
                </a:rPr>
                <a:t>데코레이터</a:t>
              </a:r>
              <a:r>
                <a:rPr lang="ko-KR" altLang="en-US" sz="1100" b="1" dirty="0">
                  <a:solidFill>
                    <a:prstClr val="black"/>
                  </a:solidFill>
                </a:rPr>
                <a:t> 클래스</a:t>
              </a:r>
              <a:endParaRPr lang="en-US" altLang="ko-KR" sz="1100" b="1" dirty="0">
                <a:solidFill>
                  <a:prstClr val="black"/>
                </a:solidFill>
              </a:endParaRPr>
            </a:p>
            <a:p>
              <a:r>
                <a:rPr lang="en-US" altLang="ko-KR" sz="1100" b="1" dirty="0" err="1">
                  <a:solidFill>
                    <a:prstClr val="black"/>
                  </a:solidFill>
                </a:rPr>
                <a:t>Burito</a:t>
              </a:r>
              <a:r>
                <a:rPr lang="en-US" altLang="ko-KR" sz="1100" b="1" dirty="0">
                  <a:solidFill>
                    <a:prstClr val="black"/>
                  </a:solidFill>
                </a:rPr>
                <a:t>,</a:t>
              </a:r>
            </a:p>
            <a:p>
              <a:r>
                <a:rPr lang="en-US" altLang="ko-KR" sz="1100" b="1" dirty="0" err="1">
                  <a:solidFill>
                    <a:prstClr val="black"/>
                  </a:solidFill>
                </a:rPr>
                <a:t>BaseBurito</a:t>
              </a:r>
              <a:r>
                <a:rPr lang="en-US" altLang="ko-KR" sz="1100" b="1" dirty="0">
                  <a:solidFill>
                    <a:prstClr val="black"/>
                  </a:solidFill>
                </a:rPr>
                <a:t>,</a:t>
              </a:r>
            </a:p>
            <a:p>
              <a:r>
                <a:rPr lang="en-US" altLang="ko-KR" sz="1100" b="1" dirty="0">
                  <a:solidFill>
                    <a:prstClr val="black"/>
                  </a:solidFill>
                </a:rPr>
                <a:t>Jumbo, Sausage, Drink,</a:t>
              </a:r>
              <a:br>
                <a:rPr lang="en-US" altLang="ko-KR" sz="1100" b="1" dirty="0">
                  <a:solidFill>
                    <a:prstClr val="black"/>
                  </a:solidFill>
                </a:rPr>
              </a:br>
              <a:r>
                <a:rPr lang="en-US" altLang="ko-KR" sz="1100" b="1" dirty="0">
                  <a:solidFill>
                    <a:prstClr val="black"/>
                  </a:solidFill>
                </a:rPr>
                <a:t>Fries, </a:t>
              </a:r>
              <a:r>
                <a:rPr lang="en-US" altLang="ko-KR" sz="1100" b="1" dirty="0" err="1" smtClean="0">
                  <a:solidFill>
                    <a:prstClr val="black"/>
                  </a:solidFill>
                </a:rPr>
                <a:t>ComboDiscount</a:t>
              </a:r>
              <a:r>
                <a:rPr lang="en-US" altLang="ko-KR" sz="1100" b="1" dirty="0" smtClean="0">
                  <a:solidFill>
                    <a:prstClr val="black"/>
                  </a:solidFill>
                </a:rPr>
                <a:t>,</a:t>
              </a:r>
              <a:br>
                <a:rPr lang="en-US" altLang="ko-KR" sz="1100" b="1" dirty="0" smtClean="0">
                  <a:solidFill>
                    <a:prstClr val="black"/>
                  </a:solidFill>
                </a:rPr>
              </a:br>
              <a:r>
                <a:rPr lang="en-US" altLang="ko-KR" sz="1100" b="1" dirty="0" err="1" smtClean="0">
                  <a:solidFill>
                    <a:prstClr val="black"/>
                  </a:solidFill>
                </a:rPr>
                <a:t>SetDiscount</a:t>
              </a:r>
              <a:endParaRPr lang="en-US" altLang="ko-KR" sz="11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2" name="다이아몬드 11"/>
          <p:cNvSpPr/>
          <p:nvPr/>
        </p:nvSpPr>
        <p:spPr bwMode="auto">
          <a:xfrm>
            <a:off x="7104699" y="2089537"/>
            <a:ext cx="144015" cy="181308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>
            <a:endCxn id="12" idx="2"/>
          </p:cNvCxnSpPr>
          <p:nvPr/>
        </p:nvCxnSpPr>
        <p:spPr bwMode="auto">
          <a:xfrm flipV="1">
            <a:off x="7176707" y="2270845"/>
            <a:ext cx="0" cy="13646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" name="그룹 13"/>
          <p:cNvGrpSpPr/>
          <p:nvPr/>
        </p:nvGrpSpPr>
        <p:grpSpPr>
          <a:xfrm>
            <a:off x="869186" y="1442995"/>
            <a:ext cx="4135405" cy="2677656"/>
            <a:chOff x="6179025" y="741911"/>
            <a:chExt cx="4701802" cy="4528712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6179025" y="756321"/>
              <a:ext cx="4701802" cy="433405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9026" y="741911"/>
              <a:ext cx="4609515" cy="4528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Burito</a:t>
              </a:r>
              <a:r>
                <a:rPr lang="en-US" altLang="ko-KR" sz="1050" dirty="0" smtClean="0"/>
                <a:t>* </a:t>
              </a:r>
              <a:r>
                <a:rPr lang="en-US" altLang="ko-KR" sz="1050" dirty="0" err="1" smtClean="0"/>
                <a:t>BuritoFactory</a:t>
              </a:r>
              <a:r>
                <a:rPr lang="en-US" altLang="ko-KR" sz="1050" dirty="0" smtClean="0"/>
                <a:t>::</a:t>
              </a:r>
              <a:r>
                <a:rPr lang="en-US" altLang="ko-KR" sz="1050" dirty="0" err="1" smtClean="0"/>
                <a:t>makeOrderedMenu</a:t>
              </a:r>
              <a:r>
                <a:rPr lang="en-US" altLang="ko-KR" sz="1050" dirty="0" smtClean="0"/>
                <a:t>(</a:t>
              </a:r>
              <a:r>
                <a:rPr lang="en-US" altLang="ko-KR" sz="1050" dirty="0" err="1" smtClean="0"/>
                <a:t>int</a:t>
              </a:r>
              <a:r>
                <a:rPr lang="en-US" altLang="ko-KR" sz="1050" dirty="0" smtClean="0"/>
                <a:t> </a:t>
              </a:r>
              <a:r>
                <a:rPr lang="en-US" altLang="ko-KR" sz="1050" dirty="0" smtClean="0"/>
                <a:t>type)</a:t>
              </a:r>
            </a:p>
            <a:p>
              <a:r>
                <a:rPr lang="en-US" altLang="ko-KR" sz="1050" dirty="0" smtClean="0"/>
                <a:t>{</a:t>
              </a:r>
              <a:endParaRPr lang="en-US" altLang="ko-KR" sz="1050" dirty="0"/>
            </a:p>
            <a:p>
              <a:r>
                <a:rPr lang="en-US" altLang="ko-KR" sz="1050" dirty="0" smtClean="0"/>
                <a:t>  </a:t>
              </a:r>
              <a:r>
                <a:rPr lang="en-US" altLang="ko-KR" sz="1050" dirty="0" err="1" smtClean="0"/>
                <a:t>Burito</a:t>
              </a:r>
              <a:r>
                <a:rPr lang="en-US" altLang="ko-KR" sz="1050" dirty="0" smtClean="0"/>
                <a:t>* ordered </a:t>
              </a:r>
              <a:r>
                <a:rPr lang="en-US" altLang="ko-KR" sz="1050" dirty="0" smtClean="0"/>
                <a:t>= new </a:t>
              </a:r>
              <a:r>
                <a:rPr lang="en-US" altLang="ko-KR" sz="1050" dirty="0" err="1" smtClean="0"/>
                <a:t>BaseBurito</a:t>
              </a:r>
              <a:r>
                <a:rPr lang="en-US" altLang="ko-KR" sz="1050" dirty="0" smtClean="0"/>
                <a:t>();</a:t>
              </a:r>
              <a:endParaRPr lang="en-US" altLang="ko-KR" sz="1050" dirty="0"/>
            </a:p>
            <a:p>
              <a:r>
                <a:rPr lang="en-US" altLang="ko-KR" sz="1050" dirty="0" smtClean="0"/>
                <a:t>  </a:t>
              </a:r>
              <a:endParaRPr lang="en-US" altLang="ko-KR" sz="1050" dirty="0"/>
            </a:p>
            <a:p>
              <a:r>
                <a:rPr lang="en-US" altLang="ko-KR" sz="1050" dirty="0" smtClean="0"/>
                <a:t>  switch </a:t>
              </a:r>
              <a:r>
                <a:rPr lang="en-US" altLang="ko-KR" sz="1050" dirty="0"/>
                <a:t>(type</a:t>
              </a:r>
              <a:r>
                <a:rPr lang="en-US" altLang="ko-KR" sz="1050" dirty="0" smtClean="0"/>
                <a:t>){</a:t>
              </a:r>
              <a:endParaRPr lang="en-US" altLang="ko-KR" sz="1050" dirty="0"/>
            </a:p>
            <a:p>
              <a:r>
                <a:rPr lang="en-US" altLang="ko-KR" sz="1050" dirty="0" smtClean="0"/>
                <a:t>       case </a:t>
              </a:r>
              <a:r>
                <a:rPr lang="en-US" altLang="ko-KR" sz="1050" dirty="0"/>
                <a:t>1: // </a:t>
              </a:r>
              <a:r>
                <a:rPr lang="ko-KR" altLang="en-US" sz="1050" dirty="0" err="1" smtClean="0"/>
                <a:t>단품</a:t>
              </a:r>
              <a:endParaRPr lang="ko-KR" altLang="en-US" sz="1050" dirty="0"/>
            </a:p>
            <a:p>
              <a:r>
                <a:rPr lang="en-US" altLang="ko-KR" sz="1050" dirty="0" smtClean="0"/>
                <a:t>                    return </a:t>
              </a:r>
              <a:r>
                <a:rPr lang="en-US" altLang="ko-KR" sz="1050" dirty="0" smtClean="0"/>
                <a:t>ordered;</a:t>
              </a:r>
              <a:endParaRPr lang="en-US" altLang="ko-KR" sz="1050" dirty="0" smtClean="0"/>
            </a:p>
            <a:p>
              <a:r>
                <a:rPr lang="en-US" altLang="ko-KR" sz="1050" dirty="0" smtClean="0"/>
                <a:t>                    break;</a:t>
              </a:r>
              <a:endParaRPr lang="ko-KR" altLang="en-US" sz="1050" dirty="0"/>
            </a:p>
            <a:p>
              <a:r>
                <a:rPr lang="en-US" altLang="ko-KR" sz="1050" dirty="0" smtClean="0"/>
                <a:t>       case </a:t>
              </a:r>
              <a:r>
                <a:rPr lang="en-US" altLang="ko-KR" sz="1050" dirty="0"/>
                <a:t>2: // </a:t>
              </a:r>
              <a:r>
                <a:rPr lang="ko-KR" altLang="en-US" sz="1050" dirty="0" smtClean="0"/>
                <a:t>콤보</a:t>
              </a:r>
              <a:endParaRPr lang="en-US" altLang="ko-KR" sz="1050" dirty="0" smtClean="0"/>
            </a:p>
            <a:p>
              <a:r>
                <a:rPr lang="en-US" altLang="ko-KR" sz="1050" dirty="0" smtClean="0"/>
                <a:t>                    </a:t>
              </a:r>
              <a:r>
                <a:rPr lang="en-US" altLang="ko-KR" sz="1050" dirty="0" smtClean="0"/>
                <a:t>ordered </a:t>
              </a:r>
              <a:r>
                <a:rPr lang="en-US" altLang="ko-KR" sz="1050" dirty="0" smtClean="0"/>
                <a:t>= new </a:t>
              </a:r>
              <a:r>
                <a:rPr lang="en-US" altLang="ko-KR" sz="1050" dirty="0" smtClean="0"/>
                <a:t>Drink</a:t>
              </a:r>
              <a:r>
                <a:rPr lang="en-US" altLang="ko-KR" sz="1050" dirty="0" smtClean="0"/>
                <a:t>(</a:t>
              </a:r>
              <a:r>
                <a:rPr lang="en-US" altLang="ko-KR" sz="1050" dirty="0" err="1" smtClean="0"/>
                <a:t>orderd</a:t>
              </a:r>
              <a:r>
                <a:rPr lang="en-US" altLang="ko-KR" sz="1050" dirty="0" smtClean="0"/>
                <a:t>)</a:t>
              </a:r>
            </a:p>
            <a:p>
              <a:r>
                <a:rPr lang="en-US" altLang="ko-KR" sz="1050" dirty="0"/>
                <a:t> </a:t>
              </a:r>
              <a:r>
                <a:rPr lang="en-US" altLang="ko-KR" sz="1050" dirty="0" smtClean="0"/>
                <a:t>                   ordered = new </a:t>
              </a:r>
              <a:r>
                <a:rPr lang="en-US" altLang="ko-KR" sz="1050" dirty="0" err="1" smtClean="0"/>
                <a:t>ComboDiscount</a:t>
              </a:r>
              <a:r>
                <a:rPr lang="en-US" altLang="ko-KR" sz="1050" dirty="0" smtClean="0"/>
                <a:t>(ordered) // </a:t>
              </a:r>
              <a:r>
                <a:rPr lang="ko-KR" altLang="en-US" sz="1050" dirty="0" smtClean="0"/>
                <a:t>콤보 할인</a:t>
              </a:r>
              <a:endParaRPr lang="en-US" altLang="ko-KR" sz="1050" dirty="0" smtClean="0"/>
            </a:p>
            <a:p>
              <a:r>
                <a:rPr lang="en-US" altLang="ko-KR" sz="1050" dirty="0"/>
                <a:t> </a:t>
              </a:r>
              <a:r>
                <a:rPr lang="en-US" altLang="ko-KR" sz="1050" dirty="0" smtClean="0"/>
                <a:t>                    </a:t>
              </a:r>
              <a:r>
                <a:rPr lang="en-US" altLang="ko-KR" sz="1050" dirty="0" err="1" smtClean="0"/>
                <a:t>berak</a:t>
              </a:r>
              <a:r>
                <a:rPr lang="en-US" altLang="ko-KR" sz="1050" dirty="0" smtClean="0"/>
                <a:t>;</a:t>
              </a:r>
              <a:endParaRPr lang="en-US" altLang="ko-KR" sz="1050" dirty="0"/>
            </a:p>
            <a:p>
              <a:r>
                <a:rPr lang="en-US" altLang="ko-KR" sz="1050" dirty="0" smtClean="0"/>
                <a:t>       case3: // </a:t>
              </a:r>
              <a:r>
                <a:rPr lang="ko-KR" altLang="en-US" sz="1050" dirty="0" smtClean="0"/>
                <a:t>세트</a:t>
              </a:r>
              <a:endParaRPr lang="en-US" altLang="ko-KR" sz="1050" dirty="0" smtClean="0"/>
            </a:p>
            <a:p>
              <a:r>
                <a:rPr lang="en-US" altLang="ko-KR" sz="1050" dirty="0"/>
                <a:t> </a:t>
              </a:r>
              <a:r>
                <a:rPr lang="en-US" altLang="ko-KR" sz="1050" dirty="0" smtClean="0"/>
                <a:t>                    ………..</a:t>
              </a:r>
            </a:p>
            <a:p>
              <a:r>
                <a:rPr lang="en-US" altLang="ko-KR" sz="1050" dirty="0"/>
                <a:t> </a:t>
              </a:r>
              <a:r>
                <a:rPr lang="en-US" altLang="ko-KR" sz="1050" dirty="0" smtClean="0"/>
                <a:t>                    break;</a:t>
              </a:r>
            </a:p>
            <a:p>
              <a:r>
                <a:rPr lang="en-US" altLang="ko-KR" sz="1050" dirty="0" smtClean="0"/>
                <a:t> }         </a:t>
              </a:r>
              <a:endParaRPr lang="en-US" altLang="ko-KR" sz="1050" dirty="0"/>
            </a:p>
          </p:txBody>
        </p:sp>
      </p:grpSp>
      <p:sp>
        <p:nvSpPr>
          <p:cNvPr id="17" name="직사각형 16"/>
          <p:cNvSpPr/>
          <p:nvPr/>
        </p:nvSpPr>
        <p:spPr bwMode="auto">
          <a:xfrm>
            <a:off x="1619671" y="2852935"/>
            <a:ext cx="3276635" cy="5002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91142" y="2575937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데코레이터</a:t>
            </a:r>
            <a:r>
              <a:rPr lang="ko-KR" altLang="en-US" sz="1200" dirty="0" smtClean="0"/>
              <a:t> 패턴</a:t>
            </a:r>
            <a:endParaRPr lang="ko-KR" altLang="en-US" sz="12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869187" y="4509121"/>
            <a:ext cx="3558798" cy="1571606"/>
            <a:chOff x="6179025" y="741911"/>
            <a:chExt cx="4701802" cy="4348462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6179025" y="756321"/>
              <a:ext cx="4701802" cy="433405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latinLnBrk="0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lang="ko-KR" altLang="en-US" sz="1050" b="1" dirty="0" err="1" smtClean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79026" y="741911"/>
              <a:ext cx="4609515" cy="3385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err="1" smtClean="0"/>
                <a:t>Burito</a:t>
              </a:r>
              <a:r>
                <a:rPr lang="en-US" altLang="ko-KR" sz="1050" dirty="0" smtClean="0"/>
                <a:t>* </a:t>
              </a:r>
              <a:r>
                <a:rPr lang="en-US" altLang="ko-KR" sz="1050" dirty="0" err="1" smtClean="0"/>
                <a:t>burito</a:t>
              </a:r>
              <a:r>
                <a:rPr lang="en-US" altLang="ko-KR" sz="1050" dirty="0" smtClean="0"/>
                <a:t> </a:t>
              </a:r>
              <a:r>
                <a:rPr lang="en-US" altLang="ko-KR" sz="1050" dirty="0" smtClean="0"/>
                <a:t>= </a:t>
              </a:r>
              <a:r>
                <a:rPr lang="en-US" altLang="ko-KR" sz="1050" dirty="0" err="1" smtClean="0"/>
                <a:t>BuritoFactory</a:t>
              </a:r>
              <a:r>
                <a:rPr lang="en-US" altLang="ko-KR" sz="1050" dirty="0" smtClean="0"/>
                <a:t>::</a:t>
              </a:r>
              <a:r>
                <a:rPr lang="en-US" altLang="ko-KR" sz="1050" dirty="0" err="1" smtClean="0"/>
                <a:t>makeOrderedMenu</a:t>
              </a:r>
              <a:r>
                <a:rPr lang="en-US" altLang="ko-KR" sz="1050" dirty="0" smtClean="0"/>
                <a:t>(type</a:t>
              </a:r>
              <a:r>
                <a:rPr lang="en-US" altLang="ko-KR" sz="1050" dirty="0" smtClean="0"/>
                <a:t>);</a:t>
              </a:r>
            </a:p>
            <a:p>
              <a:endParaRPr lang="en-US" altLang="ko-KR" sz="1050" dirty="0"/>
            </a:p>
            <a:p>
              <a:r>
                <a:rPr lang="en-US" altLang="ko-KR" sz="1050" dirty="0" smtClean="0"/>
                <a:t>// </a:t>
              </a:r>
              <a:r>
                <a:rPr lang="ko-KR" altLang="en-US" sz="1050" dirty="0" err="1" smtClean="0"/>
                <a:t>소세지</a:t>
              </a:r>
              <a:r>
                <a:rPr lang="ko-KR" altLang="en-US" sz="1050" dirty="0" smtClean="0"/>
                <a:t> 추가</a:t>
              </a:r>
              <a:endParaRPr lang="en-US" altLang="ko-KR" sz="1050" dirty="0" smtClean="0"/>
            </a:p>
            <a:p>
              <a:r>
                <a:rPr lang="en-US" altLang="ko-KR" sz="1050" dirty="0" err="1" smtClean="0"/>
                <a:t>burito</a:t>
              </a:r>
              <a:r>
                <a:rPr lang="en-US" altLang="ko-KR" sz="1050" dirty="0" smtClean="0"/>
                <a:t> </a:t>
              </a:r>
              <a:r>
                <a:rPr lang="en-US" altLang="ko-KR" sz="1050" dirty="0" smtClean="0"/>
                <a:t>= new </a:t>
              </a:r>
              <a:r>
                <a:rPr lang="en-US" altLang="ko-KR" sz="1050" dirty="0" smtClean="0"/>
                <a:t>Sausage(</a:t>
              </a:r>
              <a:r>
                <a:rPr lang="en-US" altLang="ko-KR" sz="1050" dirty="0" err="1" smtClean="0"/>
                <a:t>burito</a:t>
              </a:r>
              <a:r>
                <a:rPr lang="en-US" altLang="ko-KR" sz="1050" dirty="0" smtClean="0"/>
                <a:t>);</a:t>
              </a:r>
              <a:endParaRPr lang="en-US" altLang="ko-KR" sz="1050" dirty="0" smtClean="0"/>
            </a:p>
            <a:p>
              <a:endParaRPr lang="en-US" altLang="ko-KR" sz="1050" dirty="0"/>
            </a:p>
            <a:p>
              <a:r>
                <a:rPr lang="en-US" altLang="ko-KR" sz="1050" dirty="0" smtClean="0"/>
                <a:t>// </a:t>
              </a:r>
              <a:r>
                <a:rPr lang="ko-KR" altLang="en-US" sz="1050" dirty="0" smtClean="0"/>
                <a:t>감자튀김</a:t>
              </a:r>
              <a:r>
                <a:rPr lang="ko-KR" altLang="en-US" sz="1050" dirty="0" smtClean="0"/>
                <a:t> </a:t>
              </a:r>
              <a:r>
                <a:rPr lang="ko-KR" altLang="en-US" sz="1050" dirty="0" smtClean="0"/>
                <a:t>추가</a:t>
              </a:r>
              <a:endParaRPr lang="en-US" altLang="ko-KR" sz="1050" dirty="0" smtClean="0"/>
            </a:p>
            <a:p>
              <a:r>
                <a:rPr lang="en-US" altLang="ko-KR" sz="1050" dirty="0" err="1" smtClean="0"/>
                <a:t>burito</a:t>
              </a:r>
              <a:r>
                <a:rPr lang="en-US" altLang="ko-KR" sz="1050" dirty="0" smtClean="0"/>
                <a:t> </a:t>
              </a:r>
              <a:r>
                <a:rPr lang="en-US" altLang="ko-KR" sz="1050" dirty="0" smtClean="0"/>
                <a:t>= new </a:t>
              </a:r>
              <a:r>
                <a:rPr lang="en-US" altLang="ko-KR" sz="1050" dirty="0" smtClean="0"/>
                <a:t>Fries(</a:t>
              </a:r>
              <a:r>
                <a:rPr lang="en-US" altLang="ko-KR" sz="1050" dirty="0" err="1" smtClean="0"/>
                <a:t>burito</a:t>
              </a:r>
              <a:r>
                <a:rPr lang="en-US" altLang="ko-KR" sz="1050" dirty="0" smtClean="0"/>
                <a:t>);</a:t>
              </a:r>
              <a:endParaRPr lang="en-US" altLang="ko-KR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84061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주문 목록 관리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다수의 고객이 </a:t>
            </a:r>
            <a:r>
              <a:rPr lang="ko-KR" altLang="en-US" dirty="0" smtClean="0"/>
              <a:t>주문한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먼저 주문한 고객이 먼저 </a:t>
            </a:r>
            <a:r>
              <a:rPr lang="ko-KR" altLang="en-US" dirty="0" err="1" smtClean="0"/>
              <a:t>부리또를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받을 수 있도록 주문 </a:t>
            </a:r>
            <a:r>
              <a:rPr lang="ko-KR" altLang="en-US" dirty="0" smtClean="0"/>
              <a:t>목록을 </a:t>
            </a:r>
            <a:r>
              <a:rPr lang="ko-KR" altLang="en-US" dirty="0" smtClean="0"/>
              <a:t>관리함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아직 고객에게 </a:t>
            </a:r>
            <a:r>
              <a:rPr lang="ko-KR" altLang="en-US" dirty="0" err="1" smtClean="0"/>
              <a:t>부리또가</a:t>
            </a:r>
            <a:r>
              <a:rPr lang="ko-KR" altLang="en-US" dirty="0" smtClean="0"/>
              <a:t> </a:t>
            </a:r>
            <a:r>
              <a:rPr lang="ko-KR" altLang="en-US" dirty="0" smtClean="0"/>
              <a:t>제공되지 않았을 경우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고객이 주문을 취소할 수 있음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580112" y="1215219"/>
            <a:ext cx="3456384" cy="1921063"/>
            <a:chOff x="314324" y="1052736"/>
            <a:chExt cx="4304279" cy="1369775"/>
          </a:xfrm>
        </p:grpSpPr>
        <p:sp>
          <p:nvSpPr>
            <p:cNvPr id="5" name="타원 4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38990" y="1401998"/>
              <a:ext cx="3244602" cy="368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53312" y="1219090"/>
              <a:ext cx="3454945" cy="178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 smtClean="0">
                  <a:solidFill>
                    <a:prstClr val="black"/>
                  </a:solidFill>
                </a:rPr>
                <a:t>TransactionManager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131306" y="3718279"/>
            <a:ext cx="2498009" cy="1279005"/>
            <a:chOff x="314324" y="1052736"/>
            <a:chExt cx="4625201" cy="1369775"/>
          </a:xfrm>
        </p:grpSpPr>
        <p:sp>
          <p:nvSpPr>
            <p:cNvPr id="9" name="타원 8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738990" y="1401998"/>
              <a:ext cx="3244602" cy="368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67076" y="1204964"/>
              <a:ext cx="3772449" cy="762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prstClr val="black"/>
                  </a:solidFill>
                </a:rPr>
                <a:t>Class Transaction</a:t>
              </a:r>
              <a:endParaRPr lang="en-US" altLang="ko-KR" sz="11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2" name="다이아몬드 11"/>
          <p:cNvSpPr/>
          <p:nvPr/>
        </p:nvSpPr>
        <p:spPr bwMode="auto">
          <a:xfrm>
            <a:off x="7236296" y="3136282"/>
            <a:ext cx="144015" cy="181308"/>
          </a:xfrm>
          <a:prstGeom prst="diamond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>
            <a:stCxn id="12" idx="2"/>
            <a:endCxn id="9" idx="0"/>
          </p:cNvCxnSpPr>
          <p:nvPr/>
        </p:nvCxnSpPr>
        <p:spPr bwMode="auto">
          <a:xfrm flipH="1">
            <a:off x="7293648" y="3317590"/>
            <a:ext cx="14656" cy="4006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직사각형 13"/>
          <p:cNvSpPr/>
          <p:nvPr/>
        </p:nvSpPr>
        <p:spPr>
          <a:xfrm>
            <a:off x="5917825" y="1735715"/>
            <a:ext cx="267363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addTransaction</a:t>
            </a:r>
            <a:r>
              <a:rPr lang="en-US" altLang="ko-KR" sz="1100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(Transaction* new);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processFrontTransaction</a:t>
            </a:r>
            <a:r>
              <a:rPr lang="en-US" altLang="ko-KR" sz="1100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();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printTransactions</a:t>
            </a:r>
            <a:r>
              <a:rPr lang="en-US" altLang="ko-KR" sz="1100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();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deleteTransaction</a:t>
            </a:r>
            <a:r>
              <a:rPr lang="en-US" altLang="ko-KR" sz="1100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en-US" altLang="ko-KR" sz="1100" dirty="0" err="1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 index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);</a:t>
            </a:r>
          </a:p>
          <a:p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vector&lt;Transaction&gt;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orderTransactions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22190" y="4088780"/>
            <a:ext cx="21825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oderID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vector&lt;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&gt;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ingredientsInfo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Burito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*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orderedMenu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 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0017" y="1980470"/>
            <a:ext cx="480676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solidFill>
                  <a:prstClr val="black"/>
                </a:solidFill>
              </a:rPr>
              <a:t>TransactionManager</a:t>
            </a:r>
            <a:r>
              <a:rPr lang="en-US" altLang="ko-KR" sz="1200" b="1" dirty="0" smtClean="0">
                <a:solidFill>
                  <a:prstClr val="black"/>
                </a:solidFill>
              </a:rPr>
              <a:t> </a:t>
            </a:r>
            <a:r>
              <a:rPr lang="ko-KR" altLang="en-US" sz="1200" b="1" dirty="0" smtClean="0">
                <a:solidFill>
                  <a:prstClr val="black"/>
                </a:solidFill>
              </a:rPr>
              <a:t>기능</a:t>
            </a:r>
            <a:endParaRPr lang="en-US" altLang="ko-KR" sz="12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addTransaction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(Transaction t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);</a:t>
            </a: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고객이 새로운 </a:t>
            </a:r>
            <a:r>
              <a:rPr lang="ko-KR" altLang="en-US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부리또</a:t>
            </a:r>
            <a:r>
              <a:rPr lang="ko-KR" altLang="en-US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를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주문한 경우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새로운 주문을 추가함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processFrontTransaction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();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주문 목록의 가장 처음의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주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문의 정보를 출력 후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주문 목록에서 삭제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출력할 주문 정보 내용</a:t>
            </a:r>
            <a:endParaRPr lang="en-US" altLang="ko-KR" sz="1100" dirty="0" smtClean="0">
              <a:solidFill>
                <a:srgbClr val="FF0000"/>
              </a:solidFill>
              <a:latin typeface="맑은 고딕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orderID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출력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orderedMenu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description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출력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deleteTransaction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idx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);</a:t>
            </a: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주문 목록의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idx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번째 주문을 삭제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printTransactions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();</a:t>
            </a:r>
          </a:p>
          <a:p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주문 목록에 저장된 모든 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주문 정보를 출력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/>
            </a:r>
            <a:b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</a:b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- Transaction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의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ingredientsInfo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를 사용하여 아래와 같은 형식으로 출력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/>
            </a:r>
            <a:b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</a:b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“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orderID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 </a:t>
            </a:r>
            <a:r>
              <a:rPr lang="ko-KR" altLang="en-US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단품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+ </a:t>
            </a:r>
            <a:r>
              <a:rPr lang="ko-KR" altLang="en-US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소세지</a:t>
            </a:r>
            <a:r>
              <a:rPr lang="ko-KR" altLang="en-US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+ </a:t>
            </a:r>
            <a:r>
              <a:rPr lang="ko-KR" altLang="en-US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점보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”</a:t>
            </a:r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8740" y="5092569"/>
            <a:ext cx="187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주문 아이디는 프로그램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시작 시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초기화 되어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순차적으로 할당</a:t>
            </a:r>
            <a:endParaRPr lang="ko-KR" altLang="en-US" sz="1200" dirty="0"/>
          </a:p>
        </p:txBody>
      </p:sp>
      <p:cxnSp>
        <p:nvCxnSpPr>
          <p:cNvPr id="31" name="직선 화살표 연결선 30"/>
          <p:cNvCxnSpPr>
            <a:endCxn id="39" idx="0"/>
          </p:cNvCxnSpPr>
          <p:nvPr/>
        </p:nvCxnSpPr>
        <p:spPr bwMode="auto">
          <a:xfrm flipH="1">
            <a:off x="5186813" y="4388699"/>
            <a:ext cx="1173849" cy="5632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1" name="그룹 40"/>
          <p:cNvGrpSpPr/>
          <p:nvPr/>
        </p:nvGrpSpPr>
        <p:grpSpPr>
          <a:xfrm>
            <a:off x="3930700" y="4951994"/>
            <a:ext cx="2512226" cy="1162134"/>
            <a:chOff x="3765982" y="4771942"/>
            <a:chExt cx="2512226" cy="1162134"/>
          </a:xfrm>
        </p:grpSpPr>
        <p:grpSp>
          <p:nvGrpSpPr>
            <p:cNvPr id="28" name="그룹 27"/>
            <p:cNvGrpSpPr/>
            <p:nvPr/>
          </p:nvGrpSpPr>
          <p:grpSpPr>
            <a:xfrm>
              <a:off x="4392831" y="5543241"/>
              <a:ext cx="1187281" cy="390835"/>
              <a:chOff x="4427647" y="5377836"/>
              <a:chExt cx="1187281" cy="390835"/>
            </a:xfrm>
          </p:grpSpPr>
          <p:sp>
            <p:nvSpPr>
              <p:cNvPr id="26" name="직사각형 25"/>
              <p:cNvSpPr/>
              <p:nvPr/>
            </p:nvSpPr>
            <p:spPr bwMode="auto">
              <a:xfrm>
                <a:off x="4427647" y="5377836"/>
                <a:ext cx="390835" cy="39083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050" b="1" dirty="0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1050" b="1" dirty="0" err="1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 bwMode="auto">
              <a:xfrm>
                <a:off x="4825870" y="5377836"/>
                <a:ext cx="390835" cy="39083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050" b="1" dirty="0" smtClean="0"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050" b="1" dirty="0" err="1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 bwMode="auto">
              <a:xfrm>
                <a:off x="5224093" y="5377836"/>
                <a:ext cx="390835" cy="39083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ko-KR" sz="1050" b="1" dirty="0" smtClean="0"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1050" b="1" dirty="0" err="1" smtClean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877033" y="5232155"/>
              <a:ext cx="22397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ex) </a:t>
              </a:r>
              <a:r>
                <a:rPr lang="ko-KR" altLang="en-US" sz="1200" dirty="0" err="1" smtClean="0"/>
                <a:t>단품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소시지</a:t>
              </a:r>
              <a:r>
                <a:rPr lang="en-US" altLang="ko-KR" sz="1200" dirty="0" smtClean="0"/>
                <a:t>, </a:t>
              </a:r>
              <a:r>
                <a:rPr lang="ko-KR" altLang="en-US" sz="1200" dirty="0" smtClean="0"/>
                <a:t>점보 주문 시</a:t>
              </a:r>
              <a:endParaRPr lang="ko-KR" altLang="en-US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65982" y="4771942"/>
              <a:ext cx="25122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 smtClean="0"/>
                <a:t>ingredientsInfo</a:t>
              </a:r>
              <a:r>
                <a:rPr lang="ko-KR" altLang="en-US" sz="1200" dirty="0" smtClean="0"/>
                <a:t>는 주문한 내역을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ko-KR" altLang="en-US" sz="1200" dirty="0" smtClean="0"/>
                <a:t>물품 아이디를 통해 표현한 리스트</a:t>
              </a:r>
              <a:endParaRPr lang="ko-KR" altLang="en-US" sz="1200" dirty="0"/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34" y="4951994"/>
            <a:ext cx="3450673" cy="1392955"/>
          </a:xfrm>
          <a:prstGeom prst="rect">
            <a:avLst/>
          </a:prstGeom>
        </p:spPr>
      </p:pic>
      <p:sp>
        <p:nvSpPr>
          <p:cNvPr id="49" name="타원 48"/>
          <p:cNvSpPr/>
          <p:nvPr/>
        </p:nvSpPr>
        <p:spPr bwMode="auto">
          <a:xfrm>
            <a:off x="1080172" y="5116672"/>
            <a:ext cx="576064" cy="555902"/>
          </a:xfrm>
          <a:prstGeom prst="ellipse">
            <a:avLst/>
          </a:prstGeom>
          <a:noFill/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1" name="직선 화살표 연결선 50"/>
          <p:cNvCxnSpPr>
            <a:stCxn id="49" idx="6"/>
            <a:endCxn id="26" idx="1"/>
          </p:cNvCxnSpPr>
          <p:nvPr/>
        </p:nvCxnSpPr>
        <p:spPr bwMode="auto">
          <a:xfrm>
            <a:off x="1656236" y="5394623"/>
            <a:ext cx="2901313" cy="5240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타원 51"/>
          <p:cNvSpPr/>
          <p:nvPr/>
        </p:nvSpPr>
        <p:spPr bwMode="auto">
          <a:xfrm>
            <a:off x="947479" y="5822148"/>
            <a:ext cx="510937" cy="500115"/>
          </a:xfrm>
          <a:prstGeom prst="ellipse">
            <a:avLst/>
          </a:prstGeom>
          <a:noFill/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/>
          <p:cNvSpPr/>
          <p:nvPr/>
        </p:nvSpPr>
        <p:spPr bwMode="auto">
          <a:xfrm>
            <a:off x="1526361" y="5822148"/>
            <a:ext cx="510937" cy="500115"/>
          </a:xfrm>
          <a:prstGeom prst="ellipse">
            <a:avLst/>
          </a:prstGeom>
          <a:noFill/>
          <a:ln w="2857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5" name="구부러진 연결선 54"/>
          <p:cNvCxnSpPr>
            <a:stCxn id="53" idx="4"/>
            <a:endCxn id="34" idx="2"/>
          </p:cNvCxnSpPr>
          <p:nvPr/>
        </p:nvCxnSpPr>
        <p:spPr bwMode="auto">
          <a:xfrm rot="5400000" flipH="1" flipV="1">
            <a:off x="3362442" y="4533516"/>
            <a:ext cx="208135" cy="3369360"/>
          </a:xfrm>
          <a:prstGeom prst="curvedConnector3">
            <a:avLst>
              <a:gd name="adj1" fmla="val -109833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구부러진 연결선 55"/>
          <p:cNvCxnSpPr>
            <a:stCxn id="52" idx="4"/>
            <a:endCxn id="35" idx="2"/>
          </p:cNvCxnSpPr>
          <p:nvPr/>
        </p:nvCxnSpPr>
        <p:spPr bwMode="auto">
          <a:xfrm rot="5400000" flipH="1" flipV="1">
            <a:off x="3272112" y="4044963"/>
            <a:ext cx="208135" cy="4346465"/>
          </a:xfrm>
          <a:prstGeom prst="curvedConnector3">
            <a:avLst>
              <a:gd name="adj1" fmla="val -181647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322428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주문 목록을 파일에 쓰고 읽음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주문 목록에 변경이 있을 때 마다</a:t>
            </a:r>
            <a:r>
              <a:rPr lang="ko-KR" altLang="en-US" dirty="0" smtClean="0"/>
              <a:t> 현재 주문 목록을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파일에 작성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프로그램 시작 시</a:t>
            </a:r>
            <a:r>
              <a:rPr lang="ko-KR" altLang="en-US" dirty="0" smtClean="0"/>
              <a:t> 파일을 읽어 종료 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작성되었던 주문 목록을 </a:t>
            </a:r>
            <a:r>
              <a:rPr lang="en-US" altLang="ko-KR" dirty="0" smtClean="0"/>
              <a:t>vector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3600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endParaRPr lang="ko-KR" altLang="en-US" dirty="0"/>
          </a:p>
        </p:txBody>
      </p:sp>
      <p:sp>
        <p:nvSpPr>
          <p:cNvPr id="96" name="원통 95"/>
          <p:cNvSpPr/>
          <p:nvPr/>
        </p:nvSpPr>
        <p:spPr bwMode="auto">
          <a:xfrm>
            <a:off x="512298" y="2852936"/>
            <a:ext cx="2592288" cy="1638184"/>
          </a:xfrm>
          <a:prstGeom prst="can">
            <a:avLst/>
          </a:prstGeom>
          <a:solidFill>
            <a:srgbClr val="EEECE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주문 목록 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357267" y="2691118"/>
            <a:ext cx="3456384" cy="2026649"/>
            <a:chOff x="314324" y="1052736"/>
            <a:chExt cx="4304279" cy="1197047"/>
          </a:xfrm>
          <a:solidFill>
            <a:srgbClr val="EEECE1"/>
          </a:solidFill>
        </p:grpSpPr>
        <p:sp>
          <p:nvSpPr>
            <p:cNvPr id="10" name="타원 9"/>
            <p:cNvSpPr/>
            <p:nvPr/>
          </p:nvSpPr>
          <p:spPr>
            <a:xfrm>
              <a:off x="314324" y="1052736"/>
              <a:ext cx="4304279" cy="1197047"/>
            </a:xfrm>
            <a:prstGeom prst="ellipse">
              <a:avLst/>
            </a:prstGeom>
            <a:grp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738990" y="1401998"/>
              <a:ext cx="3244602" cy="36873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3311" y="1219090"/>
              <a:ext cx="3454945" cy="178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prstClr val="black"/>
                  </a:solidFill>
                </a:rPr>
                <a:t>Class </a:t>
              </a:r>
              <a:r>
                <a:rPr lang="en-US" altLang="ko-KR" sz="1200" b="1" dirty="0" err="1" smtClean="0">
                  <a:solidFill>
                    <a:prstClr val="black"/>
                  </a:solidFill>
                </a:rPr>
                <a:t>TransactionManager</a:t>
              </a:r>
              <a:endParaRPr lang="en-US" altLang="ko-KR" sz="12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5694980" y="3211614"/>
            <a:ext cx="267363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addTransaction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(Transaction* new);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processFrontTransaction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printTransactions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();</a:t>
            </a: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void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deleteTransaction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index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);</a:t>
            </a:r>
          </a:p>
          <a:p>
            <a:endParaRPr lang="en-US" altLang="ko-KR" sz="11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vector&lt;Transaction&gt; </a:t>
            </a:r>
            <a:r>
              <a:rPr lang="en-US" altLang="ko-KR" sz="11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orderTransactions</a:t>
            </a:r>
            <a:r>
              <a:rPr lang="en-US" altLang="ko-KR" sz="11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1215865" y="3662645"/>
            <a:ext cx="390835" cy="3908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1614088" y="3662645"/>
            <a:ext cx="390835" cy="3908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2012311" y="3662645"/>
            <a:ext cx="390835" cy="3908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00067" y="3351559"/>
            <a:ext cx="2239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ex) </a:t>
            </a:r>
            <a:r>
              <a:rPr lang="ko-KR" altLang="en-US" sz="1200" dirty="0" err="1" smtClean="0"/>
              <a:t>단품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소시지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점보 주문 시</a:t>
            </a:r>
            <a:endParaRPr lang="ko-KR" altLang="en-US" sz="1200" dirty="0"/>
          </a:p>
        </p:txBody>
      </p:sp>
      <p:grpSp>
        <p:nvGrpSpPr>
          <p:cNvPr id="97" name="그룹 96"/>
          <p:cNvGrpSpPr/>
          <p:nvPr/>
        </p:nvGrpSpPr>
        <p:grpSpPr>
          <a:xfrm>
            <a:off x="606577" y="4887739"/>
            <a:ext cx="2498009" cy="1279005"/>
            <a:chOff x="314324" y="1052736"/>
            <a:chExt cx="4625201" cy="1369775"/>
          </a:xfrm>
        </p:grpSpPr>
        <p:sp>
          <p:nvSpPr>
            <p:cNvPr id="98" name="타원 97"/>
            <p:cNvSpPr/>
            <p:nvPr/>
          </p:nvSpPr>
          <p:spPr>
            <a:xfrm>
              <a:off x="314324" y="1052736"/>
              <a:ext cx="4304279" cy="1369775"/>
            </a:xfrm>
            <a:prstGeom prst="ellipse">
              <a:avLst/>
            </a:prstGeom>
            <a:solidFill>
              <a:srgbClr val="EEECE1"/>
            </a:solidFill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38990" y="1401998"/>
              <a:ext cx="3244602" cy="3687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167076" y="1204964"/>
              <a:ext cx="3772449" cy="762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>
                  <a:solidFill>
                    <a:prstClr val="black"/>
                  </a:solidFill>
                </a:rPr>
                <a:t>Class Transaction</a:t>
              </a:r>
              <a:endParaRPr lang="en-US" altLang="ko-KR" sz="11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797461" y="5258240"/>
            <a:ext cx="21825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oderID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vector&lt;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&gt;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ingredientsInfo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</a:t>
            </a:r>
          </a:p>
          <a:p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Burito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* </a:t>
            </a:r>
            <a:r>
              <a:rPr lang="en-US" altLang="ko-KR" sz="110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orderedMenu</a:t>
            </a:r>
            <a:r>
              <a:rPr lang="en-US" altLang="ko-KR" sz="11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 </a:t>
            </a:r>
            <a:endParaRPr lang="en-US" altLang="ko-KR" sz="1100" dirty="0" smtClean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354220" y="2885546"/>
            <a:ext cx="931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Order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.txt</a:t>
            </a:r>
            <a:endParaRPr lang="en-US" altLang="ko-KR" sz="1400" b="1" dirty="0" smtClean="0">
              <a:solidFill>
                <a:prstClr val="black"/>
              </a:solidFill>
            </a:endParaRPr>
          </a:p>
        </p:txBody>
      </p:sp>
      <p:cxnSp>
        <p:nvCxnSpPr>
          <p:cNvPr id="104" name="구부러진 연결선 103"/>
          <p:cNvCxnSpPr>
            <a:stCxn id="92" idx="1"/>
            <a:endCxn id="101" idx="1"/>
          </p:cNvCxnSpPr>
          <p:nvPr/>
        </p:nvCxnSpPr>
        <p:spPr bwMode="auto">
          <a:xfrm rot="10800000" flipV="1">
            <a:off x="797461" y="3858062"/>
            <a:ext cx="418404" cy="1700259"/>
          </a:xfrm>
          <a:prstGeom prst="curvedConnector3">
            <a:avLst>
              <a:gd name="adj1" fmla="val 15463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3153255" y="6237992"/>
            <a:ext cx="245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읽어들인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err="1" smtClean="0">
                <a:solidFill>
                  <a:srgbClr val="FF0000"/>
                </a:solidFill>
              </a:rPr>
              <a:t>ingredientsInfo</a:t>
            </a:r>
            <a:r>
              <a:rPr lang="ko-KR" altLang="en-US" sz="1200" dirty="0" smtClean="0">
                <a:solidFill>
                  <a:srgbClr val="FF0000"/>
                </a:solidFill>
              </a:rPr>
              <a:t>를 통해 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ko-KR" altLang="en-US" sz="1200" dirty="0" err="1" smtClean="0">
                <a:solidFill>
                  <a:srgbClr val="FF0000"/>
                </a:solidFill>
              </a:rPr>
              <a:t>부리또를</a:t>
            </a:r>
            <a:r>
              <a:rPr lang="ko-KR" altLang="en-US" sz="1200" dirty="0" smtClean="0">
                <a:solidFill>
                  <a:srgbClr val="FF0000"/>
                </a:solidFill>
              </a:rPr>
              <a:t> 다시 생성해야 함</a:t>
            </a:r>
            <a:endParaRPr lang="en-US" altLang="ko-KR" sz="1200" dirty="0" smtClean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7093" y="46054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읽기</a:t>
            </a:r>
            <a:endParaRPr lang="ko-KR" altLang="en-US" sz="1200" dirty="0"/>
          </a:p>
        </p:txBody>
      </p:sp>
      <p:cxnSp>
        <p:nvCxnSpPr>
          <p:cNvPr id="116" name="구부러진 연결선 115"/>
          <p:cNvCxnSpPr>
            <a:endCxn id="113" idx="0"/>
          </p:cNvCxnSpPr>
          <p:nvPr/>
        </p:nvCxnSpPr>
        <p:spPr bwMode="auto">
          <a:xfrm>
            <a:off x="2285629" y="5742135"/>
            <a:ext cx="2095687" cy="495857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8" name="모서리가 둥근 직사각형 117"/>
          <p:cNvSpPr/>
          <p:nvPr/>
        </p:nvSpPr>
        <p:spPr bwMode="auto">
          <a:xfrm>
            <a:off x="5907731" y="5386007"/>
            <a:ext cx="364466" cy="253097"/>
          </a:xfrm>
          <a:prstGeom prst="roundRect">
            <a:avLst/>
          </a:prstGeom>
          <a:solidFill>
            <a:srgbClr val="EEECE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 bwMode="auto">
          <a:xfrm>
            <a:off x="6272197" y="5386007"/>
            <a:ext cx="364466" cy="253097"/>
          </a:xfrm>
          <a:prstGeom prst="roundRect">
            <a:avLst/>
          </a:prstGeom>
          <a:solidFill>
            <a:srgbClr val="EEECE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 bwMode="auto">
          <a:xfrm>
            <a:off x="6636663" y="5386007"/>
            <a:ext cx="364466" cy="253097"/>
          </a:xfrm>
          <a:prstGeom prst="roundRect">
            <a:avLst/>
          </a:prstGeom>
          <a:solidFill>
            <a:srgbClr val="EEECE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 bwMode="auto">
          <a:xfrm>
            <a:off x="7001129" y="5386007"/>
            <a:ext cx="364466" cy="253097"/>
          </a:xfrm>
          <a:prstGeom prst="roundRect">
            <a:avLst/>
          </a:prstGeom>
          <a:solidFill>
            <a:srgbClr val="EEECE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 bwMode="auto">
          <a:xfrm>
            <a:off x="7369336" y="5386007"/>
            <a:ext cx="364466" cy="253097"/>
          </a:xfrm>
          <a:prstGeom prst="roundRect">
            <a:avLst/>
          </a:prstGeom>
          <a:solidFill>
            <a:srgbClr val="EEECE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754651" y="5062785"/>
            <a:ext cx="2927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vector&lt;Transaction&gt; </a:t>
            </a:r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orderTransactions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</a:t>
            </a:r>
          </a:p>
        </p:txBody>
      </p:sp>
      <p:cxnSp>
        <p:nvCxnSpPr>
          <p:cNvPr id="131" name="직선 화살표 연결선 130"/>
          <p:cNvCxnSpPr/>
          <p:nvPr/>
        </p:nvCxnSpPr>
        <p:spPr bwMode="auto">
          <a:xfrm>
            <a:off x="2931260" y="5558159"/>
            <a:ext cx="267811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3" name="TextBox 132"/>
          <p:cNvSpPr txBox="1"/>
          <p:nvPr/>
        </p:nvSpPr>
        <p:spPr>
          <a:xfrm>
            <a:off x="3596095" y="5084689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주문 목록에 추가</a:t>
            </a:r>
            <a:endParaRPr lang="en-US" altLang="ko-KR" sz="1200" dirty="0" smtClean="0"/>
          </a:p>
          <a:p>
            <a:r>
              <a:rPr lang="en-US" altLang="ko-KR" sz="1200" dirty="0" err="1" smtClean="0"/>
              <a:t>addTransaction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1558424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직사각형 267"/>
          <p:cNvSpPr/>
          <p:nvPr/>
        </p:nvSpPr>
        <p:spPr>
          <a:xfrm>
            <a:off x="116519" y="8210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2400" dirty="0" smtClean="0">
              <a:solidFill>
                <a:prstClr val="black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23528" y="836712"/>
            <a:ext cx="5400600" cy="1728192"/>
            <a:chOff x="4545150" y="904998"/>
            <a:chExt cx="5400600" cy="1728192"/>
          </a:xfrm>
        </p:grpSpPr>
        <p:sp>
          <p:nvSpPr>
            <p:cNvPr id="29" name="직사각형 28"/>
            <p:cNvSpPr/>
            <p:nvPr/>
          </p:nvSpPr>
          <p:spPr>
            <a:xfrm>
              <a:off x="4545150" y="904998"/>
              <a:ext cx="3600400" cy="1728192"/>
            </a:xfrm>
            <a:prstGeom prst="rect">
              <a:avLst/>
            </a:prstGeom>
            <a:solidFill>
              <a:srgbClr val="EEECE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021354" y="1347691"/>
              <a:ext cx="4924396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 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fstream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ifs.open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(order</a:t>
              </a:r>
              <a:r>
                <a:rPr lang="en-US" altLang="ko-KR" sz="1100" dirty="0" smtClean="0"/>
                <a:t>s.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txt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)</a:t>
              </a:r>
            </a:p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 while (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eof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ifs &gt;&gt; 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list_size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;</a:t>
              </a:r>
              <a:endParaRPr lang="en-US" altLang="ko-KR" sz="1100" dirty="0" smtClean="0">
                <a:solidFill>
                  <a:prstClr val="black"/>
                </a:solidFill>
              </a:endParaRPr>
            </a:p>
            <a:p>
              <a:r>
                <a:rPr lang="en-US" altLang="ko-KR" sz="1100" dirty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for(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int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i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=0; 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i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&lt;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list+size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; </a:t>
              </a:r>
              <a:r>
                <a:rPr lang="en-US" altLang="ko-KR" sz="1100" dirty="0" err="1" smtClean="0">
                  <a:solidFill>
                    <a:prstClr val="black"/>
                  </a:solidFill>
                </a:rPr>
                <a:t>i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++) {</a:t>
              </a:r>
              <a:endParaRPr lang="en-US" altLang="ko-KR" sz="1100" dirty="0" smtClean="0">
                <a:solidFill>
                  <a:prstClr val="black"/>
                </a:solidFill>
              </a:endParaRPr>
            </a:p>
            <a:p>
              <a:r>
                <a:rPr lang="en-US" altLang="ko-KR" sz="1100" dirty="0" smtClean="0">
                  <a:solidFill>
                    <a:prstClr val="black"/>
                  </a:solidFill>
                </a:rPr>
                <a:t>        ifs&gt;&gt;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ingredients;</a:t>
              </a:r>
              <a:endParaRPr lang="en-US" altLang="ko-KR" sz="1100" dirty="0" smtClean="0">
                <a:solidFill>
                  <a:prstClr val="black"/>
                </a:solidFill>
              </a:endParaRPr>
            </a:p>
            <a:p>
              <a:r>
                <a:rPr lang="en-US" altLang="ko-KR" sz="1100" dirty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 </a:t>
              </a:r>
              <a:r>
                <a:rPr lang="en-US" altLang="ko-KR" sz="1100" dirty="0" smtClean="0">
                  <a:solidFill>
                    <a:prstClr val="black"/>
                  </a:solidFill>
                </a:rPr>
                <a:t>}</a:t>
              </a:r>
              <a:endParaRPr lang="en-US" altLang="ko-KR" sz="1100" dirty="0">
                <a:solidFill>
                  <a:prstClr val="black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870156" y="979712"/>
              <a:ext cx="9503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400" b="1" dirty="0" smtClean="0">
                  <a:solidFill>
                    <a:prstClr val="black"/>
                  </a:solidFill>
                </a:rPr>
                <a:t>File Load</a:t>
              </a:r>
              <a:endParaRPr lang="en-US" altLang="ko-KR" sz="14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156430" y="1991471"/>
            <a:ext cx="118332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331640" y="1645583"/>
            <a:ext cx="576064" cy="216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제목 1"/>
          <p:cNvSpPr txBox="1">
            <a:spLocks/>
          </p:cNvSpPr>
          <p:nvPr/>
        </p:nvSpPr>
        <p:spPr bwMode="auto">
          <a:xfrm>
            <a:off x="314324" y="-24"/>
            <a:ext cx="882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eaLnBrk="1" fontAlgn="base" latinLnBrk="1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ko-KR" altLang="en-US" kern="0" dirty="0" smtClean="0"/>
              <a:t>주문 목록 파일 입출력</a:t>
            </a:r>
            <a:endParaRPr lang="ko-KR" altLang="en-US" kern="0" dirty="0"/>
          </a:p>
        </p:txBody>
      </p:sp>
      <p:sp>
        <p:nvSpPr>
          <p:cNvPr id="44" name="원통 43"/>
          <p:cNvSpPr/>
          <p:nvPr/>
        </p:nvSpPr>
        <p:spPr bwMode="auto">
          <a:xfrm>
            <a:off x="1108613" y="3032367"/>
            <a:ext cx="3200508" cy="1638184"/>
          </a:xfrm>
          <a:prstGeom prst="can">
            <a:avLst/>
          </a:prstGeom>
          <a:solidFill>
            <a:srgbClr val="EEECE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900" dirty="0" smtClean="0">
              <a:solidFill>
                <a:prstClr val="black"/>
              </a:solidFill>
            </a:endParaRPr>
          </a:p>
          <a:p>
            <a:r>
              <a:rPr lang="ko-KR" altLang="en-US" sz="1000" dirty="0" smtClean="0">
                <a:solidFill>
                  <a:prstClr val="black"/>
                </a:solidFill>
              </a:rPr>
              <a:t>리스트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크기</a:t>
            </a:r>
            <a:r>
              <a:rPr lang="en-US" altLang="ko-KR" sz="1000" dirty="0" smtClean="0">
                <a:solidFill>
                  <a:prstClr val="black"/>
                </a:solidFill>
              </a:rPr>
              <a:t>   </a:t>
            </a:r>
            <a:r>
              <a:rPr lang="ko-KR" altLang="en-US" sz="1000" dirty="0" smtClean="0">
                <a:solidFill>
                  <a:prstClr val="black"/>
                </a:solidFill>
              </a:rPr>
              <a:t>메뉴</a:t>
            </a:r>
            <a:r>
              <a:rPr lang="en-US" altLang="ko-KR" sz="1000" dirty="0" smtClean="0">
                <a:solidFill>
                  <a:prstClr val="black"/>
                </a:solidFill>
              </a:rPr>
              <a:t>_ID   </a:t>
            </a:r>
            <a:r>
              <a:rPr lang="ko-KR" altLang="en-US" sz="1000" dirty="0" smtClean="0">
                <a:solidFill>
                  <a:prstClr val="black"/>
                </a:solidFill>
              </a:rPr>
              <a:t>추가</a:t>
            </a:r>
            <a:r>
              <a:rPr lang="en-US" altLang="ko-KR" sz="1000" dirty="0" smtClean="0">
                <a:solidFill>
                  <a:prstClr val="black"/>
                </a:solidFill>
              </a:rPr>
              <a:t>_</a:t>
            </a:r>
            <a:r>
              <a:rPr lang="ko-KR" altLang="en-US" sz="1000" dirty="0" smtClean="0">
                <a:solidFill>
                  <a:prstClr val="black"/>
                </a:solidFill>
              </a:rPr>
              <a:t>재료</a:t>
            </a:r>
            <a:r>
              <a:rPr lang="en-US" altLang="ko-KR" sz="1000" dirty="0" smtClean="0">
                <a:solidFill>
                  <a:prstClr val="black"/>
                </a:solidFill>
              </a:rPr>
              <a:t>_ID(</a:t>
            </a:r>
            <a:r>
              <a:rPr lang="ko-KR" altLang="en-US" sz="1000" dirty="0" smtClean="0">
                <a:solidFill>
                  <a:prstClr val="black"/>
                </a:solidFill>
              </a:rPr>
              <a:t>복수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</a:p>
          <a:p>
            <a:endParaRPr lang="en-US" altLang="ko-KR" sz="1000" dirty="0" smtClean="0">
              <a:solidFill>
                <a:prstClr val="black"/>
              </a:solidFill>
            </a:endParaRPr>
          </a:p>
          <a:p>
            <a:pPr marL="228600" indent="-228600">
              <a:buAutoNum type="arabicPlain" startAt="3"/>
            </a:pPr>
            <a:r>
              <a:rPr lang="en-US" altLang="ko-KR" sz="1000" dirty="0" smtClean="0">
                <a:solidFill>
                  <a:prstClr val="black"/>
                </a:solidFill>
              </a:rPr>
              <a:t>                  1             2        1</a:t>
            </a:r>
          </a:p>
          <a:p>
            <a:r>
              <a:rPr lang="en-US" altLang="ko-KR" sz="1000" dirty="0" smtClean="0">
                <a:solidFill>
                  <a:prstClr val="black"/>
                </a:solidFill>
              </a:rPr>
              <a:t>4                       2             1</a:t>
            </a:r>
            <a:endParaRPr lang="en-US" altLang="ko-KR" sz="1000" dirty="0" smtClean="0">
              <a:solidFill>
                <a:prstClr val="black"/>
              </a:solidFill>
            </a:endParaRPr>
          </a:p>
          <a:p>
            <a:r>
              <a:rPr lang="en-US" altLang="ko-KR" sz="900" dirty="0" smtClean="0">
                <a:solidFill>
                  <a:prstClr val="black"/>
                </a:solidFill>
              </a:rPr>
              <a:t>….</a:t>
            </a:r>
            <a:endParaRPr lang="ko-KR" altLang="en-US" sz="900" dirty="0" smtClean="0">
              <a:solidFill>
                <a:prstClr val="black"/>
              </a:solidFill>
            </a:endParaRPr>
          </a:p>
          <a:p>
            <a:endParaRPr lang="ko-KR" altLang="en-US" sz="900" dirty="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51656" y="3097995"/>
            <a:ext cx="9314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prstClr val="black"/>
                </a:solidFill>
              </a:rPr>
              <a:t>Order</a:t>
            </a:r>
            <a:r>
              <a:rPr lang="en-US" altLang="ko-KR" sz="1400" b="1" dirty="0" smtClean="0">
                <a:solidFill>
                  <a:prstClr val="black"/>
                </a:solidFill>
              </a:rPr>
              <a:t>.txt</a:t>
            </a:r>
            <a:endParaRPr lang="en-US" altLang="ko-KR" sz="1400" b="1" dirty="0" smtClean="0"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56430" y="3851459"/>
            <a:ext cx="751274" cy="216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001079" y="3851459"/>
            <a:ext cx="19465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522702" y="3851459"/>
            <a:ext cx="19465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2846422" y="3851459"/>
            <a:ext cx="19465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50" idx="3"/>
          </p:cNvCxnSpPr>
          <p:nvPr/>
        </p:nvCxnSpPr>
        <p:spPr bwMode="auto">
          <a:xfrm>
            <a:off x="2195737" y="3959471"/>
            <a:ext cx="32696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직선 화살표 연결선 52"/>
          <p:cNvCxnSpPr>
            <a:stCxn id="51" idx="3"/>
          </p:cNvCxnSpPr>
          <p:nvPr/>
        </p:nvCxnSpPr>
        <p:spPr bwMode="auto">
          <a:xfrm>
            <a:off x="2717360" y="3959471"/>
            <a:ext cx="12906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구부러진 연결선 11"/>
          <p:cNvCxnSpPr>
            <a:stCxn id="46" idx="1"/>
            <a:endCxn id="34" idx="1"/>
          </p:cNvCxnSpPr>
          <p:nvPr/>
        </p:nvCxnSpPr>
        <p:spPr bwMode="auto">
          <a:xfrm rot="10800000" flipH="1">
            <a:off x="1156430" y="1753595"/>
            <a:ext cx="175210" cy="2205876"/>
          </a:xfrm>
          <a:prstGeom prst="curvedConnector3">
            <a:avLst>
              <a:gd name="adj1" fmla="val -577087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구부러진 연결선 14"/>
          <p:cNvCxnSpPr>
            <a:stCxn id="50" idx="0"/>
          </p:cNvCxnSpPr>
          <p:nvPr/>
        </p:nvCxnSpPr>
        <p:spPr bwMode="auto">
          <a:xfrm rot="16200000" flipV="1">
            <a:off x="1073062" y="2826113"/>
            <a:ext cx="1643964" cy="406728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4558878" y="1393046"/>
            <a:ext cx="3417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각 줄</a:t>
            </a:r>
            <a:r>
              <a:rPr lang="en-US" altLang="ko-KR" sz="1200" dirty="0" smtClean="0"/>
              <a:t>(order)</a:t>
            </a:r>
            <a:r>
              <a:rPr lang="ko-KR" altLang="en-US" sz="1200" dirty="0" smtClean="0"/>
              <a:t> 마다 쓰여지는 필드의 개수가 다름</a:t>
            </a:r>
            <a:endParaRPr lang="en-US" altLang="ko-KR" sz="1200" dirty="0" smtClean="0"/>
          </a:p>
          <a:p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읽어야 할 데이터를 파일에 작</a:t>
            </a:r>
            <a:r>
              <a:rPr lang="ko-KR" alt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성</a:t>
            </a:r>
            <a:endParaRPr lang="en-US" altLang="ko-KR" sz="12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데이터 개수 만큼 읽기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 bwMode="auto">
          <a:xfrm>
            <a:off x="4937494" y="3279090"/>
            <a:ext cx="390835" cy="3908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5335717" y="3279090"/>
            <a:ext cx="390835" cy="3908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5733940" y="3279090"/>
            <a:ext cx="390835" cy="3908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21696" y="2968004"/>
            <a:ext cx="2239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ex) </a:t>
            </a:r>
            <a:r>
              <a:rPr lang="ko-KR" altLang="en-US" sz="1200" dirty="0" err="1" smtClean="0"/>
              <a:t>단품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소시지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점보 주문 시</a:t>
            </a:r>
            <a:endParaRPr lang="ko-KR" altLang="en-US" sz="1200" dirty="0"/>
          </a:p>
        </p:txBody>
      </p:sp>
      <p:cxnSp>
        <p:nvCxnSpPr>
          <p:cNvPr id="61" name="직선 화살표 연결선 60"/>
          <p:cNvCxnSpPr>
            <a:stCxn id="57" idx="1"/>
          </p:cNvCxnSpPr>
          <p:nvPr/>
        </p:nvCxnSpPr>
        <p:spPr bwMode="auto">
          <a:xfrm flipH="1">
            <a:off x="3180988" y="3474508"/>
            <a:ext cx="1756506" cy="4932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모서리가 둥근 직사각형 62"/>
          <p:cNvSpPr/>
          <p:nvPr/>
        </p:nvSpPr>
        <p:spPr bwMode="auto">
          <a:xfrm>
            <a:off x="3960332" y="4786865"/>
            <a:ext cx="1319003" cy="1024179"/>
          </a:xfrm>
          <a:prstGeom prst="roundRect">
            <a:avLst/>
          </a:prstGeom>
          <a:solidFill>
            <a:srgbClr val="EEECE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050" b="1" dirty="0" smtClean="0">
                <a:latin typeface="맑은 고딕" pitchFamily="50" charset="-127"/>
                <a:ea typeface="맑은 고딕" pitchFamily="50" charset="-127"/>
              </a:rPr>
              <a:t>Transaction</a:t>
            </a: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5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4" name="구부러진 연결선 63"/>
          <p:cNvCxnSpPr>
            <a:endCxn id="63" idx="1"/>
          </p:cNvCxnSpPr>
          <p:nvPr/>
        </p:nvCxnSpPr>
        <p:spPr bwMode="auto">
          <a:xfrm rot="16200000" flipH="1">
            <a:off x="2891587" y="4230210"/>
            <a:ext cx="1135764" cy="1001725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5" name="그림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090" y="5122000"/>
            <a:ext cx="1201016" cy="402371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338797" y="364599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쓰기</a:t>
            </a:r>
            <a:endParaRPr lang="ko-KR" alt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3226762" y="529338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읽기</a:t>
            </a:r>
            <a:endParaRPr lang="ko-KR" altLang="en-US" sz="1100" dirty="0"/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6217500" y="5294630"/>
            <a:ext cx="291196" cy="226108"/>
          </a:xfrm>
          <a:prstGeom prst="roundRect">
            <a:avLst/>
          </a:prstGeom>
          <a:solidFill>
            <a:srgbClr val="EEECE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6505119" y="5294630"/>
            <a:ext cx="291196" cy="226108"/>
          </a:xfrm>
          <a:prstGeom prst="roundRect">
            <a:avLst/>
          </a:prstGeom>
          <a:solidFill>
            <a:srgbClr val="EEECE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 bwMode="auto">
          <a:xfrm>
            <a:off x="6805578" y="5294630"/>
            <a:ext cx="291196" cy="226108"/>
          </a:xfrm>
          <a:prstGeom prst="roundRect">
            <a:avLst/>
          </a:prstGeom>
          <a:solidFill>
            <a:srgbClr val="EEECE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 bwMode="auto">
          <a:xfrm>
            <a:off x="7106037" y="5294630"/>
            <a:ext cx="291196" cy="226108"/>
          </a:xfrm>
          <a:prstGeom prst="roundRect">
            <a:avLst/>
          </a:prstGeom>
          <a:solidFill>
            <a:srgbClr val="EEECE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화살표 연결선 71"/>
          <p:cNvCxnSpPr>
            <a:stCxn id="63" idx="3"/>
            <a:endCxn id="68" idx="1"/>
          </p:cNvCxnSpPr>
          <p:nvPr/>
        </p:nvCxnSpPr>
        <p:spPr bwMode="auto">
          <a:xfrm>
            <a:off x="5279335" y="5298955"/>
            <a:ext cx="938165" cy="1087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509573" y="5100528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add</a:t>
            </a:r>
            <a:endParaRPr lang="ko-KR" altLang="en-US" sz="1100" dirty="0"/>
          </a:p>
        </p:txBody>
      </p:sp>
      <p:sp>
        <p:nvSpPr>
          <p:cNvPr id="74" name="TextBox 73"/>
          <p:cNvSpPr txBox="1"/>
          <p:nvPr/>
        </p:nvSpPr>
        <p:spPr>
          <a:xfrm>
            <a:off x="6122560" y="5031434"/>
            <a:ext cx="1414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orderTransactions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49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 시작 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주문 추가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4184"/>
          <a:stretch/>
        </p:blipFill>
        <p:spPr>
          <a:xfrm>
            <a:off x="683567" y="1124744"/>
            <a:ext cx="4016769" cy="144016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78296" y="4638327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추가 메뉴는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ko-KR" altLang="en-US" sz="1200" dirty="0" smtClean="0"/>
              <a:t>반복 입력 가능</a:t>
            </a:r>
            <a:endParaRPr lang="ko-KR" altLang="en-US" sz="12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01" y="3284984"/>
            <a:ext cx="2945795" cy="3422321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 bwMode="auto">
          <a:xfrm flipH="1">
            <a:off x="2483768" y="4869160"/>
            <a:ext cx="144016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033" y="3573016"/>
            <a:ext cx="2952750" cy="1228725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 bwMode="auto">
          <a:xfrm>
            <a:off x="4005461" y="3971354"/>
            <a:ext cx="1152128" cy="432048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sz="1050" b="1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2603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T테마">
  <a:themeElements>
    <a:clrScheme name="Standarddesign 1">
      <a:dk1>
        <a:srgbClr val="000000"/>
      </a:dk1>
      <a:lt1>
        <a:srgbClr val="FFFFFF"/>
      </a:lt1>
      <a:dk2>
        <a:srgbClr val="0D3D65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algn="ctr" eaLnBrk="0" fontAlgn="base" latinLnBrk="0" hangingPunct="0">
          <a:lnSpc>
            <a:spcPct val="120000"/>
          </a:lnSpc>
          <a:spcBef>
            <a:spcPct val="0"/>
          </a:spcBef>
          <a:spcAft>
            <a:spcPct val="0"/>
          </a:spcAft>
          <a:defRPr sz="1050" b="1" dirty="0" err="1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D3D65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CT테마</Template>
  <TotalTime>35321</TotalTime>
  <Words>743</Words>
  <Application>Microsoft Office PowerPoint</Application>
  <PresentationFormat>화면 슬라이드 쇼(4:3)</PresentationFormat>
  <Paragraphs>259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맑은 고딕</vt:lpstr>
      <vt:lpstr>Arial</vt:lpstr>
      <vt:lpstr>Wingdings</vt:lpstr>
      <vt:lpstr>CT테마</vt:lpstr>
      <vt:lpstr>부리또 매장 관리 프로그램</vt:lpstr>
      <vt:lpstr>메뉴 선택 방법</vt:lpstr>
      <vt:lpstr>전체 클래스 구조도</vt:lpstr>
      <vt:lpstr>부리또 데코레이터</vt:lpstr>
      <vt:lpstr>부리또 객체 만들기</vt:lpstr>
      <vt:lpstr>주문 목록 관리</vt:lpstr>
      <vt:lpstr>주문 목록 쓰기, 읽기</vt:lpstr>
      <vt:lpstr>PowerPoint 프레젠테이션</vt:lpstr>
      <vt:lpstr>인터페이스</vt:lpstr>
      <vt:lpstr>인터페이스</vt:lpstr>
    </vt:vector>
  </TitlesOfParts>
  <Company>BlackEdition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플랫폼을 위한 Web 2.0기반  서비스 제공 미들웨어 기술 연구</dc:title>
  <dc:creator>Admin</dc:creator>
  <cp:lastModifiedBy>LCJ</cp:lastModifiedBy>
  <cp:revision>1569</cp:revision>
  <cp:lastPrinted>2014-11-19T10:58:42Z</cp:lastPrinted>
  <dcterms:created xsi:type="dcterms:W3CDTF">2009-05-29T08:22:21Z</dcterms:created>
  <dcterms:modified xsi:type="dcterms:W3CDTF">2017-05-21T19:26:19Z</dcterms:modified>
</cp:coreProperties>
</file>