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79" r:id="rId3"/>
    <p:sldId id="267" r:id="rId4"/>
    <p:sldId id="268" r:id="rId5"/>
    <p:sldId id="272" r:id="rId6"/>
    <p:sldId id="270" r:id="rId7"/>
    <p:sldId id="273" r:id="rId8"/>
    <p:sldId id="276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1B1"/>
    <a:srgbClr val="F3EADB"/>
    <a:srgbClr val="95A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4T04:41:39.9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1,'12'0,"15"0,12 0,11 0,8 0,7 0,24 0,9 0,7 0,-3 0,-5 0,-13 0,-8 0,-5 0,-3 0,-13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4T05:00:43.6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43,'12'0,"15"0,24 0,26 0,20 0,6 0,9 0,-7 0,-9 0,-10 0,-6 0,-10 0,-5 0,11-12,0-4,-13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4T04:42:28.5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1,'11'0,"17"0,23 0,14 0,9 0,3 0,-4 0,-1 0,-3 0,0 0,-4 0,-1 0,0 0,10 0,3 0,1 0,-13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4T04:42:14.1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1,'1147'0,"-1087"0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4T04:43:16.0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73,'12'0,"15"-12,12-3,11 0,20 3,7 3,14 4,3 2,-7 2,-5 1,-6 0,-3 1,5-1,-10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4T04:43:18.4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1,'7'0,"27"0,28 0,14 0,7 0,9 0,1 0,-4 0,-5 0,-9 0,-5 0,-3 0,-1 0,-11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4T05:00:36.1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1,'20'0,"30"0,38 0,17 0,1 0,-8 0,2 0,4 0,-3 0,-8 0,-7 0,-19 8,-20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4T05:00:38.7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0,'12'0,"24"0,17 0,12 0,15 0,5 0,8 0,1 0,7 0,-5 0,-7 0,-7 0,-5 0,-8 0,8 0,3 0,-13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4T05:00:40.2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1,'7'0,"28"0,38 0,39 0,25 0,0 0,-16 0,-15 0,-14 0,-24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4T05:00:42.0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1,'12'0,"28"0,38 0,62 0,27 0,9 0,-18 0,-36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AFF09-EB21-4ACC-9ABE-049CD11F8B39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D00A8-B3C8-4574-9EBE-AE0202CAD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17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9EE0D-DF6C-4FB1-80FC-0CF3F3E5F53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801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9EE0D-DF6C-4FB1-80FC-0CF3F3E5F53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896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9EE0D-DF6C-4FB1-80FC-0CF3F3E5F53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80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9EE0D-DF6C-4FB1-80FC-0CF3F3E5F53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25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9EE0D-DF6C-4FB1-80FC-0CF3F3E5F53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88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9EE0D-DF6C-4FB1-80FC-0CF3F3E5F53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014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9EE0D-DF6C-4FB1-80FC-0CF3F3E5F53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893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9EE0D-DF6C-4FB1-80FC-0CF3F3E5F53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666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9EE0D-DF6C-4FB1-80FC-0CF3F3E5F53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489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9EE0D-DF6C-4FB1-80FC-0CF3F3E5F53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13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3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00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8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70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91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5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20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82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93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0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5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D1B1"/>
          </a:fgClr>
          <a:bgClr>
            <a:srgbClr val="F3EAD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78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5.xml"/><Relationship Id="rId5" Type="http://schemas.openxmlformats.org/officeDocument/2006/relationships/customXml" Target="../ink/ink3.xml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customXml" Target="../ink/ink8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image" Target="../media/image24.png"/><Relationship Id="rId15" Type="http://schemas.openxmlformats.org/officeDocument/2006/relationships/customXml" Target="../ink/ink10.xml"/><Relationship Id="rId10" Type="http://schemas.openxmlformats.org/officeDocument/2006/relationships/customXml" Target="../ink/ink7.xml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3886383" y="2474869"/>
            <a:ext cx="4473843" cy="17519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3</a:t>
            </a: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주차</a:t>
            </a:r>
            <a:endParaRPr lang="en-US" altLang="ko-KR" sz="2800" b="1" kern="0" dirty="0">
              <a:solidFill>
                <a:prstClr val="black">
                  <a:lumMod val="65000"/>
                  <a:lumOff val="35000"/>
                </a:prstClr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리빙랩</a:t>
            </a: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주제 선정하기</a:t>
            </a:r>
            <a:endParaRPr lang="en-US" altLang="ko-KR" sz="2800" b="1" kern="0" dirty="0">
              <a:solidFill>
                <a:prstClr val="black">
                  <a:lumMod val="65000"/>
                  <a:lumOff val="35000"/>
                </a:prstClr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4271583" y="2474868"/>
            <a:ext cx="4088643" cy="385848"/>
          </a:xfrm>
          <a:prstGeom prst="rect">
            <a:avLst/>
          </a:prstGeom>
          <a:solidFill>
            <a:srgbClr val="95A8FC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kern="0" dirty="0" err="1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퓨처넷</a:t>
            </a:r>
            <a:r>
              <a:rPr lang="ko-KR" altLang="en-US" sz="2000" kern="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en-US" altLang="ko-KR" sz="2000" kern="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</a:t>
            </a:r>
            <a:r>
              <a:rPr lang="en-US" altLang="ko-KR" sz="2000" kern="0" dirty="0" err="1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FutureNet</a:t>
            </a:r>
            <a:r>
              <a:rPr lang="en-US" altLang="ko-KR" sz="2000" kern="0" dirty="0">
                <a:solidFill>
                  <a:schemeClr val="tx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</a:t>
            </a:r>
            <a:endParaRPr lang="ko-KR" altLang="en-US" sz="2000" dirty="0">
              <a:solidFill>
                <a:schemeClr val="tx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886383" y="2474868"/>
            <a:ext cx="385200" cy="385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Team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E30D38-B0F3-1598-65E3-694689F0AD95}"/>
              </a:ext>
            </a:extLst>
          </p:cNvPr>
          <p:cNvSpPr txBox="1"/>
          <p:nvPr/>
        </p:nvSpPr>
        <p:spPr>
          <a:xfrm>
            <a:off x="8044992" y="4961377"/>
            <a:ext cx="408864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대전대학교 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20181460 </a:t>
            </a:r>
            <a:r>
              <a:rPr lang="ko-KR" altLang="en-US" sz="22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문도윤</a:t>
            </a:r>
            <a:endParaRPr lang="en-US" altLang="ko-KR" sz="22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r"/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대전대학교 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20181518 </a:t>
            </a:r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정재민</a:t>
            </a:r>
            <a:endParaRPr lang="en-US" altLang="ko-KR" sz="22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r"/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순천향대학교 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20174121 </a:t>
            </a:r>
            <a:r>
              <a:rPr lang="ko-KR" altLang="en-US" sz="22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김경대</a:t>
            </a:r>
            <a:endParaRPr lang="en-US" altLang="ko-KR" sz="22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r"/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순천향대학교 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20184130 </a:t>
            </a:r>
            <a:r>
              <a:rPr lang="ko-KR" altLang="en-US" sz="22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엄태현</a:t>
            </a:r>
            <a:endParaRPr lang="en-US" altLang="ko-KR" sz="22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r"/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순천향대학교 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20204136 </a:t>
            </a:r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김현수</a:t>
            </a:r>
          </a:p>
        </p:txBody>
      </p:sp>
    </p:spTree>
    <p:extLst>
      <p:ext uri="{BB962C8B-B14F-4D97-AF65-F5344CB8AC3E}">
        <p14:creationId xmlns:p14="http://schemas.microsoft.com/office/powerpoint/2010/main" val="243226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프로젝트 주제 선정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04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263B6-3EF9-A9A0-106C-14FB65F0704A}"/>
              </a:ext>
            </a:extLst>
          </p:cNvPr>
          <p:cNvSpPr txBox="1"/>
          <p:nvPr/>
        </p:nvSpPr>
        <p:spPr>
          <a:xfrm>
            <a:off x="783917" y="2262671"/>
            <a:ext cx="95151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주제 발굴 카드를 통해 각자 해결해보고 싶은 주제에 대해 토론하였다</a:t>
            </a:r>
            <a:r>
              <a:rPr lang="en-US" altLang="ko-KR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주제 후보 </a:t>
            </a:r>
            <a:r>
              <a:rPr lang="ko-KR" altLang="en-US" sz="2400" b="1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네가지를</a:t>
            </a:r>
            <a:r>
              <a:rPr lang="ko-KR" altLang="en-US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선정하였다</a:t>
            </a:r>
            <a:r>
              <a:rPr lang="en-US" altLang="ko-KR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투표를 통해 가장 많은 표를 받은 후보로 프로젝트 주제를 선정하였다</a:t>
            </a:r>
            <a:r>
              <a:rPr lang="en-US" altLang="ko-KR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sz="24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30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프로젝트 주제 선정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04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263B6-3EF9-A9A0-106C-14FB65F0704A}"/>
              </a:ext>
            </a:extLst>
          </p:cNvPr>
          <p:cNvSpPr txBox="1"/>
          <p:nvPr/>
        </p:nvSpPr>
        <p:spPr>
          <a:xfrm>
            <a:off x="851029" y="1554045"/>
            <a:ext cx="951514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후보 </a:t>
            </a:r>
            <a:r>
              <a:rPr lang="en-US" altLang="ko-KR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1. </a:t>
            </a:r>
            <a:r>
              <a:rPr lang="ko-KR" altLang="en-US" sz="2400" b="1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공유킥보드</a:t>
            </a:r>
            <a:endParaRPr lang="en-US" altLang="ko-KR" sz="24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ko-KR" altLang="en-US" sz="2400" b="0" i="0" dirty="0">
                <a:solidFill>
                  <a:srgbClr val="111111"/>
                </a:solidFill>
                <a:effectLst/>
                <a:latin typeface="Inter var"/>
              </a:rPr>
              <a:t> 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1)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무질서하게 주차된 </a:t>
            </a:r>
            <a:r>
              <a:rPr lang="ko-KR" altLang="en-US" sz="2000" b="0" i="0" dirty="0" err="1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킥보드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때문에 통행에 불편과 위험 발생</a:t>
            </a:r>
            <a:endParaRPr lang="en-US" altLang="ko-KR" sz="2000" b="0" i="0" dirty="0">
              <a:solidFill>
                <a:srgbClr val="111111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b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</a:b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 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2) </a:t>
            </a:r>
            <a:r>
              <a:rPr lang="ko-KR" altLang="en-US" sz="2000" b="0" i="0" dirty="0" err="1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공유킥보드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주차장 협소</a:t>
            </a:r>
            <a:endParaRPr lang="en-US" altLang="ko-KR" sz="2000" b="0" i="0" dirty="0">
              <a:solidFill>
                <a:srgbClr val="111111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b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</a:b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 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3)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공유 킥보드의 주차장이 있는지 이용자들은 잘 모름</a:t>
            </a:r>
            <a:b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</a:br>
            <a:b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</a:br>
            <a:r>
              <a:rPr lang="ko-KR" altLang="en-US" sz="2200" b="1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해결방안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 </a:t>
            </a:r>
            <a:endParaRPr lang="en-US" altLang="ko-KR" sz="2000" b="0" i="0" dirty="0">
              <a:solidFill>
                <a:srgbClr val="111111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b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</a:b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: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지정된 주차장소를 앱에 띄워주고 주차를 잘 하면 마일리지나 요금할인 등</a:t>
            </a:r>
            <a:b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</a:b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(GPS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불안정 등의 요소를 해결할 필요가 있음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</a:t>
            </a:r>
            <a:endParaRPr lang="ko-KR" altLang="en-US" sz="20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088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프로젝트 주제 선정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04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263B6-3EF9-A9A0-106C-14FB65F0704A}"/>
              </a:ext>
            </a:extLst>
          </p:cNvPr>
          <p:cNvSpPr txBox="1"/>
          <p:nvPr/>
        </p:nvSpPr>
        <p:spPr>
          <a:xfrm>
            <a:off x="893656" y="1351660"/>
            <a:ext cx="1035666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후보 </a:t>
            </a:r>
            <a:r>
              <a:rPr lang="en-US" altLang="ko-KR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2. </a:t>
            </a:r>
            <a:r>
              <a:rPr lang="ko-KR" altLang="en-US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시내버스 </a:t>
            </a:r>
            <a:r>
              <a:rPr lang="ko-KR" altLang="en-US" sz="2400" b="1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급출발</a:t>
            </a:r>
            <a:r>
              <a:rPr lang="en-US" altLang="ko-KR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급정거</a:t>
            </a:r>
            <a:endParaRPr lang="en-US" altLang="ko-KR" sz="24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ko-KR" altLang="en-US" sz="2400" b="0" i="0" dirty="0">
                <a:solidFill>
                  <a:srgbClr val="111111"/>
                </a:solidFill>
                <a:effectLst/>
                <a:latin typeface="Inter var"/>
              </a:rPr>
              <a:t> 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 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1)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버스에 탑승할 때 급출발로 인해 승객들이 균형을 잡기 어렵고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좌석에 앉기가 어려움</a:t>
            </a:r>
            <a:endParaRPr lang="en-US" altLang="ko-KR" sz="2000" b="0" i="0" dirty="0">
              <a:solidFill>
                <a:srgbClr val="111111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b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</a:b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 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2)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버스가 다 서기도 전에 </a:t>
            </a:r>
            <a:r>
              <a:rPr lang="ko-KR" altLang="en-US" sz="2000" b="0" i="0" dirty="0" err="1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내려야하는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정류장이 있으면 미리 서있어야 하는 불편함이 있음</a:t>
            </a:r>
            <a:b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</a:br>
            <a:b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</a:b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해결방안</a:t>
            </a:r>
            <a:b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</a:b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: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시내버스 운행을 실시간으로 모니터링하고 데이터를 수집하여 운전 패턴을 모니터링하는 것을 통해 안전 문제를 감지하고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운전자에게 경고를 보내거나 자동으로 속도를 줄여주게 함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b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</a:b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운전기사의 운전 패턴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승객들의 경험을 관찰하고 기록하면서 언제 어떤 상황에서 </a:t>
            </a:r>
            <a:r>
              <a:rPr lang="ko-KR" altLang="en-US" sz="2000" b="0" i="0" dirty="0" err="1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급출발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등이 발생하는지</a:t>
            </a:r>
            <a:endParaRPr lang="en-US" altLang="ko-KR" sz="2000" b="0" i="0" dirty="0">
              <a:solidFill>
                <a:srgbClr val="111111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데이터화 할 필요가 있음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 -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다른 요인 때문인지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운전기사가 단순히 빨리 가려고 했는지 등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</a:t>
            </a:r>
            <a:b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</a:br>
            <a:b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</a:b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: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스마트폰 앱을 통해 간편하게 문제를 신고하고 피드백을 재빠르게 수용하는 데 활용할 수 있는 시민 참여 플랫폼 등 개발</a:t>
            </a:r>
            <a:endParaRPr lang="ko-KR" altLang="en-US" sz="20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097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프로젝트 주제 선정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04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263B6-3EF9-A9A0-106C-14FB65F0704A}"/>
              </a:ext>
            </a:extLst>
          </p:cNvPr>
          <p:cNvSpPr txBox="1"/>
          <p:nvPr/>
        </p:nvSpPr>
        <p:spPr>
          <a:xfrm>
            <a:off x="1035587" y="2121101"/>
            <a:ext cx="95151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후보 </a:t>
            </a:r>
            <a:r>
              <a:rPr lang="en-US" altLang="ko-KR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3. </a:t>
            </a:r>
            <a:r>
              <a:rPr lang="ko-KR" altLang="en-US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골목길 불법 </a:t>
            </a:r>
            <a:r>
              <a:rPr lang="ko-KR" altLang="en-US" sz="2400" b="1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주정차</a:t>
            </a:r>
            <a:r>
              <a:rPr lang="ko-KR" altLang="en-US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문제</a:t>
            </a:r>
            <a:endParaRPr lang="en-US" altLang="ko-KR" sz="24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24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ko-KR" altLang="en-US" sz="2400" b="0" i="0" dirty="0">
                <a:solidFill>
                  <a:srgbClr val="111111"/>
                </a:solidFill>
                <a:effectLst/>
                <a:latin typeface="Inter var"/>
              </a:rPr>
              <a:t> 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1)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남의 </a:t>
            </a:r>
            <a:r>
              <a:rPr lang="ko-KR" altLang="en-US" sz="2000" b="0" i="0" dirty="0" err="1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집앞에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불법 </a:t>
            </a:r>
            <a:r>
              <a:rPr lang="ko-KR" altLang="en-US" sz="2000" b="0" i="0" dirty="0" err="1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주청차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하는 경우</a:t>
            </a:r>
            <a:endParaRPr lang="en-US" altLang="ko-KR" sz="2000" b="0" i="0" dirty="0">
              <a:solidFill>
                <a:srgbClr val="111111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ko-KR" altLang="en-US" sz="2000" b="0" i="0" dirty="0">
              <a:solidFill>
                <a:srgbClr val="111111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2</a:t>
            </a:r>
            <a:r>
              <a:rPr lang="en-US" altLang="ko-KR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집 앞에 주차금지 표지판이나 물건 등을 내놓고 자리를 선점</a:t>
            </a:r>
            <a:endParaRPr lang="en-US" altLang="ko-KR" sz="2000" b="0" i="0" dirty="0">
              <a:solidFill>
                <a:srgbClr val="111111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ko-KR" altLang="en-US" sz="2000" b="0" i="0" dirty="0">
              <a:solidFill>
                <a:srgbClr val="111111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3)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공영 주차장까지 </a:t>
            </a:r>
            <a:r>
              <a:rPr lang="ko-KR" altLang="en-US" sz="2000" b="0" i="0" dirty="0" err="1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만들어놨지만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거리가 멀다는 이유 등으로 외면</a:t>
            </a:r>
            <a:endParaRPr lang="en-US" altLang="ko-KR" sz="20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b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</a:br>
            <a:endParaRPr lang="ko-KR" altLang="en-US" sz="20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887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프로젝트 주제 선정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04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DC524E-3488-859E-992A-B0C0BC21769C}"/>
              </a:ext>
            </a:extLst>
          </p:cNvPr>
          <p:cNvSpPr txBox="1"/>
          <p:nvPr/>
        </p:nvSpPr>
        <p:spPr>
          <a:xfrm>
            <a:off x="1400961" y="1090050"/>
            <a:ext cx="906849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해결방안</a:t>
            </a:r>
            <a:r>
              <a:rPr lang="ko-KR" altLang="en-US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 </a:t>
            </a:r>
            <a:endParaRPr lang="en-US" altLang="ko-KR" sz="1800" b="0" i="0" dirty="0">
              <a:solidFill>
                <a:srgbClr val="111111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ko-KR" altLang="en-US" sz="1800" b="0" i="0" dirty="0">
              <a:solidFill>
                <a:srgbClr val="111111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1) </a:t>
            </a:r>
            <a:r>
              <a:rPr lang="ko-KR" altLang="en-US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주민 주차 허가제 도입</a:t>
            </a:r>
            <a:r>
              <a:rPr lang="en-US" altLang="ko-KR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: </a:t>
            </a:r>
            <a:r>
              <a:rPr lang="ko-KR" altLang="en-US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주거지역 주민들에게만 주차 허가를 부여하고</a:t>
            </a:r>
            <a:r>
              <a:rPr lang="en-US" altLang="ko-KR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</a:t>
            </a:r>
          </a:p>
          <a:p>
            <a:r>
              <a:rPr lang="en-US" altLang="ko-KR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</a:t>
            </a:r>
            <a:r>
              <a:rPr lang="ko-KR" altLang="en-US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비주거지역 차량들을 제한할 수 있습니다</a:t>
            </a:r>
            <a:r>
              <a:rPr lang="en-US" altLang="ko-KR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 </a:t>
            </a:r>
            <a:r>
              <a:rPr lang="ko-KR" altLang="en-US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이로써 주민들은 주차 우선권을 가지게 되고</a:t>
            </a:r>
            <a:r>
              <a:rPr lang="en-US" altLang="ko-KR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불법 </a:t>
            </a:r>
            <a:r>
              <a:rPr lang="ko-KR" altLang="en-US" sz="1800" b="0" i="0" dirty="0" err="1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주정차</a:t>
            </a:r>
            <a:r>
              <a:rPr lang="ko-KR" altLang="en-US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문제가 감소할 것이다</a:t>
            </a:r>
            <a:r>
              <a:rPr lang="en-US" altLang="ko-KR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  <a:p>
            <a:endParaRPr lang="en-US" altLang="ko-KR" sz="1800" b="0" i="0" dirty="0">
              <a:solidFill>
                <a:srgbClr val="111111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2</a:t>
            </a:r>
            <a:r>
              <a:rPr lang="en-US" altLang="ko-KR" sz="18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</a:t>
            </a:r>
            <a:r>
              <a:rPr lang="en-US" altLang="ko-KR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공영 주차장 확대</a:t>
            </a:r>
            <a:r>
              <a:rPr lang="en-US" altLang="ko-KR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: </a:t>
            </a:r>
            <a:r>
              <a:rPr lang="ko-KR" altLang="en-US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공영 주차장을 더 많이 확장하고 접근성을 향상시키면</a:t>
            </a:r>
            <a:r>
              <a:rPr lang="en-US" altLang="ko-KR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주차 공간 부족 문제를 완화할 수 있다</a:t>
            </a:r>
            <a:r>
              <a:rPr lang="en-US" altLang="ko-KR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 </a:t>
            </a:r>
            <a:r>
              <a:rPr lang="ko-KR" altLang="en-US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주민들이 더 가까운 공영 주차장을 이용하도록 장려해야 한다</a:t>
            </a:r>
            <a:r>
              <a:rPr lang="en-US" altLang="ko-KR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  <a:p>
            <a:endParaRPr lang="en-US" altLang="ko-KR" sz="1800" b="0" i="0" dirty="0">
              <a:solidFill>
                <a:srgbClr val="111111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3</a:t>
            </a:r>
            <a:r>
              <a:rPr lang="en-US" altLang="ko-KR" sz="18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</a:t>
            </a:r>
            <a:r>
              <a:rPr lang="en-US" altLang="ko-KR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불법 </a:t>
            </a:r>
            <a:r>
              <a:rPr lang="ko-KR" altLang="en-US" sz="1800" b="0" i="0" dirty="0" err="1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주정차</a:t>
            </a:r>
            <a:r>
              <a:rPr lang="ko-KR" altLang="en-US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단속 강화</a:t>
            </a:r>
            <a:r>
              <a:rPr lang="en-US" altLang="ko-KR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: </a:t>
            </a:r>
            <a:r>
              <a:rPr lang="ko-KR" altLang="en-US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경찰 또는 교통 단속 단체를 통해 불법 </a:t>
            </a:r>
            <a:r>
              <a:rPr lang="ko-KR" altLang="en-US" sz="1800" b="0" i="0" dirty="0" err="1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주정차</a:t>
            </a:r>
            <a:r>
              <a:rPr lang="ko-KR" altLang="en-US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단속을 강화하고 벌금을 부과하고 상습적으로 불법 </a:t>
            </a:r>
            <a:r>
              <a:rPr lang="ko-KR" altLang="en-US" sz="1800" b="0" i="0" dirty="0" err="1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주정차하는</a:t>
            </a:r>
            <a:r>
              <a:rPr lang="ko-KR" altLang="en-US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경우 강화된 벌금을 부과한다</a:t>
            </a:r>
            <a:r>
              <a:rPr lang="en-US" altLang="ko-KR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 </a:t>
            </a:r>
          </a:p>
          <a:p>
            <a:endParaRPr lang="en-US" altLang="ko-KR" sz="1800" b="0" i="0" dirty="0">
              <a:solidFill>
                <a:srgbClr val="111111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4</a:t>
            </a:r>
            <a:r>
              <a:rPr lang="en-US" altLang="ko-KR" sz="18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</a:t>
            </a:r>
            <a:r>
              <a:rPr lang="en-US" altLang="ko-KR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주차 관리 앱 도입</a:t>
            </a:r>
            <a:r>
              <a:rPr lang="en-US" altLang="ko-KR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: </a:t>
            </a:r>
            <a:r>
              <a:rPr lang="ko-KR" altLang="en-US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주차 관리 앱을 이용하여 주차 공간을 사전 예약하고 관리할 수 있게 하면</a:t>
            </a:r>
          </a:p>
          <a:p>
            <a:r>
              <a:rPr lang="ko-KR" altLang="en-US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</a:t>
            </a:r>
            <a:r>
              <a:rPr lang="en-US" altLang="ko-KR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주차 공간 선점 문제를 해결할 수 있다</a:t>
            </a:r>
            <a:r>
              <a:rPr lang="en-US" altLang="ko-KR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  <a:p>
            <a:endParaRPr lang="en-US" altLang="ko-KR" sz="1800" b="0" i="0" dirty="0">
              <a:solidFill>
                <a:srgbClr val="111111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5</a:t>
            </a:r>
            <a:r>
              <a:rPr lang="en-US" altLang="ko-KR" sz="18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</a:t>
            </a:r>
            <a:r>
              <a:rPr lang="en-US" altLang="ko-KR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주민 회의 및 교육</a:t>
            </a:r>
            <a:r>
              <a:rPr lang="en-US" altLang="ko-KR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: </a:t>
            </a:r>
            <a:r>
              <a:rPr lang="ko-KR" altLang="en-US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지역 </a:t>
            </a:r>
            <a:r>
              <a:rPr lang="ko-KR" altLang="en-US" sz="1800" b="0" i="0" dirty="0" err="1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주민들과의</a:t>
            </a:r>
            <a:r>
              <a:rPr lang="ko-KR" altLang="en-US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회의 및 교육을 통해 주차 문제에 대한 인식을 높이고</a:t>
            </a:r>
            <a:r>
              <a:rPr lang="en-US" altLang="ko-KR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</a:t>
            </a:r>
          </a:p>
          <a:p>
            <a:r>
              <a:rPr lang="en-US" altLang="ko-KR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</a:t>
            </a:r>
            <a:r>
              <a:rPr lang="ko-KR" altLang="en-US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협력적인 주차 문화를 정착시킬 수 있다</a:t>
            </a:r>
            <a:r>
              <a:rPr lang="en-US" altLang="ko-KR" sz="18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644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프로젝트 주제 선정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04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263B6-3EF9-A9A0-106C-14FB65F0704A}"/>
              </a:ext>
            </a:extLst>
          </p:cNvPr>
          <p:cNvSpPr txBox="1"/>
          <p:nvPr/>
        </p:nvSpPr>
        <p:spPr>
          <a:xfrm>
            <a:off x="1060753" y="1846433"/>
            <a:ext cx="97526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후보 </a:t>
            </a:r>
            <a:r>
              <a:rPr lang="en-US" altLang="ko-KR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4. </a:t>
            </a:r>
            <a:r>
              <a:rPr lang="ko-KR" altLang="en-US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출퇴근 시간 도로혼잡 문제</a:t>
            </a:r>
            <a:endParaRPr lang="en-US" altLang="ko-KR" sz="24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24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ko-KR" altLang="en-US" sz="2400" b="0" i="0" dirty="0">
                <a:solidFill>
                  <a:srgbClr val="111111"/>
                </a:solidFill>
                <a:effectLst/>
                <a:latin typeface="Inter var"/>
              </a:rPr>
              <a:t> 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1)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교통량이 많은 출퇴근시간대에 한쪽은 차들이 줄지어 서있고 다른 쪽은 </a:t>
            </a:r>
            <a:r>
              <a:rPr lang="ko-KR" altLang="en-US" sz="2000" b="0" i="0" dirty="0" err="1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텅비어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있는 상황이 많이 발생</a:t>
            </a:r>
            <a:endParaRPr lang="en-US" altLang="ko-KR" sz="2000" b="0" i="0" dirty="0">
              <a:solidFill>
                <a:srgbClr val="111111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20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2)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신호길이가 차별화되지 않고 있어 교통정체의 큰 원인이 되고 있음</a:t>
            </a:r>
            <a:endParaRPr lang="en-US" altLang="ko-KR" sz="2000" b="0" i="0" dirty="0">
              <a:solidFill>
                <a:srgbClr val="111111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20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ko-KR" altLang="en-US" sz="2400" b="1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해결방안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 </a:t>
            </a:r>
            <a:endParaRPr lang="en-US" altLang="ko-KR" sz="2000" b="0" i="0" dirty="0">
              <a:solidFill>
                <a:srgbClr val="111111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ko-KR" altLang="en-US" sz="2000" b="0" i="0" dirty="0">
              <a:solidFill>
                <a:srgbClr val="111111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: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각 신호등마다 차량을 인식할 수 있는 장치를 마련하여 가변적으로 신호등을 조절할 수 있는 시스템 구성</a:t>
            </a:r>
            <a:endParaRPr lang="en-US" altLang="ko-KR" sz="2000" b="0" i="0" dirty="0">
              <a:solidFill>
                <a:srgbClr val="111111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ko-KR" altLang="en-US" sz="20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142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프로젝트 주제 선정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04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263B6-3EF9-A9A0-106C-14FB65F0704A}"/>
              </a:ext>
            </a:extLst>
          </p:cNvPr>
          <p:cNvSpPr txBox="1"/>
          <p:nvPr/>
        </p:nvSpPr>
        <p:spPr>
          <a:xfrm>
            <a:off x="591317" y="833523"/>
            <a:ext cx="9752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</a:t>
            </a:r>
            <a:r>
              <a:rPr lang="ko-KR" altLang="en-US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최종 주제 선정</a:t>
            </a:r>
            <a:endParaRPr lang="en-US" altLang="ko-KR" sz="24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6DC38-930C-25E1-8FBA-B0302EC9309E}"/>
              </a:ext>
            </a:extLst>
          </p:cNvPr>
          <p:cNvSpPr txBox="1"/>
          <p:nvPr/>
        </p:nvSpPr>
        <p:spPr>
          <a:xfrm>
            <a:off x="591316" y="1455122"/>
            <a:ext cx="975265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시내버스 </a:t>
            </a:r>
            <a:r>
              <a:rPr lang="ko-KR" altLang="en-US" sz="2400" b="1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급출발</a:t>
            </a:r>
            <a:r>
              <a:rPr lang="en-US" altLang="ko-KR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급정거</a:t>
            </a:r>
            <a:endParaRPr lang="en-US" altLang="ko-KR" sz="24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24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ko-KR" altLang="en-US" sz="2400" b="0" i="0" dirty="0">
                <a:solidFill>
                  <a:srgbClr val="111111"/>
                </a:solidFill>
                <a:effectLst/>
                <a:latin typeface="Inter var"/>
              </a:rPr>
              <a:t> 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1)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버스에 탑승 시 급출발로 인해 착석 전에 넘어질 우려가 있음</a:t>
            </a:r>
            <a:endParaRPr lang="en-US" altLang="ko-KR" sz="2000" b="0" i="0" dirty="0">
              <a:solidFill>
                <a:srgbClr val="111111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20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2) </a:t>
            </a:r>
            <a:r>
              <a:rPr lang="ko-KR" altLang="en-US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버스 운행 중 기사님의 </a:t>
            </a:r>
            <a:r>
              <a:rPr lang="ko-KR" altLang="en-US" sz="2000" dirty="0" err="1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급출발</a:t>
            </a:r>
            <a:r>
              <a:rPr lang="en-US" altLang="ko-KR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</a:t>
            </a:r>
            <a:r>
              <a:rPr lang="ko-KR" altLang="en-US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급정거 문제로 서있는 </a:t>
            </a:r>
            <a:endParaRPr lang="en-US" altLang="ko-KR" sz="20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20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승객의 부상 위험</a:t>
            </a:r>
            <a:r>
              <a:rPr lang="en-US" altLang="ko-KR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11111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피로도 증가</a:t>
            </a:r>
            <a:endParaRPr lang="en-US" altLang="ko-KR" sz="20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20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ko-KR" altLang="en-US" sz="2400" b="1" i="0" dirty="0">
                <a:solidFill>
                  <a:srgbClr val="0070C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해결방안</a:t>
            </a:r>
            <a:r>
              <a:rPr lang="ko-KR" altLang="en-US" sz="2000" b="0" i="0" dirty="0">
                <a:solidFill>
                  <a:srgbClr val="0070C0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 </a:t>
            </a:r>
            <a:endParaRPr lang="en-US" altLang="ko-KR" sz="2000" b="0" i="0" dirty="0">
              <a:solidFill>
                <a:srgbClr val="0070C0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ko-KR" altLang="en-US" sz="2000" b="0" i="0" dirty="0">
              <a:solidFill>
                <a:srgbClr val="111111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1)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시내버스 운전자 성향을 실시간 모니터링 및 </a:t>
            </a:r>
            <a:endParaRPr lang="en-US" altLang="ko-KR" sz="2000" b="0" i="0" dirty="0">
              <a:solidFill>
                <a:srgbClr val="111111"/>
              </a:solidFill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20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데이터화 해서 운전자에게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highlight>
                  <a:srgbClr val="FFFF00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알림 시스템</a:t>
            </a:r>
            <a:endParaRPr lang="en-US" altLang="ko-KR" sz="2000" b="0" i="0" dirty="0">
              <a:solidFill>
                <a:srgbClr val="111111"/>
              </a:solidFill>
              <a:effectLst/>
              <a:highlight>
                <a:srgbClr val="FFFF00"/>
              </a:highlight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2000" dirty="0">
              <a:solidFill>
                <a:srgbClr val="11111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2)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스마트폰 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APP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을 통해 승객의 피드백을 적극 수용할 수 있는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highlight>
                  <a:srgbClr val="FFFF00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시내버스 민원 플랫폼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개발</a:t>
            </a:r>
            <a:endParaRPr lang="ko-KR" altLang="en-US" sz="20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5" name="그림 4" descr="클립아트, 차량, 그림, 만화 영화이(가) 표시된 사진&#10;&#10;자동 생성된 설명">
            <a:extLst>
              <a:ext uri="{FF2B5EF4-FFF2-40B4-BE49-F238E27FC236}">
                <a16:creationId xmlns:a16="http://schemas.microsoft.com/office/drawing/2014/main" id="{8946633E-5561-DF50-A604-285A57FD1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509" y="928944"/>
            <a:ext cx="4870174" cy="468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0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F06A0B-1019-96E6-86BF-B98A038348AE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000D6F9-7129-535C-4E44-BDFCD8FD6A47}"/>
              </a:ext>
            </a:extLst>
          </p:cNvPr>
          <p:cNvGrpSpPr/>
          <p:nvPr/>
        </p:nvGrpSpPr>
        <p:grpSpPr>
          <a:xfrm>
            <a:off x="3462490" y="2553049"/>
            <a:ext cx="2407413" cy="1751901"/>
            <a:chOff x="3886383" y="2474868"/>
            <a:chExt cx="2407413" cy="175190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79ABA33-9AF7-F759-F2E4-B48D620E6D06}"/>
                </a:ext>
              </a:extLst>
            </p:cNvPr>
            <p:cNvGrpSpPr/>
            <p:nvPr/>
          </p:nvGrpSpPr>
          <p:grpSpPr>
            <a:xfrm>
              <a:off x="3886383" y="2474868"/>
              <a:ext cx="2407413" cy="1751901"/>
              <a:chOff x="3886383" y="2474868"/>
              <a:chExt cx="2407413" cy="1751901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B05840A-85A9-4959-BC1F-C9B897C141F9}"/>
                  </a:ext>
                </a:extLst>
              </p:cNvPr>
              <p:cNvSpPr/>
              <p:nvPr/>
            </p:nvSpPr>
            <p:spPr>
              <a:xfrm>
                <a:off x="3886383" y="2474869"/>
                <a:ext cx="2407413" cy="17519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ctr"/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2800" b="1" kern="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rPr>
                  <a:t>리빙랩</a:t>
                </a:r>
                <a:endParaRPr lang="en-US" altLang="ko-KR" sz="28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28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rPr>
                  <a:t>사례 토론</a:t>
                </a:r>
                <a:endParaRPr lang="en-US" altLang="ko-KR" sz="28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C433FAB-2AA3-4C56-8EB8-FA6FF6346F37}"/>
                  </a:ext>
                </a:extLst>
              </p:cNvPr>
              <p:cNvSpPr/>
              <p:nvPr/>
            </p:nvSpPr>
            <p:spPr>
              <a:xfrm>
                <a:off x="4271583" y="2474868"/>
                <a:ext cx="2022213" cy="385848"/>
              </a:xfrm>
              <a:prstGeom prst="rect">
                <a:avLst/>
              </a:prstGeom>
              <a:solidFill>
                <a:srgbClr val="95A8FC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89A714-63FB-49C8-82CF-477B0B8E9702}"/>
                </a:ext>
              </a:extLst>
            </p:cNvPr>
            <p:cNvSpPr/>
            <p:nvPr/>
          </p:nvSpPr>
          <p:spPr>
            <a:xfrm>
              <a:off x="3886383" y="2474868"/>
              <a:ext cx="385200" cy="3858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02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928935F-945D-ABE7-63B0-B6BC9C148C3B}"/>
              </a:ext>
            </a:extLst>
          </p:cNvPr>
          <p:cNvGrpSpPr/>
          <p:nvPr/>
        </p:nvGrpSpPr>
        <p:grpSpPr>
          <a:xfrm>
            <a:off x="6373862" y="2553049"/>
            <a:ext cx="2407413" cy="1751901"/>
            <a:chOff x="3886383" y="2474868"/>
            <a:chExt cx="2407413" cy="175190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0584BBD-4817-6195-3198-88B3BFCD5172}"/>
                </a:ext>
              </a:extLst>
            </p:cNvPr>
            <p:cNvGrpSpPr/>
            <p:nvPr/>
          </p:nvGrpSpPr>
          <p:grpSpPr>
            <a:xfrm>
              <a:off x="3886383" y="2474868"/>
              <a:ext cx="2407413" cy="1751901"/>
              <a:chOff x="3886383" y="2474868"/>
              <a:chExt cx="2407413" cy="1751901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12B5512-2697-E155-7A74-287601AF5B2F}"/>
                  </a:ext>
                </a:extLst>
              </p:cNvPr>
              <p:cNvSpPr/>
              <p:nvPr/>
            </p:nvSpPr>
            <p:spPr>
              <a:xfrm>
                <a:off x="3886383" y="2474869"/>
                <a:ext cx="2407413" cy="17519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ctr"/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28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rPr>
                  <a:t>관심분야 찾기</a:t>
                </a:r>
                <a:endParaRPr lang="en-US" altLang="ko-KR" sz="28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19C231B-4A78-F9E2-FB95-38D233B9CAB2}"/>
                  </a:ext>
                </a:extLst>
              </p:cNvPr>
              <p:cNvSpPr/>
              <p:nvPr/>
            </p:nvSpPr>
            <p:spPr>
              <a:xfrm>
                <a:off x="4271583" y="2474868"/>
                <a:ext cx="2022213" cy="385848"/>
              </a:xfrm>
              <a:prstGeom prst="rect">
                <a:avLst/>
              </a:prstGeom>
              <a:solidFill>
                <a:srgbClr val="95A8FC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endParaRP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13D17A1-3FE9-30DD-3B69-41D6641F2161}"/>
                </a:ext>
              </a:extLst>
            </p:cNvPr>
            <p:cNvSpPr/>
            <p:nvPr/>
          </p:nvSpPr>
          <p:spPr>
            <a:xfrm>
              <a:off x="3886383" y="2474868"/>
              <a:ext cx="385200" cy="3858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03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3A71B65-D543-5685-500E-674C61AE7019}"/>
              </a:ext>
            </a:extLst>
          </p:cNvPr>
          <p:cNvGrpSpPr/>
          <p:nvPr/>
        </p:nvGrpSpPr>
        <p:grpSpPr>
          <a:xfrm>
            <a:off x="499352" y="2553049"/>
            <a:ext cx="2407413" cy="1751901"/>
            <a:chOff x="3886383" y="2474868"/>
            <a:chExt cx="2407413" cy="175190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8535E32-7F40-5EA9-E3EC-018BA7F7E3A2}"/>
                </a:ext>
              </a:extLst>
            </p:cNvPr>
            <p:cNvGrpSpPr/>
            <p:nvPr/>
          </p:nvGrpSpPr>
          <p:grpSpPr>
            <a:xfrm>
              <a:off x="3886383" y="2474868"/>
              <a:ext cx="2407413" cy="1751901"/>
              <a:chOff x="3886383" y="2474868"/>
              <a:chExt cx="2407413" cy="175190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7F922B8-1716-A5E7-BB72-80C00B01F4F3}"/>
                  </a:ext>
                </a:extLst>
              </p:cNvPr>
              <p:cNvSpPr/>
              <p:nvPr/>
            </p:nvSpPr>
            <p:spPr>
              <a:xfrm>
                <a:off x="3886383" y="2474869"/>
                <a:ext cx="2407413" cy="17519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ctr"/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28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rPr>
                  <a:t>프로젝트 주제</a:t>
                </a:r>
                <a:endParaRPr lang="en-US" altLang="ko-KR" sz="28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28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rPr>
                  <a:t>영상 토론</a:t>
                </a:r>
                <a:endParaRPr lang="en-US" altLang="ko-KR" sz="28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DF8FA30-44B9-CB0A-D1E9-6FFEBA35D8E1}"/>
                  </a:ext>
                </a:extLst>
              </p:cNvPr>
              <p:cNvSpPr/>
              <p:nvPr/>
            </p:nvSpPr>
            <p:spPr>
              <a:xfrm>
                <a:off x="4271583" y="2474868"/>
                <a:ext cx="2022213" cy="385848"/>
              </a:xfrm>
              <a:prstGeom prst="rect">
                <a:avLst/>
              </a:prstGeom>
              <a:solidFill>
                <a:srgbClr val="95A8FC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3BF871C-516B-6829-9B27-A87D27D22594}"/>
                </a:ext>
              </a:extLst>
            </p:cNvPr>
            <p:cNvSpPr/>
            <p:nvPr/>
          </p:nvSpPr>
          <p:spPr>
            <a:xfrm>
              <a:off x="3886383" y="2474868"/>
              <a:ext cx="385200" cy="3858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01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322111F-7B72-A920-CC4B-F570FACCB3D9}"/>
              </a:ext>
            </a:extLst>
          </p:cNvPr>
          <p:cNvGrpSpPr/>
          <p:nvPr/>
        </p:nvGrpSpPr>
        <p:grpSpPr>
          <a:xfrm>
            <a:off x="9286376" y="2553049"/>
            <a:ext cx="2407413" cy="1751901"/>
            <a:chOff x="3886383" y="2474868"/>
            <a:chExt cx="2407413" cy="175190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8ED08FA-4E35-EBF1-59BF-F56DF68D404B}"/>
                </a:ext>
              </a:extLst>
            </p:cNvPr>
            <p:cNvGrpSpPr/>
            <p:nvPr/>
          </p:nvGrpSpPr>
          <p:grpSpPr>
            <a:xfrm>
              <a:off x="3886383" y="2474868"/>
              <a:ext cx="2407413" cy="1751901"/>
              <a:chOff x="3886383" y="2474868"/>
              <a:chExt cx="2407413" cy="1751901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EE744DF-BC5B-1DD8-1806-D67F83CA2888}"/>
                  </a:ext>
                </a:extLst>
              </p:cNvPr>
              <p:cNvSpPr/>
              <p:nvPr/>
            </p:nvSpPr>
            <p:spPr>
              <a:xfrm>
                <a:off x="3886383" y="2474869"/>
                <a:ext cx="2407413" cy="17519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ctr"/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28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rPr>
                  <a:t>프로젝트</a:t>
                </a:r>
                <a:endParaRPr lang="en-US" altLang="ko-KR" sz="28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28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강원교육튼튼" panose="02020603020101020101" pitchFamily="18" charset="-127"/>
                    <a:ea typeface="강원교육튼튼" panose="02020603020101020101" pitchFamily="18" charset="-127"/>
                  </a:rPr>
                  <a:t>주제 선정</a:t>
                </a:r>
                <a:endParaRPr lang="en-US" altLang="ko-KR" sz="28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5C47CFF-5304-EBD9-E69A-27645A558739}"/>
                  </a:ext>
                </a:extLst>
              </p:cNvPr>
              <p:cNvSpPr/>
              <p:nvPr/>
            </p:nvSpPr>
            <p:spPr>
              <a:xfrm>
                <a:off x="4271583" y="2474868"/>
                <a:ext cx="2022213" cy="385848"/>
              </a:xfrm>
              <a:prstGeom prst="rect">
                <a:avLst/>
              </a:prstGeom>
              <a:solidFill>
                <a:srgbClr val="95A8FC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endParaRP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9B8E57D-43F9-E99D-9A1A-B38A3DE9A899}"/>
                </a:ext>
              </a:extLst>
            </p:cNvPr>
            <p:cNvSpPr/>
            <p:nvPr/>
          </p:nvSpPr>
          <p:spPr>
            <a:xfrm>
              <a:off x="3886383" y="2474868"/>
              <a:ext cx="385200" cy="3858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04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9D760E-FAC4-1C9D-F9F5-03A095A8FB70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kern="0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목차</a:t>
            </a:r>
            <a:endParaRPr lang="ko-KR" altLang="en-US" sz="1400" b="1" dirty="0">
              <a:solidFill>
                <a:prstClr val="white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D67FF1-2DFF-B88E-B3B0-48F228CCAA94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00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22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kern="0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프로젝트 주제 영상 토론</a:t>
            </a:r>
            <a:endParaRPr lang="ko-KR" altLang="en-US" sz="1400" b="1" dirty="0">
              <a:solidFill>
                <a:prstClr val="white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01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77CF01-F2DF-4E34-F8B3-1C73CD704EB8}"/>
              </a:ext>
            </a:extLst>
          </p:cNvPr>
          <p:cNvSpPr txBox="1"/>
          <p:nvPr/>
        </p:nvSpPr>
        <p:spPr>
          <a:xfrm>
            <a:off x="783917" y="759532"/>
            <a:ext cx="9515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프로젝트와 관련된 사례 영상을 시청하며 느낀 흥미로운 점들을 공유하였다</a:t>
            </a:r>
            <a:r>
              <a:rPr lang="en-US" altLang="ko-KR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sz="24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3DDEB2-DB95-AF3B-B1E3-CF1D0715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070" y="1843902"/>
            <a:ext cx="1996613" cy="31701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E490B6-1422-0CE3-64BA-8E6101F78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718" y="1823713"/>
            <a:ext cx="1874682" cy="47476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716E0A-E585-511B-E436-6BD861E31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123" y="1823713"/>
            <a:ext cx="1668925" cy="2095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37A63C-3D7A-574C-D8F6-5DC802386E01}"/>
              </a:ext>
            </a:extLst>
          </p:cNvPr>
          <p:cNvSpPr txBox="1"/>
          <p:nvPr/>
        </p:nvSpPr>
        <p:spPr>
          <a:xfrm>
            <a:off x="163471" y="1353049"/>
            <a:ext cx="238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김경대</a:t>
            </a:r>
            <a:endParaRPr lang="ko-KR" altLang="en-US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029528-4843-7A9D-7343-FF44D9E77862}"/>
              </a:ext>
            </a:extLst>
          </p:cNvPr>
          <p:cNvSpPr txBox="1"/>
          <p:nvPr/>
        </p:nvSpPr>
        <p:spPr>
          <a:xfrm>
            <a:off x="2808381" y="1347190"/>
            <a:ext cx="238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김현수</a:t>
            </a:r>
            <a:endParaRPr lang="en-US" altLang="ko-KR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6C1D64-72EC-5EF2-E39A-9365C7C17A26}"/>
              </a:ext>
            </a:extLst>
          </p:cNvPr>
          <p:cNvSpPr txBox="1"/>
          <p:nvPr/>
        </p:nvSpPr>
        <p:spPr>
          <a:xfrm>
            <a:off x="5315275" y="1364254"/>
            <a:ext cx="238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문도윤</a:t>
            </a:r>
            <a:endParaRPr lang="ko-KR" altLang="en-US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D8C8CF2-230B-CCDF-D194-7DEEC467F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17" y="1745018"/>
            <a:ext cx="1668925" cy="4770533"/>
          </a:xfrm>
          <a:prstGeom prst="rect">
            <a:avLst/>
          </a:prstGeom>
        </p:spPr>
      </p:pic>
      <p:pic>
        <p:nvPicPr>
          <p:cNvPr id="17" name="그림 1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803A5A4-951C-AF98-6CF2-171CAFA8AB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473" y="1716522"/>
            <a:ext cx="3169376" cy="29316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353A35-6FA0-3965-D4EE-EE1B7879EC7A}"/>
              </a:ext>
            </a:extLst>
          </p:cNvPr>
          <p:cNvSpPr txBox="1"/>
          <p:nvPr/>
        </p:nvSpPr>
        <p:spPr>
          <a:xfrm>
            <a:off x="7281749" y="1375686"/>
            <a:ext cx="238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엄태현</a:t>
            </a:r>
            <a:endParaRPr lang="ko-KR" altLang="en-US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76EB65-AB70-8F9F-5480-F8F8B832C9B2}"/>
              </a:ext>
            </a:extLst>
          </p:cNvPr>
          <p:cNvSpPr txBox="1"/>
          <p:nvPr/>
        </p:nvSpPr>
        <p:spPr>
          <a:xfrm>
            <a:off x="9392813" y="1404939"/>
            <a:ext cx="238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정재민</a:t>
            </a:r>
          </a:p>
        </p:txBody>
      </p:sp>
    </p:spTree>
    <p:extLst>
      <p:ext uri="{BB962C8B-B14F-4D97-AF65-F5344CB8AC3E}">
        <p14:creationId xmlns:p14="http://schemas.microsoft.com/office/powerpoint/2010/main" val="196779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kern="0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프로젝트 주제 영상 </a:t>
            </a:r>
            <a:r>
              <a:rPr lang="ko-KR" altLang="en-US" sz="2000" b="1" kern="0" dirty="0" err="1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토론뷰</a:t>
            </a:r>
            <a:endParaRPr lang="ko-KR" altLang="en-US" sz="1400" b="1" dirty="0">
              <a:solidFill>
                <a:prstClr val="white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01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4D58D-BBC8-24E7-9211-79A5660BDF75}"/>
              </a:ext>
            </a:extLst>
          </p:cNvPr>
          <p:cNvSpPr txBox="1"/>
          <p:nvPr/>
        </p:nvSpPr>
        <p:spPr>
          <a:xfrm>
            <a:off x="602388" y="1392985"/>
            <a:ext cx="345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IDEO Design Process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20E590-CA04-5467-B59B-8AD11072DBCC}"/>
              </a:ext>
            </a:extLst>
          </p:cNvPr>
          <p:cNvSpPr txBox="1"/>
          <p:nvPr/>
        </p:nvSpPr>
        <p:spPr>
          <a:xfrm>
            <a:off x="773682" y="2084191"/>
            <a:ext cx="5274295" cy="4130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주제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새로운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쇼핑카트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디자인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Day 1. Observation</a:t>
            </a:r>
          </a:p>
          <a:p>
            <a:pPr marR="0" lvl="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	</a:t>
            </a:r>
            <a:r>
              <a:rPr lang="ko-KR" altLang="en-US" sz="2000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사용자 관찰을 통한 목표 설정</a:t>
            </a:r>
            <a:endParaRPr lang="en-US" altLang="ko-KR" sz="2000" dirty="0">
              <a:solidFill>
                <a:prstClr val="black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Day 2. Synthesize &amp; </a:t>
            </a:r>
            <a:r>
              <a:rPr lang="en-US" altLang="ko-KR" sz="2000" b="1" dirty="0" err="1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BrainStorming</a:t>
            </a:r>
            <a:endParaRPr lang="en-US" altLang="ko-KR" sz="2000" b="1" dirty="0">
              <a:solidFill>
                <a:prstClr val="black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	</a:t>
            </a:r>
            <a:r>
              <a:rPr lang="ko-KR" altLang="en-US" sz="2000" dirty="0" err="1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포스트잇으로</a:t>
            </a:r>
            <a:r>
              <a:rPr lang="ko-KR" altLang="en-US" sz="2000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아이디어를 펼쳐 공유</a:t>
            </a:r>
            <a:r>
              <a:rPr lang="en-US" altLang="ko-KR" sz="2000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</a:p>
          <a:p>
            <a:pPr marR="0" lvl="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	</a:t>
            </a:r>
            <a:r>
              <a:rPr lang="ko-KR" altLang="en-US" sz="2000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여러 </a:t>
            </a:r>
            <a:r>
              <a:rPr lang="en-US" altLang="ko-KR" sz="2000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Prototype </a:t>
            </a:r>
            <a:r>
              <a:rPr lang="ko-KR" altLang="en-US" sz="2000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제작 및 분석</a:t>
            </a:r>
            <a:endParaRPr lang="en-US" altLang="ko-KR" sz="2000" dirty="0">
              <a:solidFill>
                <a:prstClr val="black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Day 3,4. Evolution</a:t>
            </a:r>
          </a:p>
          <a:p>
            <a:pPr lvl="2">
              <a:lnSpc>
                <a:spcPct val="125000"/>
              </a:lnSpc>
              <a:defRPr/>
            </a:pPr>
            <a:r>
              <a:rPr lang="ko-KR" altLang="en-US" sz="2000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각 </a:t>
            </a:r>
            <a:r>
              <a:rPr lang="en-US" altLang="ko-KR" sz="2000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Prototype</a:t>
            </a:r>
            <a:r>
              <a:rPr lang="ko-KR" altLang="en-US" sz="2000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을</a:t>
            </a:r>
            <a:r>
              <a:rPr lang="en-US" altLang="ko-KR" sz="2000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통합시켜 발전</a:t>
            </a:r>
            <a:endParaRPr lang="en-US" altLang="ko-KR" sz="2000" dirty="0">
              <a:solidFill>
                <a:prstClr val="black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Day 5. </a:t>
            </a:r>
            <a:r>
              <a:rPr lang="en-US" altLang="ko-KR" sz="2000" b="1" dirty="0" err="1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Deliever</a:t>
            </a:r>
            <a:r>
              <a:rPr lang="ko-KR" altLang="en-US" sz="2000" b="1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endParaRPr lang="en-US" altLang="ko-KR" sz="2000" b="1" dirty="0">
              <a:solidFill>
                <a:prstClr val="black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lvl="1">
              <a:lnSpc>
                <a:spcPct val="125000"/>
              </a:lnSpc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	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최종 시제품 제작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893702-0811-2011-E6E0-88F5D11C9DE5}"/>
              </a:ext>
            </a:extLst>
          </p:cNvPr>
          <p:cNvCxnSpPr>
            <a:cxnSpLocks/>
          </p:cNvCxnSpPr>
          <p:nvPr/>
        </p:nvCxnSpPr>
        <p:spPr>
          <a:xfrm flipH="1">
            <a:off x="6071988" y="1212980"/>
            <a:ext cx="24012" cy="501053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003A71-808E-582F-B140-DF8007913F67}"/>
              </a:ext>
            </a:extLst>
          </p:cNvPr>
          <p:cNvSpPr txBox="1"/>
          <p:nvPr/>
        </p:nvSpPr>
        <p:spPr>
          <a:xfrm>
            <a:off x="398717" y="751315"/>
            <a:ext cx="345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요약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625D86-2677-4A4C-A5B6-C81F3B3D9A87}"/>
              </a:ext>
            </a:extLst>
          </p:cNvPr>
          <p:cNvSpPr txBox="1"/>
          <p:nvPr/>
        </p:nvSpPr>
        <p:spPr>
          <a:xfrm>
            <a:off x="6632460" y="1402420"/>
            <a:ext cx="4775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IDEO Design Thinking Rule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FFACB4-AC12-372F-0BBC-F20D26B65311}"/>
              </a:ext>
            </a:extLst>
          </p:cNvPr>
          <p:cNvSpPr txBox="1"/>
          <p:nvPr/>
        </p:nvSpPr>
        <p:spPr>
          <a:xfrm>
            <a:off x="6296794" y="2239192"/>
            <a:ext cx="5683712" cy="307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highlight>
                  <a:srgbClr val="FFFF00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수평적</a:t>
            </a:r>
            <a:r>
              <a:rPr lang="ko-KR" altLang="en-US" sz="2000" b="1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구조</a:t>
            </a:r>
            <a:endParaRPr lang="en-US" altLang="ko-KR" sz="2000" b="1" dirty="0">
              <a:solidFill>
                <a:prstClr val="black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사용자 </a:t>
            </a:r>
            <a:r>
              <a:rPr lang="ko-KR" altLang="en-US" sz="2000" b="1" dirty="0">
                <a:solidFill>
                  <a:prstClr val="black"/>
                </a:solidFill>
                <a:highlight>
                  <a:srgbClr val="FFFF00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공감</a:t>
            </a:r>
            <a:r>
              <a:rPr lang="ko-KR" altLang="en-US" sz="2000" b="1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을 통한 문제 발견 </a:t>
            </a:r>
            <a:r>
              <a:rPr lang="en-US" altLang="ko-KR" sz="2000" b="1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&amp; </a:t>
            </a:r>
            <a:r>
              <a:rPr lang="ko-KR" altLang="en-US" sz="2000" b="1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해결</a:t>
            </a:r>
            <a:endParaRPr lang="en-US" altLang="ko-KR" sz="2000" b="1" dirty="0">
              <a:solidFill>
                <a:prstClr val="black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비평 자제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타인의 생각에 내 생각을 더하기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b="1" dirty="0">
                <a:solidFill>
                  <a:prstClr val="black"/>
                </a:solidFill>
                <a:highlight>
                  <a:srgbClr val="FFFF00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시행착오</a:t>
            </a:r>
            <a:r>
              <a:rPr lang="ko-KR" altLang="en-US" sz="2000" b="1" dirty="0">
                <a:solidFill>
                  <a:prstClr val="black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를 통한 발전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방향성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을 잃지 않기</a:t>
            </a:r>
          </a:p>
        </p:txBody>
      </p:sp>
    </p:spTree>
    <p:extLst>
      <p:ext uri="{BB962C8B-B14F-4D97-AF65-F5344CB8AC3E}">
        <p14:creationId xmlns:p14="http://schemas.microsoft.com/office/powerpoint/2010/main" val="286332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리빙랩</a:t>
            </a:r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사례 토론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02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FD1CAE-E94F-12F4-43B8-EB17EC97AA66}"/>
              </a:ext>
            </a:extLst>
          </p:cNvPr>
          <p:cNvSpPr txBox="1"/>
          <p:nvPr/>
        </p:nvSpPr>
        <p:spPr>
          <a:xfrm>
            <a:off x="515700" y="434756"/>
            <a:ext cx="11112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팀원들과 여러가지 사례를 공유하고 아이디어를 제시하였다</a:t>
            </a:r>
            <a:r>
              <a:rPr lang="en-US" altLang="ko-KR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r>
              <a:rPr lang="ko-KR" altLang="en-US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</a:p>
          <a:p>
            <a:endParaRPr lang="en-US" altLang="ko-KR" sz="24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0FFD9F1-FD2E-9C65-7CDE-44C69C29C3F2}"/>
              </a:ext>
            </a:extLst>
          </p:cNvPr>
          <p:cNvGrpSpPr/>
          <p:nvPr/>
        </p:nvGrpSpPr>
        <p:grpSpPr>
          <a:xfrm>
            <a:off x="1743748" y="1411648"/>
            <a:ext cx="8656477" cy="4919665"/>
            <a:chOff x="885916" y="1394870"/>
            <a:chExt cx="8656477" cy="491966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F305BB1-DDA1-3446-3D8A-5FAAFCA83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916" y="1394870"/>
              <a:ext cx="2476846" cy="491966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A47CCC5-30AE-B087-70F7-F6BE9E24F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2824" y="1394870"/>
              <a:ext cx="2457793" cy="4919664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99B6E98-0499-B2FA-B885-656E48996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547" y="1394870"/>
              <a:ext cx="2476846" cy="4919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360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리빙랩</a:t>
            </a:r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사례 토론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02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53E1EC-46CE-A63E-BE8C-02E6B275034C}"/>
              </a:ext>
            </a:extLst>
          </p:cNvPr>
          <p:cNvSpPr txBox="1"/>
          <p:nvPr/>
        </p:nvSpPr>
        <p:spPr>
          <a:xfrm>
            <a:off x="304673" y="707144"/>
            <a:ext cx="70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팀원들의 생각을 공유하고 토론을 진행하였다</a:t>
            </a:r>
            <a:r>
              <a:rPr lang="en-US" altLang="ko-KR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en-US" altLang="ko-KR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EA4B3B0-0A2A-8FA1-2B80-32F36686C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7" y="1155940"/>
            <a:ext cx="2476846" cy="546022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AC9C38F-1795-CB98-FBDC-4DDA35485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77" y="1155940"/>
            <a:ext cx="2467319" cy="54602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3D89E21D-1754-DC9E-BD8A-7E80275FD092}"/>
                  </a:ext>
                </a:extLst>
              </p14:cNvPr>
              <p14:cNvContentPartPr/>
              <p14:nvPr/>
            </p14:nvContentPartPr>
            <p14:xfrm>
              <a:off x="771341" y="1333496"/>
              <a:ext cx="394920" cy="36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3D89E21D-1754-DC9E-BD8A-7E80275FD0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701" y="1225856"/>
                <a:ext cx="50256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그림 29">
            <a:extLst>
              <a:ext uri="{FF2B5EF4-FFF2-40B4-BE49-F238E27FC236}">
                <a16:creationId xmlns:a16="http://schemas.microsoft.com/office/drawing/2014/main" id="{3E6013CE-0619-16DF-C66D-9D9479D7BF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298" y="833523"/>
            <a:ext cx="2467319" cy="571579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002D779-3CCF-E3AB-7688-60B452F6A8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940" y="833523"/>
            <a:ext cx="2476846" cy="57157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FBA7C5A1-4846-C6FF-4931-D08DC017C863}"/>
                  </a:ext>
                </a:extLst>
              </p14:cNvPr>
              <p14:cNvContentPartPr/>
              <p14:nvPr/>
            </p14:nvContentPartPr>
            <p14:xfrm>
              <a:off x="6215981" y="1056656"/>
              <a:ext cx="388080" cy="36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FBA7C5A1-4846-C6FF-4931-D08DC017C8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62341" y="949016"/>
                <a:ext cx="4957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812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리빙랩</a:t>
            </a:r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사례 토론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02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B0BD03-B404-5657-081C-958AC1812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86696"/>
            <a:ext cx="2476846" cy="54602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DD6C302-4AE6-A20E-112C-10AF7B878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345" y="786696"/>
            <a:ext cx="2476846" cy="54602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AA2DF612-4659-E1B6-2BC6-24C581EAA653}"/>
                  </a:ext>
                </a:extLst>
              </p14:cNvPr>
              <p14:cNvContentPartPr/>
              <p14:nvPr/>
            </p14:nvContentPartPr>
            <p14:xfrm>
              <a:off x="6230224" y="1056659"/>
              <a:ext cx="434880" cy="3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AA2DF612-4659-E1B6-2BC6-24C581EAA6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76224" y="949019"/>
                <a:ext cx="54252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0E842C36-3438-7671-5669-7781363C37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7" y="786696"/>
            <a:ext cx="2476846" cy="57157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958B59D-A92E-9C38-0FDC-84B0649892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576" y="786696"/>
            <a:ext cx="2476846" cy="57157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5E225FF2-A742-C2E1-B6B7-3A94ECBC0755}"/>
                  </a:ext>
                </a:extLst>
              </p14:cNvPr>
              <p14:cNvContentPartPr/>
              <p14:nvPr/>
            </p14:nvContentPartPr>
            <p14:xfrm>
              <a:off x="771341" y="1005176"/>
              <a:ext cx="333360" cy="2664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5E225FF2-A742-C2E1-B6B7-3A94ECBC075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7701" y="897536"/>
                <a:ext cx="4410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F863FD4E-10EA-6F24-1CB4-A5A1031DFF4D}"/>
                  </a:ext>
                </a:extLst>
              </p14:cNvPr>
              <p14:cNvContentPartPr/>
              <p14:nvPr/>
            </p14:nvContentPartPr>
            <p14:xfrm>
              <a:off x="3523181" y="1006256"/>
              <a:ext cx="343440" cy="3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F863FD4E-10EA-6F24-1CB4-A5A1031DFF4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69541" y="898616"/>
                <a:ext cx="4510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34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관심분야 찾기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03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055C69F-4E2F-55BD-3B40-F8CFAABE0867}"/>
              </a:ext>
            </a:extLst>
          </p:cNvPr>
          <p:cNvGrpSpPr/>
          <p:nvPr/>
        </p:nvGrpSpPr>
        <p:grpSpPr>
          <a:xfrm>
            <a:off x="683596" y="1792888"/>
            <a:ext cx="9893070" cy="3272223"/>
            <a:chOff x="591317" y="944089"/>
            <a:chExt cx="9893070" cy="32722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499A83-6A0D-78E9-2E5C-FDEE4F567793}"/>
                </a:ext>
              </a:extLst>
            </p:cNvPr>
            <p:cNvSpPr txBox="1"/>
            <p:nvPr/>
          </p:nvSpPr>
          <p:spPr>
            <a:xfrm>
              <a:off x="591317" y="944089"/>
              <a:ext cx="95151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b="1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조원들과 </a:t>
              </a:r>
              <a:r>
                <a:rPr lang="ko-KR" altLang="en-US" sz="2400" b="1" dirty="0" err="1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모빌리티</a:t>
              </a:r>
              <a:r>
                <a:rPr lang="ko-KR" altLang="en-US" sz="2400" b="1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 영역 지도를 보며 각자 관심 있는 분야를 선정하였다</a:t>
              </a:r>
              <a:r>
                <a:rPr lang="en-US" altLang="ko-KR" sz="2400" b="1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.</a:t>
              </a:r>
            </a:p>
            <a:p>
              <a:endParaRPr lang="en-US" altLang="ko-KR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b="1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각자 관심이 가는 분야에 대해 소개하고 </a:t>
              </a:r>
              <a:r>
                <a:rPr lang="ko-KR" altLang="en-US" sz="2400" b="1" dirty="0" err="1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패들릿으로</a:t>
              </a:r>
              <a:r>
                <a:rPr lang="ko-KR" altLang="en-US" sz="2400" b="1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 공유하였다</a:t>
              </a:r>
              <a:r>
                <a:rPr lang="en-US" altLang="ko-KR" sz="2400" b="1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.</a:t>
              </a:r>
              <a:endParaRPr lang="ko-KR" altLang="en-US" sz="24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354D59F-533F-9177-C063-A57815E85C1B}"/>
                </a:ext>
              </a:extLst>
            </p:cNvPr>
            <p:cNvGrpSpPr/>
            <p:nvPr/>
          </p:nvGrpSpPr>
          <p:grpSpPr>
            <a:xfrm>
              <a:off x="821705" y="2350261"/>
              <a:ext cx="9662682" cy="1866051"/>
              <a:chOff x="821705" y="2350261"/>
              <a:chExt cx="9662682" cy="18660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A8CD34-F73F-7AED-E447-9215596CEA8B}"/>
                  </a:ext>
                </a:extLst>
              </p:cNvPr>
              <p:cNvSpPr txBox="1"/>
              <p:nvPr/>
            </p:nvSpPr>
            <p:spPr>
              <a:xfrm>
                <a:off x="821705" y="2350261"/>
                <a:ext cx="52742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ko-KR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강원교육모두 Bold" panose="02020603020101020101" pitchFamily="18" charset="-127"/>
                    <a:ea typeface="강원교육모두 Bold" panose="02020603020101020101" pitchFamily="18" charset="-127"/>
                  </a:rPr>
                  <a:t>활동 후 느낀 점</a:t>
                </a:r>
                <a:endPara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강원교육모두 Bold" panose="02020603020101020101" pitchFamily="18" charset="-127"/>
                  <a:ea typeface="강원교육모두 Bold" panose="02020603020101020101" pitchFamily="18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4AF071-689D-7C27-F9E6-04991F9C9F61}"/>
                  </a:ext>
                </a:extLst>
              </p:cNvPr>
              <p:cNvSpPr txBox="1"/>
              <p:nvPr/>
            </p:nvSpPr>
            <p:spPr>
              <a:xfrm>
                <a:off x="969239" y="2892873"/>
                <a:ext cx="951514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강원교육모두 Bold" panose="02020603020101020101" pitchFamily="18" charset="-127"/>
                    <a:ea typeface="강원교육모두 Bold" panose="02020603020101020101" pitchFamily="18" charset="-127"/>
                  </a:rPr>
                  <a:t>- </a:t>
                </a:r>
                <a:r>
                  <a:rPr lang="ko-KR" altLang="en-US" sz="2000" dirty="0">
                    <a:latin typeface="강원교육모두 Bold" panose="02020603020101020101" pitchFamily="18" charset="-127"/>
                    <a:ea typeface="강원교육모두 Bold" panose="02020603020101020101" pitchFamily="18" charset="-127"/>
                  </a:rPr>
                  <a:t>공유하는 과정에서 각자의 관심 분야는 비슷했지만 그 이유는 서로 달랐기 때문에 공유하고 듣는 과정이 흥미로웠다</a:t>
                </a:r>
                <a:r>
                  <a:rPr lang="en-US" altLang="ko-KR" sz="2000" dirty="0">
                    <a:latin typeface="강원교육모두 Bold" panose="02020603020101020101" pitchFamily="18" charset="-127"/>
                    <a:ea typeface="강원교육모두 Bold" panose="02020603020101020101" pitchFamily="18" charset="-127"/>
                  </a:rPr>
                  <a:t>.</a:t>
                </a:r>
              </a:p>
              <a:p>
                <a:endParaRPr lang="en-US" altLang="ko-KR" sz="20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endParaRPr>
              </a:p>
              <a:p>
                <a:r>
                  <a:rPr lang="en-US" altLang="ko-KR" sz="2000" dirty="0">
                    <a:latin typeface="강원교육모두 Bold" panose="02020603020101020101" pitchFamily="18" charset="-127"/>
                    <a:ea typeface="강원교육모두 Bold" panose="02020603020101020101" pitchFamily="18" charset="-127"/>
                  </a:rPr>
                  <a:t>- </a:t>
                </a:r>
                <a:r>
                  <a:rPr lang="ko-KR" altLang="en-US" sz="2000" dirty="0">
                    <a:latin typeface="강원교육모두 Bold" panose="02020603020101020101" pitchFamily="18" charset="-127"/>
                    <a:ea typeface="강원교육모두 Bold" panose="02020603020101020101" pitchFamily="18" charset="-127"/>
                  </a:rPr>
                  <a:t>서로 공유하는 과정에서 공감하는 자세를 보여주었다</a:t>
                </a:r>
                <a:r>
                  <a:rPr lang="en-US" altLang="ko-KR" sz="2000" dirty="0">
                    <a:latin typeface="강원교육모두 Bold" panose="02020603020101020101" pitchFamily="18" charset="-127"/>
                    <a:ea typeface="강원교육모두 Bold" panose="02020603020101020101" pitchFamily="18" charset="-127"/>
                  </a:rPr>
                  <a:t>.</a:t>
                </a:r>
                <a:endParaRPr lang="ko-KR" altLang="en-US" sz="20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888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관심분야 찾기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03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B0207D-D973-2033-5160-4339370F75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1" r="3014"/>
          <a:stretch/>
        </p:blipFill>
        <p:spPr>
          <a:xfrm>
            <a:off x="239349" y="761037"/>
            <a:ext cx="2290227" cy="44964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DF3BBAD-D4D3-3E1C-E856-BDBE347C75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10" r="1945"/>
          <a:stretch/>
        </p:blipFill>
        <p:spPr>
          <a:xfrm>
            <a:off x="2583052" y="761037"/>
            <a:ext cx="2290227" cy="352474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9498A2F-90CE-3E02-0055-D378AA4281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03" r="4474"/>
          <a:stretch/>
        </p:blipFill>
        <p:spPr>
          <a:xfrm>
            <a:off x="4950885" y="761037"/>
            <a:ext cx="2290227" cy="29245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4FBF8D7-B06F-72CC-EDA1-DFD6686EED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27" t="1270" r="3108"/>
          <a:stretch/>
        </p:blipFill>
        <p:spPr>
          <a:xfrm>
            <a:off x="7287465" y="447675"/>
            <a:ext cx="2290227" cy="628275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697E97D-1586-DCDF-5E4B-6C8481A88DD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52" r="1747"/>
          <a:stretch/>
        </p:blipFill>
        <p:spPr>
          <a:xfrm>
            <a:off x="9577692" y="775417"/>
            <a:ext cx="2290227" cy="26006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0DA36727-4B28-5220-148E-83C4E115F083}"/>
                  </a:ext>
                </a:extLst>
              </p14:cNvPr>
              <p14:cNvContentPartPr/>
              <p14:nvPr/>
            </p14:nvContentPartPr>
            <p14:xfrm>
              <a:off x="335021" y="989336"/>
              <a:ext cx="383760" cy="684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0DA36727-4B28-5220-148E-83C4E115F0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1381" y="881696"/>
                <a:ext cx="4914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26A6AA32-0EB9-2791-213A-1BC4470CF05D}"/>
                  </a:ext>
                </a:extLst>
              </p14:cNvPr>
              <p14:cNvContentPartPr/>
              <p14:nvPr/>
            </p14:nvContentPartPr>
            <p14:xfrm>
              <a:off x="2641901" y="964496"/>
              <a:ext cx="452520" cy="36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26A6AA32-0EB9-2791-213A-1BC4470CF05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88261" y="856496"/>
                <a:ext cx="560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C19242A5-1B01-1B78-AD13-135AD96ACA72}"/>
                  </a:ext>
                </a:extLst>
              </p14:cNvPr>
              <p14:cNvContentPartPr/>
              <p14:nvPr/>
            </p14:nvContentPartPr>
            <p14:xfrm>
              <a:off x="5091701" y="1006256"/>
              <a:ext cx="320400" cy="36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C19242A5-1B01-1B78-AD13-135AD96ACA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38061" y="898616"/>
                <a:ext cx="428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BDAF4580-70C3-8DAC-7C47-316165CC3E4C}"/>
                  </a:ext>
                </a:extLst>
              </p14:cNvPr>
              <p14:cNvContentPartPr/>
              <p14:nvPr/>
            </p14:nvContentPartPr>
            <p14:xfrm>
              <a:off x="7415501" y="528176"/>
              <a:ext cx="321480" cy="36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BDAF4580-70C3-8DAC-7C47-316165CC3E4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61501" y="420536"/>
                <a:ext cx="429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1D2BD68-DE52-F46C-C851-E04CE102B107}"/>
                  </a:ext>
                </a:extLst>
              </p14:cNvPr>
              <p14:cNvContentPartPr/>
              <p14:nvPr/>
            </p14:nvContentPartPr>
            <p14:xfrm>
              <a:off x="9655421" y="974216"/>
              <a:ext cx="431280" cy="1584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1D2BD68-DE52-F46C-C851-E04CE102B10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601781" y="866216"/>
                <a:ext cx="538920" cy="23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264643"/>
      </p:ext>
    </p:extLst>
  </p:cSld>
  <p:clrMapOvr>
    <a:masterClrMapping/>
  </p:clrMapOvr>
</p:sld>
</file>

<file path=ppt/theme/theme1.xml><?xml version="1.0" encoding="utf-8"?>
<a:theme xmlns:a="http://schemas.openxmlformats.org/drawingml/2006/main" name="4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793</Words>
  <Application>Microsoft Office PowerPoint</Application>
  <PresentationFormat>와이드스크린</PresentationFormat>
  <Paragraphs>158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Inter var</vt:lpstr>
      <vt:lpstr>강원교육모두 Bold</vt:lpstr>
      <vt:lpstr>강원교육튼튼</vt:lpstr>
      <vt:lpstr>맑은 고딕</vt:lpstr>
      <vt:lpstr>Arial</vt:lpstr>
      <vt:lpstr>42_Office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김현수</cp:lastModifiedBy>
  <cp:revision>11</cp:revision>
  <dcterms:created xsi:type="dcterms:W3CDTF">2023-05-22T15:48:43Z</dcterms:created>
  <dcterms:modified xsi:type="dcterms:W3CDTF">2023-09-14T05:24:21Z</dcterms:modified>
</cp:coreProperties>
</file>