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7" r:id="rId2"/>
    <p:sldId id="279" r:id="rId3"/>
    <p:sldId id="288" r:id="rId4"/>
    <p:sldId id="289" r:id="rId5"/>
    <p:sldId id="290" r:id="rId6"/>
    <p:sldId id="267" r:id="rId7"/>
    <p:sldId id="291" r:id="rId8"/>
    <p:sldId id="292" r:id="rId9"/>
    <p:sldId id="270" r:id="rId10"/>
    <p:sldId id="293" r:id="rId11"/>
    <p:sldId id="294" r:id="rId12"/>
    <p:sldId id="297" r:id="rId13"/>
    <p:sldId id="287" r:id="rId14"/>
  </p:sldIdLst>
  <p:sldSz cx="12192000" cy="6858000"/>
  <p:notesSz cx="6858000" cy="9144000"/>
  <p:embeddedFontLst>
    <p:embeddedFont>
      <p:font typeface="강원교육모두 Bold" panose="02020603020101020101" pitchFamily="18" charset="-127"/>
      <p:regular r:id="rId16"/>
    </p:embeddedFont>
    <p:embeddedFont>
      <p:font typeface="강원교육튼튼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1B1"/>
    <a:srgbClr val="F3EADB"/>
    <a:srgbClr val="95A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FF09-EB21-4ACC-9ABE-049CD11F8B3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00A8-B3C8-4574-9EBE-AE0202CA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7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8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9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0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8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D1B1"/>
          </a:fgClr>
          <a:bgClr>
            <a:srgbClr val="F3EAD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3886383" y="2474869"/>
            <a:ext cx="4473843" cy="1751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주차</a:t>
            </a:r>
            <a:endParaRPr lang="en-US" altLang="ko-KR" sz="2800" b="1" kern="0" dirty="0">
              <a:solidFill>
                <a:prstClr val="black">
                  <a:lumMod val="65000"/>
                  <a:lumOff val="35000"/>
                </a:prst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현장 공감 준비</a:t>
            </a:r>
            <a:endParaRPr lang="en-US" altLang="ko-KR" sz="2800" b="1" kern="0" dirty="0">
              <a:solidFill>
                <a:prstClr val="black">
                  <a:lumMod val="65000"/>
                  <a:lumOff val="35000"/>
                </a:prst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4271583" y="2474868"/>
            <a:ext cx="4088643" cy="385848"/>
          </a:xfrm>
          <a:prstGeom prst="rect">
            <a:avLst/>
          </a:prstGeom>
          <a:solidFill>
            <a:srgbClr val="95A8F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kern="0" dirty="0" err="1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퓨처넷</a:t>
            </a:r>
            <a:r>
              <a:rPr lang="ko-KR" altLang="en-US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en-US" altLang="ko-KR" sz="2000" kern="0" dirty="0" err="1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FutureNet</a:t>
            </a:r>
            <a:r>
              <a:rPr lang="en-US" altLang="ko-KR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886383" y="2474868"/>
            <a:ext cx="385200" cy="385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Team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30D38-B0F3-1598-65E3-694689F0AD95}"/>
              </a:ext>
            </a:extLst>
          </p:cNvPr>
          <p:cNvSpPr txBox="1"/>
          <p:nvPr/>
        </p:nvSpPr>
        <p:spPr>
          <a:xfrm>
            <a:off x="8044992" y="4961377"/>
            <a:ext cx="4088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20181460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문도윤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20181518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정재민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20174121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김경대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20184130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엄태현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20204136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김현수</a:t>
            </a:r>
          </a:p>
        </p:txBody>
      </p:sp>
    </p:spTree>
    <p:extLst>
      <p:ext uri="{BB962C8B-B14F-4D97-AF65-F5344CB8AC3E}">
        <p14:creationId xmlns:p14="http://schemas.microsoft.com/office/powerpoint/2010/main" val="24322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 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질문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대상자를 만났을 때 어떤 질문을 하고 싶나요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F0F8-8C54-083C-C0F0-7ABF6DBA414F}"/>
              </a:ext>
            </a:extLst>
          </p:cNvPr>
          <p:cNvSpPr txBox="1"/>
          <p:nvPr/>
        </p:nvSpPr>
        <p:spPr>
          <a:xfrm>
            <a:off x="1109054" y="1285019"/>
            <a:ext cx="912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패들릿을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통해 의견을 모으고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 토론을 통해 질문을 선정했습니다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BA0B0E-CAE4-DF06-EDAB-BBC57BA0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7" y="2162555"/>
            <a:ext cx="2514951" cy="341042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26E7DA-5C69-0CA6-8642-0CDBD6529367}"/>
              </a:ext>
            </a:extLst>
          </p:cNvPr>
          <p:cNvGrpSpPr/>
          <p:nvPr/>
        </p:nvGrpSpPr>
        <p:grpSpPr>
          <a:xfrm>
            <a:off x="3934095" y="2067474"/>
            <a:ext cx="7495827" cy="3600587"/>
            <a:chOff x="4236098" y="2162555"/>
            <a:chExt cx="7495827" cy="36005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56316-FDE2-615E-0866-3E308ED02D4E}"/>
                </a:ext>
              </a:extLst>
            </p:cNvPr>
            <p:cNvSpPr txBox="1"/>
            <p:nvPr/>
          </p:nvSpPr>
          <p:spPr>
            <a:xfrm>
              <a:off x="4236098" y="2669988"/>
              <a:ext cx="7495827" cy="309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Q1. </a:t>
              </a:r>
              <a:r>
                <a:rPr lang="ko-KR" altLang="en-US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시내버스 </a:t>
              </a:r>
              <a:r>
                <a:rPr lang="ko-KR" altLang="en-US" sz="2000" b="1" dirty="0" err="1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급출발</a:t>
              </a:r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, </a:t>
              </a:r>
              <a:r>
                <a:rPr lang="ko-KR" altLang="en-US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급정거로 인한 사고를 당하거나 피해를 입은 경험이 있나요</a:t>
              </a:r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만약 피해를 입으셨다면 어떤 방법으로 대처하셨나요</a:t>
              </a:r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4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승객들은 이러한 상황에서 </a:t>
              </a:r>
              <a:r>
                <a:rPr lang="ko-KR" altLang="en-US" dirty="0" err="1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어던</a:t>
              </a:r>
              <a:r>
                <a:rPr lang="ko-KR" altLang="en-US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개선방법을 원하시나요</a:t>
              </a:r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Q2. </a:t>
              </a:r>
              <a:r>
                <a:rPr lang="ko-KR" altLang="en-US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버스 회사에 문의를 해 본 경험이 있나요</a:t>
              </a:r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있다면 어떤 이유로 문의를 하셨나요</a:t>
              </a:r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Q3. </a:t>
              </a:r>
              <a:r>
                <a:rPr lang="ko-KR" altLang="en-US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버스에서 하차하기 위해 미리 일어나서 준비하신 경험이 있나요</a:t>
              </a:r>
              <a:r>
                <a:rPr lang="en-US" altLang="ko-KR" sz="2000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7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있다면 그 이유는 무엇인가요</a:t>
              </a:r>
              <a:r>
                <a:rPr lang="en-US" altLang="ko-KR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C5C0A-6614-B7B7-EB6C-A7AA25969536}"/>
                </a:ext>
              </a:extLst>
            </p:cNvPr>
            <p:cNvSpPr txBox="1"/>
            <p:nvPr/>
          </p:nvSpPr>
          <p:spPr>
            <a:xfrm>
              <a:off x="4236098" y="2162555"/>
              <a:ext cx="71690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srgbClr val="0070C0"/>
                  </a:solidFill>
                  <a:latin typeface="Inter var"/>
                  <a:ea typeface="강원교육모두 Bold" panose="02020603020101020101" pitchFamily="18" charset="-127"/>
                </a:rPr>
                <a:t>최종 선정 질문</a:t>
              </a:r>
              <a:endParaRPr lang="en-US" altLang="ko-KR" sz="22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4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 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질문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대상자를 만났을 때 어떤 질문을 하고 싶나요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F0F8-8C54-083C-C0F0-7ABF6DBA414F}"/>
              </a:ext>
            </a:extLst>
          </p:cNvPr>
          <p:cNvSpPr txBox="1"/>
          <p:nvPr/>
        </p:nvSpPr>
        <p:spPr>
          <a:xfrm>
            <a:off x="1109054" y="1285019"/>
            <a:ext cx="912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패들릿을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통해 의견을 모으고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 토론을 통해 질문을 선정했습니다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10CE8-9C6E-4969-51E5-7F7D929AE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968" y="1768764"/>
            <a:ext cx="2457793" cy="2619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13A748-112F-0E27-99CB-5DC029BEA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10761" y="1802106"/>
            <a:ext cx="2429214" cy="2553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7D3F07-1CC7-0C23-8B29-7FCC4C59FC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620" y="4408731"/>
            <a:ext cx="2353003" cy="2219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4A8B8-2B44-B9C4-2776-CFB51156E6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10761" y="4548086"/>
            <a:ext cx="2324424" cy="156231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E0C23F-FA59-523A-9438-6B961185511C}"/>
              </a:ext>
            </a:extLst>
          </p:cNvPr>
          <p:cNvGrpSpPr/>
          <p:nvPr/>
        </p:nvGrpSpPr>
        <p:grpSpPr>
          <a:xfrm>
            <a:off x="5223831" y="1706034"/>
            <a:ext cx="6592039" cy="4785527"/>
            <a:chOff x="4236098" y="2162555"/>
            <a:chExt cx="7495827" cy="47855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755E1B-1594-CDF6-651D-DC019E41FF46}"/>
                </a:ext>
              </a:extLst>
            </p:cNvPr>
            <p:cNvSpPr txBox="1"/>
            <p:nvPr/>
          </p:nvSpPr>
          <p:spPr>
            <a:xfrm>
              <a:off x="4236098" y="2669988"/>
              <a:ext cx="749582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Q1. </a:t>
              </a:r>
              <a:r>
                <a:rPr lang="ko-KR" altLang="en-US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탑승객으로부터 기사님에 대한 불편 사항이 접수된 적이 있었나요</a:t>
              </a:r>
              <a:r>
                <a:rPr lang="en-US" altLang="ko-KR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7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있다면 한 달에 몇 건 정도인가요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주로 어떤 내용의 민원인가요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 err="1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급출발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급정거의 민원 내용이 접수된 적이 있나요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위 사건의 민원은 한 달에 몇 건 정도 들어오나요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r>
                <a:rPr lang="en-US" altLang="ko-KR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Q2. </a:t>
              </a:r>
              <a:r>
                <a:rPr lang="ko-KR" altLang="en-US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탑승객의 민원이 어떻게 수렴되고 있나요</a:t>
              </a:r>
              <a:r>
                <a:rPr lang="en-US" altLang="ko-KR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7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탑승객의 민원을 어떻게 해결하고 있나요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만약 버스 기사님에 대한 민원이 들어올 경우 기사님에게 어떤 피드백이 들어가나요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민원의 결과가 민원인에게 전달이 되나요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만약 버스 기사님이 민원에 대해 억울한 상황이라면 어떻게 해결이 되나요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Q3. </a:t>
              </a:r>
              <a:r>
                <a:rPr lang="ko-KR" altLang="en-US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버스마다 배차 간격이 어떻게 정해지나요</a:t>
              </a:r>
              <a:r>
                <a:rPr lang="en-US" altLang="ko-KR" b="1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7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정류장에 버스 도착 시간이 어떻게 정해지나요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  <a:p>
              <a:endParaRPr lang="en-US" altLang="ko-KR" sz="3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→ </a:t>
              </a:r>
              <a:r>
                <a:rPr lang="ko-KR" altLang="en-US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만약 정해진 시간에 버스가 정류장에 도착하지 못한 경우 어떻게 되나요</a:t>
              </a:r>
              <a:r>
                <a:rPr lang="en-US" altLang="ko-KR" sz="16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995EC2-3551-1F7B-D706-0A2908925254}"/>
                </a:ext>
              </a:extLst>
            </p:cNvPr>
            <p:cNvSpPr txBox="1"/>
            <p:nvPr/>
          </p:nvSpPr>
          <p:spPr>
            <a:xfrm>
              <a:off x="4236098" y="2162555"/>
              <a:ext cx="7169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70C0"/>
                  </a:solidFill>
                  <a:latin typeface="Inter var"/>
                  <a:ea typeface="강원교육모두 Bold" panose="02020603020101020101" pitchFamily="18" charset="-127"/>
                </a:rPr>
                <a:t>최종 선정 질문</a:t>
              </a:r>
              <a:endParaRPr lang="en-US" altLang="ko-KR" sz="2000" b="1" dirty="0">
                <a:solidFill>
                  <a:srgbClr val="0070C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7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02332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 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질문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대상자를 만났을 때 어떤 질문을 하고 싶나요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기사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F0F8-8C54-083C-C0F0-7ABF6DBA414F}"/>
              </a:ext>
            </a:extLst>
          </p:cNvPr>
          <p:cNvSpPr txBox="1"/>
          <p:nvPr/>
        </p:nvSpPr>
        <p:spPr>
          <a:xfrm>
            <a:off x="1109054" y="1285019"/>
            <a:ext cx="912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패들릿을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통해 의견을 모으고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 토론을 통해 질문을 선정했습니다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55513B7-6813-B708-C561-04022FA19C90}"/>
              </a:ext>
            </a:extLst>
          </p:cNvPr>
          <p:cNvGrpSpPr/>
          <p:nvPr/>
        </p:nvGrpSpPr>
        <p:grpSpPr>
          <a:xfrm>
            <a:off x="254414" y="2130300"/>
            <a:ext cx="5417781" cy="3272894"/>
            <a:chOff x="2753492" y="2135023"/>
            <a:chExt cx="6288084" cy="376763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1FE3EBF-4EB2-2A32-2969-9A19C169E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3492" y="2135023"/>
              <a:ext cx="2126108" cy="360868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BC90C53-5FF7-470B-195F-D17EF5D5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8072" y="2135023"/>
              <a:ext cx="2049255" cy="24638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B3D0C59-3B6B-3957-C15F-57815966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7327" y="2135023"/>
              <a:ext cx="2124249" cy="187290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A20B619-6839-0D22-1911-5DF952187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72" y="4598823"/>
              <a:ext cx="2037727" cy="130383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3E437E8-C6A0-9FDD-2FB6-9D3DEF24F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799" y="3998228"/>
              <a:ext cx="2135777" cy="154433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2131E1-75F7-CF25-CCBD-830507EC289B}"/>
              </a:ext>
            </a:extLst>
          </p:cNvPr>
          <p:cNvSpPr txBox="1"/>
          <p:nvPr/>
        </p:nvSpPr>
        <p:spPr>
          <a:xfrm>
            <a:off x="5629275" y="2248994"/>
            <a:ext cx="63083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Q1.</a:t>
            </a:r>
            <a:r>
              <a:rPr lang="ko-KR" altLang="en-US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운전을 하면서 가장 중요하게 여기시는 것은 무엇인가요</a:t>
            </a:r>
            <a:r>
              <a:rPr lang="en-US" altLang="ko-KR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?(ex. </a:t>
            </a:r>
            <a:r>
              <a:rPr lang="ko-KR" altLang="en-US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안전성</a:t>
            </a:r>
            <a:r>
              <a:rPr lang="en-US" altLang="ko-KR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신속성 등</a:t>
            </a:r>
            <a:r>
              <a:rPr lang="en-US" altLang="ko-KR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600" b="1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가장 중요하게 여기시는 이유가 무엇인가요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Q2. </a:t>
            </a:r>
            <a:r>
              <a:rPr lang="ko-KR" altLang="en-US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버스기사로 일하시면서 근무여건이 어떻게 되시나요</a:t>
            </a:r>
            <a:r>
              <a:rPr lang="en-US" altLang="ko-KR" sz="16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600" b="1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하루에 </a:t>
            </a:r>
            <a:r>
              <a:rPr lang="ko-KR" altLang="en-US" sz="1600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몇시간정도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운전하시나요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6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일하시면서 불편한 점은 </a:t>
            </a:r>
            <a:r>
              <a:rPr lang="ko-KR" altLang="en-US" sz="1600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없으신가요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6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운전 중 사고가 나거나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승객이 다친 적이 </a:t>
            </a:r>
            <a:r>
              <a:rPr lang="ko-KR" altLang="en-US" sz="1600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Q3.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회사로부터 배차 간격에 대한 지적을 받으신 경험이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지적을 받으셨다면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이후에 어떻게 대처하셨나요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6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배차 간격을 지키기 위해 운전을 급하게 하신 적이 있나요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>
              <a:defRPr/>
            </a:pPr>
            <a:endParaRPr lang="en-US" altLang="ko-KR" sz="6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→ 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배차는 </a:t>
            </a:r>
            <a:r>
              <a:rPr lang="ko-KR" altLang="en-US" sz="1600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어떤식으로</a:t>
            </a:r>
            <a:r>
              <a:rPr lang="ko-KR" altLang="en-US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배정되나요</a:t>
            </a:r>
            <a:r>
              <a:rPr lang="en-US" altLang="ko-KR" sz="16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기사님이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생각해오셨던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작업 환경에 대한 개선점이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있으신가요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4052C8-14C0-48F2-23B7-29B62020BCF5}"/>
              </a:ext>
            </a:extLst>
          </p:cNvPr>
          <p:cNvSpPr txBox="1"/>
          <p:nvPr/>
        </p:nvSpPr>
        <p:spPr>
          <a:xfrm>
            <a:off x="5663864" y="1836310"/>
            <a:ext cx="1705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Inter var"/>
                <a:ea typeface="강원교육모두 Bold" panose="02020603020101020101" pitchFamily="18" charset="-127"/>
              </a:rPr>
              <a:t>최종 선정 질문</a:t>
            </a:r>
            <a:endParaRPr lang="en-US" altLang="ko-KR" sz="2000" b="1" dirty="0">
              <a:solidFill>
                <a:srgbClr val="0070C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7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역할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AE17B-826D-7678-9E2D-2716C551B1E8}"/>
              </a:ext>
            </a:extLst>
          </p:cNvPr>
          <p:cNvSpPr txBox="1"/>
          <p:nvPr/>
        </p:nvSpPr>
        <p:spPr>
          <a:xfrm>
            <a:off x="783917" y="1643774"/>
            <a:ext cx="108536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질문자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기록자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내용 정리에 대한 역할을 학교 별로 나누었습니다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대전대와 순천향대로 나누어 인터뷰를 진행할 계획입니다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대상과 장소에 찾아가 인터뷰를 하고 기록 후 학교 별 인터뷰 기록을 통합하여 내용 정리를 할 계획입니다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5B13C28-A2AD-C8E1-28EB-0DBF5181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46314"/>
              </p:ext>
            </p:extLst>
          </p:nvPr>
        </p:nvGraphicFramePr>
        <p:xfrm>
          <a:off x="2965133" y="3938142"/>
          <a:ext cx="649121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738">
                  <a:extLst>
                    <a:ext uri="{9D8B030D-6E8A-4147-A177-3AD203B41FA5}">
                      <a16:colId xmlns:a16="http://schemas.microsoft.com/office/drawing/2014/main" val="1304625627"/>
                    </a:ext>
                  </a:extLst>
                </a:gridCol>
                <a:gridCol w="2163738">
                  <a:extLst>
                    <a:ext uri="{9D8B030D-6E8A-4147-A177-3AD203B41FA5}">
                      <a16:colId xmlns:a16="http://schemas.microsoft.com/office/drawing/2014/main" val="4191855437"/>
                    </a:ext>
                  </a:extLst>
                </a:gridCol>
                <a:gridCol w="2163738">
                  <a:extLst>
                    <a:ext uri="{9D8B030D-6E8A-4147-A177-3AD203B41FA5}">
                      <a16:colId xmlns:a16="http://schemas.microsoft.com/office/drawing/2014/main" val="203495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대전대학교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순천향대학교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28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질문자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문도윤</a:t>
                      </a:r>
                      <a:endParaRPr lang="ko-KR" altLang="en-US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김경대</a:t>
                      </a:r>
                      <a:endParaRPr lang="ko-KR" altLang="en-US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239585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기록자</a:t>
                      </a:r>
                      <a:endParaRPr lang="en-US" altLang="ko-KR" sz="2000" b="1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정재민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엄태현</a:t>
                      </a:r>
                      <a:endParaRPr lang="ko-KR" altLang="en-US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3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인터뷰 내용 정리</a:t>
                      </a:r>
                      <a:endParaRPr lang="en-US" altLang="ko-KR" sz="2000" b="1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강원교육모두 Bold" panose="02020603020101020101" pitchFamily="18" charset="-127"/>
                          <a:ea typeface="강원교육모두 Bold" panose="02020603020101020101" pitchFamily="18" charset="-127"/>
                        </a:rPr>
                        <a:t>김현수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강원교육모두 Bold" panose="02020603020101020101" pitchFamily="18" charset="-127"/>
                        <a:ea typeface="강원교육모두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33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F06A0B-1019-96E6-86BF-B98A038348AE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00D6F9-7129-535C-4E44-BDFCD8FD6A47}"/>
              </a:ext>
            </a:extLst>
          </p:cNvPr>
          <p:cNvGrpSpPr/>
          <p:nvPr/>
        </p:nvGrpSpPr>
        <p:grpSpPr>
          <a:xfrm>
            <a:off x="3462490" y="2553049"/>
            <a:ext cx="2407413" cy="1751901"/>
            <a:chOff x="3886383" y="2474868"/>
            <a:chExt cx="2407413" cy="17519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79ABA33-9AF7-F759-F2E4-B48D620E6D06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B05840A-85A9-4959-BC1F-C9B897C141F9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이해관계자 맵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433FAB-2AA3-4C56-8EB8-FA6FF6346F37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89A714-63FB-49C8-82CF-477B0B8E9702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02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28935F-945D-ABE7-63B0-B6BC9C148C3B}"/>
              </a:ext>
            </a:extLst>
          </p:cNvPr>
          <p:cNvGrpSpPr/>
          <p:nvPr/>
        </p:nvGrpSpPr>
        <p:grpSpPr>
          <a:xfrm>
            <a:off x="6373862" y="2553049"/>
            <a:ext cx="2407413" cy="1751901"/>
            <a:chOff x="3886383" y="2474868"/>
            <a:chExt cx="2407413" cy="175190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0584BBD-4817-6195-3198-88B3BFCD5172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2B5512-2697-E155-7A74-287601AF5B2F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현장 공감 계획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en-US" altLang="ko-KR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(</a:t>
                </a: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인터뷰 질문</a:t>
                </a:r>
                <a:r>
                  <a:rPr lang="en-US" altLang="ko-KR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)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19C231B-4A78-F9E2-FB95-38D233B9CAB2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3D17A1-3FE9-30DD-3B69-41D6641F2161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03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A71B65-D543-5685-500E-674C61AE7019}"/>
              </a:ext>
            </a:extLst>
          </p:cNvPr>
          <p:cNvGrpSpPr/>
          <p:nvPr/>
        </p:nvGrpSpPr>
        <p:grpSpPr>
          <a:xfrm>
            <a:off x="499352" y="2553049"/>
            <a:ext cx="2407413" cy="1751901"/>
            <a:chOff x="3886383" y="2474868"/>
            <a:chExt cx="2407413" cy="175190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8535E32-7F40-5EA9-E3EC-018BA7F7E3A2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7F922B8-1716-A5E7-BB72-80C00B01F4F3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현장 공감 계획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F8FA30-44B9-CB0A-D1E9-6FFEBA35D8E1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3BF871C-516B-6829-9B27-A87D27D22594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01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22111F-7B72-A920-CC4B-F570FACCB3D9}"/>
              </a:ext>
            </a:extLst>
          </p:cNvPr>
          <p:cNvGrpSpPr/>
          <p:nvPr/>
        </p:nvGrpSpPr>
        <p:grpSpPr>
          <a:xfrm>
            <a:off x="9286376" y="2553049"/>
            <a:ext cx="2407413" cy="1751901"/>
            <a:chOff x="3886383" y="2474868"/>
            <a:chExt cx="2407413" cy="175190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8ED08FA-4E35-EBF1-59BF-F56DF68D404B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EE744DF-BC5B-1DD8-1806-D67F83CA2888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역할 분담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5C47CFF-5304-EBD9-E69A-27645A558739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B8E57D-43F9-E99D-9A1A-B38A3DE9A899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04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D760E-FAC4-1C9D-F9F5-03A095A8FB70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목차</a:t>
            </a:r>
            <a:endParaRPr lang="ko-KR" altLang="en-US" sz="14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D67FF1-2DFF-B88E-B3B0-48F228CCAA94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00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2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6DC38-930C-25E1-8FBA-B0302EC9309E}"/>
              </a:ext>
            </a:extLst>
          </p:cNvPr>
          <p:cNvSpPr txBox="1"/>
          <p:nvPr/>
        </p:nvSpPr>
        <p:spPr>
          <a:xfrm>
            <a:off x="398717" y="1885419"/>
            <a:ext cx="64590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</a:t>
            </a:r>
            <a:r>
              <a:rPr lang="ko-KR" altLang="en-US" sz="24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급정거가 발생하는 근본적인 원인 파악 및 해결 방안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인터뷰 계획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2)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의견과 관점 수집 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111111"/>
                </a:solidFill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다양한 이해관계자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운전자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교통 당국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탑승객 등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각 이해관계자의 관점을 이해하고 문제에 대한 </a:t>
            </a:r>
            <a:r>
              <a:rPr lang="ko-KR" altLang="en-US" sz="2000" dirty="0">
                <a:solidFill>
                  <a:srgbClr val="111111"/>
                </a:solidFill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다양한 시각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확인하기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FAF64-4D68-AA57-10DE-F66C96EFACC0}"/>
              </a:ext>
            </a:extLst>
          </p:cNvPr>
          <p:cNvSpPr txBox="1"/>
          <p:nvPr/>
        </p:nvSpPr>
        <p:spPr>
          <a:xfrm>
            <a:off x="591317" y="808785"/>
            <a:ext cx="617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우리 팀의 관찰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/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목적은 무엇인가요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7" name="그림 6" descr="차량, 육상 차량, 교통, 바퀴이(가) 표시된 사진&#10;&#10;자동 생성된 설명">
            <a:extLst>
              <a:ext uri="{FF2B5EF4-FFF2-40B4-BE49-F238E27FC236}">
                <a16:creationId xmlns:a16="http://schemas.microsoft.com/office/drawing/2014/main" id="{10301CBA-1796-FE66-A191-87DEDACB8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2119" r="4670" b="5768"/>
          <a:stretch/>
        </p:blipFill>
        <p:spPr>
          <a:xfrm>
            <a:off x="6769916" y="1792497"/>
            <a:ext cx="4862588" cy="35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6DC38-930C-25E1-8FBA-B0302EC9309E}"/>
              </a:ext>
            </a:extLst>
          </p:cNvPr>
          <p:cNvSpPr txBox="1"/>
          <p:nvPr/>
        </p:nvSpPr>
        <p:spPr>
          <a:xfrm>
            <a:off x="924497" y="1635385"/>
            <a:ext cx="9126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줌 회의를 통해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‘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’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공감하는 방식을 택하였습니다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이해관계자와 인터뷰 하기 전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메일을 통해 날짜 및 시간 등을 조율하고 인터뷰를 진행할 계획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FAF64-4D68-AA57-10DE-F66C96EFACC0}"/>
              </a:ext>
            </a:extLst>
          </p:cNvPr>
          <p:cNvSpPr txBox="1"/>
          <p:nvPr/>
        </p:nvSpPr>
        <p:spPr>
          <a:xfrm>
            <a:off x="591317" y="808785"/>
            <a:ext cx="617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우리 팀의 공감 방식은 무엇인가요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A3CF-592C-CCEA-7EB6-3B333D9EBEF5}"/>
              </a:ext>
            </a:extLst>
          </p:cNvPr>
          <p:cNvSpPr txBox="1"/>
          <p:nvPr/>
        </p:nvSpPr>
        <p:spPr>
          <a:xfrm>
            <a:off x="591317" y="3015984"/>
            <a:ext cx="617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우리 팀이 만나고 싶은 대상자는 누구인가요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E83F8-DAB1-4E8D-6658-4C1329700E03}"/>
              </a:ext>
            </a:extLst>
          </p:cNvPr>
          <p:cNvSpPr txBox="1"/>
          <p:nvPr/>
        </p:nvSpPr>
        <p:spPr>
          <a:xfrm>
            <a:off x="924497" y="3850353"/>
            <a:ext cx="91262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운전기사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회사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버스를 이용해 본 일반 시민 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젊은 사람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노약자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노조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5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교통당국관계자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3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8BF34A-8F98-BF9B-6B62-ED5F223B98E9}"/>
              </a:ext>
            </a:extLst>
          </p:cNvPr>
          <p:cNvGrpSpPr/>
          <p:nvPr/>
        </p:nvGrpSpPr>
        <p:grpSpPr>
          <a:xfrm>
            <a:off x="591317" y="978804"/>
            <a:ext cx="9459463" cy="2450196"/>
            <a:chOff x="591317" y="3015984"/>
            <a:chExt cx="9459463" cy="24501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01A3CF-592C-CCEA-7EB6-3B333D9EBEF5}"/>
                </a:ext>
              </a:extLst>
            </p:cNvPr>
            <p:cNvSpPr txBox="1"/>
            <p:nvPr/>
          </p:nvSpPr>
          <p:spPr>
            <a:xfrm>
              <a:off x="591317" y="3015984"/>
              <a:ext cx="6178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우리 팀의 현장 공감 장소는 어디인가요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?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9E83F8-DAB1-4E8D-6658-4C1329700E03}"/>
                </a:ext>
              </a:extLst>
            </p:cNvPr>
            <p:cNvSpPr txBox="1"/>
            <p:nvPr/>
          </p:nvSpPr>
          <p:spPr>
            <a:xfrm>
              <a:off x="924497" y="3850353"/>
              <a:ext cx="912628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0" i="0" dirty="0">
                  <a:solidFill>
                    <a:srgbClr val="111111"/>
                  </a:solidFill>
                  <a:effectLst/>
                  <a:latin typeface="Inter var"/>
                </a:rPr>
                <a:t> </a:t>
              </a:r>
              <a:r>
                <a:rPr lang="en-US" altLang="ko-KR" sz="2000" b="0" i="0" dirty="0">
                  <a:solidFill>
                    <a:srgbClr val="111111"/>
                  </a:solidFill>
                  <a:effectLst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- </a:t>
              </a:r>
              <a:r>
                <a:rPr lang="ko-KR" altLang="en-US" sz="2000" b="0" i="0" dirty="0">
                  <a:solidFill>
                    <a:srgbClr val="111111"/>
                  </a:solidFill>
                  <a:effectLst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버스 노선 종점 </a:t>
              </a:r>
              <a:r>
                <a:rPr lang="en-US" altLang="ko-KR" sz="2000" b="0" i="0" dirty="0">
                  <a:solidFill>
                    <a:srgbClr val="111111"/>
                  </a:solidFill>
                  <a:effectLst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(</a:t>
              </a:r>
              <a:r>
                <a:rPr lang="ko-KR" altLang="en-US" sz="2000" b="0" i="0" dirty="0" err="1">
                  <a:solidFill>
                    <a:srgbClr val="111111"/>
                  </a:solidFill>
                  <a:effectLst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차고지</a:t>
              </a:r>
              <a:r>
                <a:rPr lang="en-US" altLang="ko-KR" sz="2000" b="0" i="0" dirty="0">
                  <a:solidFill>
                    <a:srgbClr val="111111"/>
                  </a:solidFill>
                  <a:effectLst/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)</a:t>
              </a:r>
            </a:p>
            <a:p>
              <a:endParaRPr lang="en-US" altLang="ko-KR" sz="5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- </a:t>
              </a:r>
              <a:r>
                <a:rPr lang="ko-KR" altLang="en-US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노조 사무실</a:t>
              </a:r>
              <a:endPara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endParaRPr lang="en-US" altLang="ko-KR" sz="5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- </a:t>
              </a:r>
              <a:r>
                <a:rPr lang="ko-KR" altLang="en-US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버스 정류장 </a:t>
              </a:r>
              <a:r>
                <a:rPr lang="en-US" altLang="ko-KR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(</a:t>
              </a:r>
              <a:r>
                <a:rPr lang="ko-KR" altLang="en-US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길거리</a:t>
              </a:r>
              <a:r>
                <a:rPr lang="en-US" altLang="ko-KR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)</a:t>
              </a:r>
            </a:p>
            <a:p>
              <a:endParaRPr lang="en-US" altLang="ko-KR" sz="5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r>
                <a:rPr lang="en-US" altLang="ko-KR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- </a:t>
              </a:r>
              <a:r>
                <a:rPr lang="ko-KR" altLang="en-US" sz="2000" dirty="0">
                  <a:solidFill>
                    <a:srgbClr val="11111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버스 회사</a:t>
              </a:r>
              <a:endPara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이해관계자 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105423-20F2-EDD4-354C-CF8CA3D28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9" t="2754" r="10412" b="5050"/>
          <a:stretch/>
        </p:blipFill>
        <p:spPr>
          <a:xfrm>
            <a:off x="487329" y="1595646"/>
            <a:ext cx="6039306" cy="48275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CCE055-8D7E-2767-FCDA-13810A1C6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5" t="4874" r="8717" b="3356"/>
          <a:stretch/>
        </p:blipFill>
        <p:spPr>
          <a:xfrm>
            <a:off x="5898735" y="1689127"/>
            <a:ext cx="5896482" cy="47341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A787D0-E8C1-BC9E-8FDB-A9A3581ABDE5}"/>
              </a:ext>
            </a:extLst>
          </p:cNvPr>
          <p:cNvSpPr txBox="1"/>
          <p:nvPr/>
        </p:nvSpPr>
        <p:spPr>
          <a:xfrm>
            <a:off x="8633980" y="1192555"/>
            <a:ext cx="88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11111"/>
                </a:solidFill>
                <a:latin typeface="Inter var"/>
                <a:ea typeface="강원교육모두 Bold" panose="02020603020101020101" pitchFamily="18" charset="-127"/>
              </a:rPr>
              <a:t>김현수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B4EA2-18AB-9009-AE9B-1F82CBC99C91}"/>
              </a:ext>
            </a:extLst>
          </p:cNvPr>
          <p:cNvSpPr txBox="1"/>
          <p:nvPr/>
        </p:nvSpPr>
        <p:spPr>
          <a:xfrm>
            <a:off x="3114258" y="1192555"/>
            <a:ext cx="88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111111"/>
                </a:solidFill>
                <a:latin typeface="Inter var"/>
                <a:ea typeface="강원교육모두 Bold" panose="02020603020101020101" pitchFamily="18" charset="-127"/>
              </a:rPr>
              <a:t>김경대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9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이해관계자맵</a:t>
            </a:r>
            <a:endParaRPr lang="ko-KR" altLang="en-US" sz="14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84FF1-0B80-D5DF-A64D-F0DA4AB1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4" r="12714"/>
          <a:stretch/>
        </p:blipFill>
        <p:spPr>
          <a:xfrm>
            <a:off x="294548" y="1904998"/>
            <a:ext cx="6102909" cy="43377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BEE625-827D-72A7-4C01-E340831F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10" y="1817272"/>
            <a:ext cx="5998740" cy="4685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32FCC-1C07-E8BD-2B81-7F5F23067600}"/>
              </a:ext>
            </a:extLst>
          </p:cNvPr>
          <p:cNvSpPr txBox="1"/>
          <p:nvPr/>
        </p:nvSpPr>
        <p:spPr>
          <a:xfrm>
            <a:off x="8633980" y="1192555"/>
            <a:ext cx="88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111111"/>
                </a:solidFill>
                <a:latin typeface="Inter var"/>
                <a:ea typeface="강원교육모두 Bold" panose="02020603020101020101" pitchFamily="18" charset="-127"/>
              </a:rPr>
              <a:t>문도윤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A06E1-497B-EEAD-A2D4-1638CE7D5F08}"/>
              </a:ext>
            </a:extLst>
          </p:cNvPr>
          <p:cNvSpPr txBox="1"/>
          <p:nvPr/>
        </p:nvSpPr>
        <p:spPr>
          <a:xfrm>
            <a:off x="3114258" y="1192555"/>
            <a:ext cx="88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111111"/>
                </a:solidFill>
                <a:latin typeface="Inter var"/>
                <a:ea typeface="강원교육모두 Bold" panose="02020603020101020101" pitchFamily="18" charset="-127"/>
              </a:rPr>
              <a:t>엄태현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34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이해관계자 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1C8E2B-8DD5-F7D7-597D-64744788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07" y="1291106"/>
            <a:ext cx="7105475" cy="5119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CF6B03-1D29-3C94-FEDD-2F1562F242EC}"/>
              </a:ext>
            </a:extLst>
          </p:cNvPr>
          <p:cNvSpPr txBox="1"/>
          <p:nvPr/>
        </p:nvSpPr>
        <p:spPr>
          <a:xfrm>
            <a:off x="591317" y="808785"/>
            <a:ext cx="617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 이해관계자 맵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09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87482" y="434756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현장 공감 계획 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인터뷰 질문</a:t>
            </a:r>
            <a:r>
              <a:rPr lang="en-US" altLang="ko-KR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2F32D-770D-21B8-0B6D-A9F4C94DFDCD}"/>
              </a:ext>
            </a:extLst>
          </p:cNvPr>
          <p:cNvSpPr txBox="1"/>
          <p:nvPr/>
        </p:nvSpPr>
        <p:spPr>
          <a:xfrm>
            <a:off x="591317" y="808785"/>
            <a:ext cx="93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대상자를 만났을 때 어떤 질문을 하고 싶나요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탑승객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]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F0F8-8C54-083C-C0F0-7ABF6DBA414F}"/>
              </a:ext>
            </a:extLst>
          </p:cNvPr>
          <p:cNvSpPr txBox="1"/>
          <p:nvPr/>
        </p:nvSpPr>
        <p:spPr>
          <a:xfrm>
            <a:off x="1109054" y="1332005"/>
            <a:ext cx="912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패들릿을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통해 의견을 모으고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 토론을 통해 질문을 선정했습니다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4A1EF-06DD-32F5-CB43-B96BF9A53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" y="1987808"/>
            <a:ext cx="2505425" cy="3629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9F4CF-2605-EB48-2313-0374131D4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3" y="1995127"/>
            <a:ext cx="2495898" cy="3429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482851-21EA-930F-6A39-53753ADD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94" y="4366972"/>
            <a:ext cx="2486372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CCAE73-414E-2999-F484-CA970E70D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25" y="1995127"/>
            <a:ext cx="2476846" cy="4029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7ED2E3-C8ED-5EC0-D0EB-E219D3BFA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37" y="1995127"/>
            <a:ext cx="250542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8824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749</Words>
  <Application>Microsoft Office PowerPoint</Application>
  <PresentationFormat>와이드스크린</PresentationFormat>
  <Paragraphs>167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Inter var</vt:lpstr>
      <vt:lpstr>강원교육튼튼</vt:lpstr>
      <vt:lpstr>강원교육모두 Bold</vt:lpstr>
      <vt:lpstr>Arial</vt:lpstr>
      <vt:lpstr>42_Office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김현수</cp:lastModifiedBy>
  <cp:revision>15</cp:revision>
  <dcterms:created xsi:type="dcterms:W3CDTF">2023-05-22T15:48:43Z</dcterms:created>
  <dcterms:modified xsi:type="dcterms:W3CDTF">2023-09-21T14:26:32Z</dcterms:modified>
</cp:coreProperties>
</file>