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sldIdLst>
    <p:sldId id="257" r:id="rId2"/>
    <p:sldId id="279" r:id="rId3"/>
    <p:sldId id="288" r:id="rId4"/>
    <p:sldId id="301" r:id="rId5"/>
    <p:sldId id="302" r:id="rId6"/>
    <p:sldId id="303" r:id="rId7"/>
    <p:sldId id="304" r:id="rId8"/>
    <p:sldId id="305" r:id="rId9"/>
    <p:sldId id="306" r:id="rId10"/>
    <p:sldId id="300" r:id="rId11"/>
    <p:sldId id="298" r:id="rId12"/>
    <p:sldId id="299" r:id="rId13"/>
    <p:sldId id="267" r:id="rId14"/>
    <p:sldId id="307" r:id="rId15"/>
    <p:sldId id="308" r:id="rId16"/>
    <p:sldId id="270" r:id="rId17"/>
    <p:sldId id="309" r:id="rId18"/>
    <p:sldId id="310" r:id="rId19"/>
    <p:sldId id="311" r:id="rId20"/>
  </p:sldIdLst>
  <p:sldSz cx="12192000" cy="6858000"/>
  <p:notesSz cx="6858000" cy="9144000"/>
  <p:embeddedFontLst>
    <p:embeddedFont>
      <p:font typeface="강원교육모두 Bold" panose="02020603020101020101" pitchFamily="18" charset="-127"/>
      <p:regular r:id="rId22"/>
    </p:embeddedFont>
    <p:embeddedFont>
      <p:font typeface="강원교육튼튼" panose="020206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함초롬바탕" panose="02030604000101010101" pitchFamily="18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1B1"/>
    <a:srgbClr val="F3EADB"/>
    <a:srgbClr val="95A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FF09-EB21-4ACC-9ABE-049CD11F8B3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00A8-B3C8-4574-9EBE-AE0202CA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7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8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1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7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4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1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1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7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2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65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4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0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8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0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0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0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5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D1B1"/>
          </a:fgClr>
          <a:bgClr>
            <a:srgbClr val="F3EAD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8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3886383" y="2474869"/>
            <a:ext cx="4473843" cy="1751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주차</a:t>
            </a:r>
            <a:endParaRPr lang="en-US" altLang="ko-KR" sz="2800" b="1" kern="0" dirty="0">
              <a:solidFill>
                <a:prstClr val="black">
                  <a:lumMod val="65000"/>
                  <a:lumOff val="35000"/>
                </a:prst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현장 공감 인터뷰</a:t>
            </a:r>
            <a:endParaRPr lang="en-US" altLang="ko-KR" sz="2800" b="1" kern="0" dirty="0">
              <a:solidFill>
                <a:prstClr val="black">
                  <a:lumMod val="65000"/>
                  <a:lumOff val="35000"/>
                </a:prst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4271583" y="2474868"/>
            <a:ext cx="4088643" cy="385848"/>
          </a:xfrm>
          <a:prstGeom prst="rect">
            <a:avLst/>
          </a:prstGeom>
          <a:solidFill>
            <a:srgbClr val="95A8FC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kern="0" dirty="0" err="1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퓨처넷</a:t>
            </a:r>
            <a:r>
              <a:rPr lang="ko-KR" altLang="en-US" sz="2000" kern="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000" kern="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en-US" altLang="ko-KR" sz="2000" kern="0" dirty="0" err="1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FutureNet</a:t>
            </a:r>
            <a:r>
              <a:rPr lang="en-US" altLang="ko-KR" sz="2000" kern="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886383" y="2474868"/>
            <a:ext cx="385200" cy="385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Team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30D38-B0F3-1598-65E3-694689F0AD95}"/>
              </a:ext>
            </a:extLst>
          </p:cNvPr>
          <p:cNvSpPr txBox="1"/>
          <p:nvPr/>
        </p:nvSpPr>
        <p:spPr>
          <a:xfrm>
            <a:off x="8044992" y="4961377"/>
            <a:ext cx="40886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대전대학교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20181460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문도윤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대전대학교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20181518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정재민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순천향대학교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20174121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김경대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순천향대학교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20184130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엄태현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순천향대학교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20204136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김현수</a:t>
            </a:r>
          </a:p>
        </p:txBody>
      </p:sp>
    </p:spTree>
    <p:extLst>
      <p:ext uri="{BB962C8B-B14F-4D97-AF65-F5344CB8AC3E}">
        <p14:creationId xmlns:p14="http://schemas.microsoft.com/office/powerpoint/2010/main" val="24322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및 설문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B1AE-D57A-BAF1-A148-522F08B872F4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기사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84795A-933F-4CCF-3220-B7401B7D0891}"/>
              </a:ext>
            </a:extLst>
          </p:cNvPr>
          <p:cNvSpPr txBox="1"/>
          <p:nvPr/>
        </p:nvSpPr>
        <p:spPr>
          <a:xfrm>
            <a:off x="799936" y="2030098"/>
            <a:ext cx="107663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Q1.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운전을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하시면서 가장 중요하게 여기시는 것은 무엇인가요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endParaRPr lang="en-US" altLang="ko-KR" sz="5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A1.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승객의 안전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Q2.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버스기사로 일하시면서 근무 여건이 어떻게 되시나요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lang="en-US" altLang="ko-KR" sz="7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5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A2.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근무시간 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하루에 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8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시간씩 운행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휴식시간 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시에서 버스 감차로 인해 휴식시간이 많이 줄어듦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pPr algn="just"/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Q2-1.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일하시면서 불편한 점은 </a:t>
            </a:r>
            <a:r>
              <a:rPr lang="ko-KR" altLang="en-US" b="1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없으신가요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많이 불편함</a:t>
            </a:r>
            <a:endParaRPr lang="en-US" altLang="ko-KR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500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A2-1.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배차시간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배차간격이 넉넉하지 않아서 시간에 쫓기게 됨 이로 인해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스트레스</a:t>
            </a:r>
            <a:r>
              <a:rPr lang="en-US" altLang="ko-KR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불안감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 발생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  이러한 문제 때문에 손님 응대에도 감정적으로 힘들고 어려움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손님이 늦게 승차하는 등의 사소한 문제에도 감정이 안 좋아짐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pPr algn="just"/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Q2-2.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회사측에서 </a:t>
            </a:r>
            <a:r>
              <a:rPr lang="ko-KR" altLang="en-US" b="1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급정거를 줄이기 위한 정책이나 교육 프로그램이 있나요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endParaRPr lang="en-US" altLang="ko-KR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5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A2-2. </a:t>
            </a:r>
            <a:r>
              <a:rPr lang="ko-KR" altLang="en-US" sz="1600" b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없음</a:t>
            </a:r>
            <a:endParaRPr lang="en-US" altLang="ko-KR" sz="1600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3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3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BFE06-9732-6719-C8D2-6EBBF318B258}"/>
              </a:ext>
            </a:extLst>
          </p:cNvPr>
          <p:cNvSpPr txBox="1"/>
          <p:nvPr/>
        </p:nvSpPr>
        <p:spPr>
          <a:xfrm>
            <a:off x="1004279" y="1424145"/>
            <a:ext cx="912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종점에 가서 시내버스 기사님과 인터뷰를 진행하였습니다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17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및 설문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B1AE-D57A-BAF1-A148-522F08B872F4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기사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84795A-933F-4CCF-3220-B7401B7D0891}"/>
              </a:ext>
            </a:extLst>
          </p:cNvPr>
          <p:cNvSpPr txBox="1"/>
          <p:nvPr/>
        </p:nvSpPr>
        <p:spPr>
          <a:xfrm>
            <a:off x="799936" y="1934559"/>
            <a:ext cx="1076639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Q3.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시내버스 </a:t>
            </a:r>
            <a:r>
              <a:rPr lang="ko-KR" altLang="en-US" b="1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급정거에 대한 원인이 무엇이라고 생각하시나요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endParaRPr lang="en-US" altLang="ko-KR" sz="9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700" b="1" dirty="0">
                <a:solidFill>
                  <a:srgbClr val="00206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→</a:t>
            </a:r>
            <a:r>
              <a:rPr lang="ko-KR" altLang="en-US" sz="1700" b="1" dirty="0">
                <a:solidFill>
                  <a:srgbClr val="00206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운행시간 부족</a:t>
            </a:r>
            <a:endParaRPr lang="en-US" altLang="ko-KR" sz="1700" b="1" dirty="0">
              <a:solidFill>
                <a:srgbClr val="00206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5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1.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버스기사에게 주어지는 배차 간격이 촉박해 천천히 여유롭게 다닐 수 있는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환경 구축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 안 되어있음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(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근무환경이 달라져야 한다고 생각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endParaRPr lang="en-US" altLang="ko-KR" sz="1600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2.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외부변수</a:t>
            </a:r>
            <a:r>
              <a:rPr lang="ko-KR" altLang="en-US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로 인해 급정거를 해야 하는 상황이 있을 수 있음 </a:t>
            </a:r>
            <a:r>
              <a:rPr lang="en-US" altLang="ko-KR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	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승객이 승차 후 손잡이를 안 잡는 경우도 있음</a:t>
            </a:r>
            <a:endParaRPr lang="en-US" altLang="ko-KR" sz="1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18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8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Q3-1. </a:t>
            </a:r>
            <a:r>
              <a:rPr lang="ko-KR" altLang="en-US" sz="18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회사로 부터 배차 간격에 대한 </a:t>
            </a:r>
            <a:r>
              <a:rPr lang="ko-KR" altLang="en-US" sz="1800" b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지적</a:t>
            </a:r>
            <a:r>
              <a:rPr lang="ko-KR" altLang="en-US" sz="18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받으신 경험이 </a:t>
            </a:r>
            <a:r>
              <a:rPr lang="ko-KR" altLang="en-US" sz="1800" b="1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있으신가요</a:t>
            </a:r>
            <a:r>
              <a:rPr lang="en-US" altLang="ko-KR" sz="18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endParaRPr lang="en-US" altLang="ko-KR" sz="5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A3-1.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배차간격 조정은 대전시에서 관리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 →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배차간격을 늘리고 </a:t>
            </a:r>
            <a:r>
              <a:rPr lang="ko-KR" altLang="en-US" sz="1600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감차해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시민들의 이용에도 불편이 따름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 →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기사들도 휴식시간이 짧아져 근무여건이 나빠짐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8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Q3-2. </a:t>
            </a:r>
            <a:r>
              <a:rPr lang="ko-KR" altLang="en-US" sz="18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민원으로 인해 기사님이 </a:t>
            </a:r>
            <a:r>
              <a:rPr lang="ko-KR" altLang="en-US" sz="1800" b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불이익</a:t>
            </a:r>
            <a:r>
              <a:rPr lang="ko-KR" altLang="en-US" sz="18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당하신 경험이 </a:t>
            </a:r>
            <a:r>
              <a:rPr lang="ko-KR" altLang="en-US" sz="1800" b="1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있으신가요</a:t>
            </a:r>
            <a:r>
              <a:rPr lang="en-US" altLang="ko-KR" sz="18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endParaRPr lang="en-US" altLang="ko-KR" sz="5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8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A3-2.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없지만 많은 기사님들이 경험을 했고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민원 발생시 기사님과 회사에서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공동 </a:t>
            </a:r>
            <a:r>
              <a:rPr lang="ko-KR" altLang="en-US" sz="160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책임</a:t>
            </a:r>
            <a:r>
              <a:rPr lang="ko-KR" altLang="en-US" sz="160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짐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BFE06-9732-6719-C8D2-6EBBF318B258}"/>
              </a:ext>
            </a:extLst>
          </p:cNvPr>
          <p:cNvSpPr txBox="1"/>
          <p:nvPr/>
        </p:nvSpPr>
        <p:spPr>
          <a:xfrm>
            <a:off x="1004279" y="1424145"/>
            <a:ext cx="912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종점에 가서 시내버스 기사님과 인터뷰를 진행하였습니다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56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및 설문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B1AE-D57A-BAF1-A148-522F08B872F4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기사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84795A-933F-4CCF-3220-B7401B7D0891}"/>
              </a:ext>
            </a:extLst>
          </p:cNvPr>
          <p:cNvSpPr txBox="1"/>
          <p:nvPr/>
        </p:nvSpPr>
        <p:spPr>
          <a:xfrm>
            <a:off x="799936" y="1934559"/>
            <a:ext cx="107663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Q3.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기사님이 생각해 오셨던 작업 환경에 대한 개선점이 </a:t>
            </a:r>
            <a:r>
              <a:rPr lang="ko-KR" altLang="en-US" b="1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있으신가요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endParaRPr lang="en-US" altLang="ko-KR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4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8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</a:p>
          <a:p>
            <a:r>
              <a:rPr lang="ko-KR" altLang="en-US" sz="18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→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제도적인 문제로 시에서 배차간격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시간을 늘려서 버스 기사가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여유로운 운행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할 수 있는 환경구축 필요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</a:p>
          <a:p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→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기사님의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쉬는 시간 보장 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안전운전에 직접적으로 연관이 있음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→ </a:t>
            </a:r>
            <a:r>
              <a:rPr lang="ko-KR" altLang="en-US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승객과의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원활한 소통 </a:t>
            </a:r>
            <a:r>
              <a:rPr lang="ko-KR" altLang="en-US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시스템 구축 필요 </a:t>
            </a:r>
            <a:r>
              <a:rPr lang="en-US" altLang="ko-KR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현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재</a:t>
            </a:r>
            <a:r>
              <a:rPr lang="ko-KR" altLang="en-US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소통할 수 있는 통로가 있지만 잘 이용되지 않음</a:t>
            </a:r>
            <a:r>
              <a:rPr lang="en-US" altLang="ko-KR" sz="1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→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버스 기사와 승객 사이에 서로의 입장을 이해하려는 노력 필요 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BFE06-9732-6719-C8D2-6EBBF318B258}"/>
              </a:ext>
            </a:extLst>
          </p:cNvPr>
          <p:cNvSpPr txBox="1"/>
          <p:nvPr/>
        </p:nvSpPr>
        <p:spPr>
          <a:xfrm>
            <a:off x="1004279" y="1424145"/>
            <a:ext cx="912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종점에 가서 시내버스 기사님과 인터뷰를 진행하였습니다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23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87482" y="434756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페르소나 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02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2FB0BD-8327-CE0A-C3A6-F1862FF0C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4" t="7581" r="6425" b="6597"/>
          <a:stretch/>
        </p:blipFill>
        <p:spPr>
          <a:xfrm>
            <a:off x="2047874" y="790445"/>
            <a:ext cx="8296275" cy="5835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28F93B-136B-6075-C58E-270993D5DFF3}"/>
              </a:ext>
            </a:extLst>
          </p:cNvPr>
          <p:cNvSpPr txBox="1"/>
          <p:nvPr/>
        </p:nvSpPr>
        <p:spPr>
          <a:xfrm>
            <a:off x="2762250" y="5367108"/>
            <a:ext cx="194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직장인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노인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어린이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임산부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장애인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학생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221BE-08C0-BF48-D3AC-4BD5280FFCE9}"/>
              </a:ext>
            </a:extLst>
          </p:cNvPr>
          <p:cNvSpPr txBox="1"/>
          <p:nvPr/>
        </p:nvSpPr>
        <p:spPr>
          <a:xfrm>
            <a:off x="5086349" y="1602682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탑승객이 겪는 상황</a:t>
            </a:r>
            <a:endParaRPr lang="en-US" altLang="ko-KR" sz="16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3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승차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요금 지불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좌석 선택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정류장 및 경로 정보 확인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휴대폰 사용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동승자와 대화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하차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E224E-4F79-CC06-4500-51FCC4BC0214}"/>
              </a:ext>
            </a:extLst>
          </p:cNvPr>
          <p:cNvSpPr txBox="1"/>
          <p:nvPr/>
        </p:nvSpPr>
        <p:spPr>
          <a:xfrm>
            <a:off x="4867279" y="4628445"/>
            <a:ext cx="26193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안전한 운행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다음 정류장에 대한 도착 시간 및 이름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정류장의 정시 도착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기사님의 친절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좌석 마다 </a:t>
            </a:r>
            <a:r>
              <a:rPr lang="ko-KR" altLang="en-US" sz="16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하차벨</a:t>
            </a:r>
            <a:endParaRPr lang="ko-KR" altLang="en-US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2F0DD-D3E9-FCE3-2CC4-A04986A4F3CE}"/>
              </a:ext>
            </a:extLst>
          </p:cNvPr>
          <p:cNvSpPr txBox="1"/>
          <p:nvPr/>
        </p:nvSpPr>
        <p:spPr>
          <a:xfrm>
            <a:off x="7424904" y="4582278"/>
            <a:ext cx="27192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지연 운행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혼잡한 버스 내부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정류장 버스 도착 시간의 부정확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안전 문제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불친절한 기사님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25785-FFE3-B371-6FEE-35AC47CB8831}"/>
              </a:ext>
            </a:extLst>
          </p:cNvPr>
          <p:cNvSpPr/>
          <p:nvPr/>
        </p:nvSpPr>
        <p:spPr>
          <a:xfrm>
            <a:off x="2076450" y="659895"/>
            <a:ext cx="2038350" cy="385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9A2A2-155B-138C-21E1-72D3D13BCB73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sz="2800" b="1" dirty="0">
                <a:solidFill>
                  <a:srgbClr val="0070C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탑승객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779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87482" y="434756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페르소나 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02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2FB0BD-8327-CE0A-C3A6-F1862FF0C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4" t="7581" r="6425" b="6597"/>
          <a:stretch/>
        </p:blipFill>
        <p:spPr>
          <a:xfrm>
            <a:off x="1709482" y="790445"/>
            <a:ext cx="8863268" cy="5835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221BE-08C0-BF48-D3AC-4BD5280FFCE9}"/>
              </a:ext>
            </a:extLst>
          </p:cNvPr>
          <p:cNvSpPr txBox="1"/>
          <p:nvPr/>
        </p:nvSpPr>
        <p:spPr>
          <a:xfrm>
            <a:off x="5076824" y="1964632"/>
            <a:ext cx="28194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민원 접수</a:t>
            </a:r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처리</a:t>
            </a:r>
            <a:endParaRPr lang="en-US" altLang="ko-KR" sz="16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3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배차시간</a:t>
            </a:r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일정</a:t>
            </a:r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간격 관리 및 감독</a:t>
            </a:r>
            <a:endParaRPr lang="en-US" altLang="ko-KR" sz="16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3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사고 관련 교육</a:t>
            </a:r>
            <a:endParaRPr lang="en-US" altLang="ko-KR" sz="16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3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재발 방치 대책 마련</a:t>
            </a:r>
            <a:endParaRPr lang="ko-KR" altLang="en-US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2F0DD-D3E9-FCE3-2CC4-A04986A4F3CE}"/>
              </a:ext>
            </a:extLst>
          </p:cNvPr>
          <p:cNvSpPr txBox="1"/>
          <p:nvPr/>
        </p:nvSpPr>
        <p:spPr>
          <a:xfrm>
            <a:off x="7539204" y="4636138"/>
            <a:ext cx="28194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운행시간이 정해져 있어 맞춰야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하지만 교통체증</a:t>
            </a:r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돌발 상황 등 현실적으로 배차시간 준수가 어려움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배차시간을 맞추기 위해 기사님은 마음이 급해지고 </a:t>
            </a:r>
            <a:r>
              <a:rPr lang="ko-KR" altLang="en-US" sz="1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급정거 등으로 이어질 수 있음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25785-FFE3-B371-6FEE-35AC47CB8831}"/>
              </a:ext>
            </a:extLst>
          </p:cNvPr>
          <p:cNvSpPr/>
          <p:nvPr/>
        </p:nvSpPr>
        <p:spPr>
          <a:xfrm>
            <a:off x="1343025" y="659895"/>
            <a:ext cx="2771775" cy="385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9A2A2-155B-138C-21E1-72D3D13BCB73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회사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E0ED4-AA2F-5B26-C7D1-87B393A9A43C}"/>
              </a:ext>
            </a:extLst>
          </p:cNvPr>
          <p:cNvSpPr txBox="1"/>
          <p:nvPr/>
        </p:nvSpPr>
        <p:spPr>
          <a:xfrm>
            <a:off x="4952999" y="4636138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현실적인 배차 운행 시간</a:t>
            </a:r>
            <a:endParaRPr lang="en-US" altLang="ko-KR" sz="16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및 배차 간격</a:t>
            </a:r>
            <a:endParaRPr lang="ko-KR" altLang="en-US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4D203F-4C68-3CAB-69FF-02BE7A37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93" y="1370732"/>
            <a:ext cx="2537285" cy="22152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782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87482" y="434756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1C39DC-AA08-43EA-F36C-CE8CFFCF9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4" t="7581" r="6425" b="6597"/>
          <a:stretch/>
        </p:blipFill>
        <p:spPr>
          <a:xfrm>
            <a:off x="2047874" y="790445"/>
            <a:ext cx="8296275" cy="58350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페르소나 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02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2F0DD-D3E9-FCE3-2CC4-A04986A4F3CE}"/>
              </a:ext>
            </a:extLst>
          </p:cNvPr>
          <p:cNvSpPr txBox="1"/>
          <p:nvPr/>
        </p:nvSpPr>
        <p:spPr>
          <a:xfrm>
            <a:off x="7424904" y="4582278"/>
            <a:ext cx="2819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기사에게 주어지는 정류장 간 배차 간격에 스트레스를 받음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-&gt; </a:t>
            </a:r>
            <a:r>
              <a:rPr lang="ko-KR" altLang="en-US" sz="1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널널한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배차 간격 필요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시에서 버스를 </a:t>
            </a:r>
            <a:r>
              <a:rPr lang="ko-KR" altLang="en-US" sz="1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감차하며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기사들의 운행 부담 증가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25785-FFE3-B371-6FEE-35AC47CB8831}"/>
              </a:ext>
            </a:extLst>
          </p:cNvPr>
          <p:cNvSpPr/>
          <p:nvPr/>
        </p:nvSpPr>
        <p:spPr>
          <a:xfrm>
            <a:off x="1343025" y="659895"/>
            <a:ext cx="2771775" cy="385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9A2A2-155B-138C-21E1-72D3D13BCB73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sz="2800" b="1" dirty="0">
                <a:solidFill>
                  <a:srgbClr val="0070C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사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85CC9-1C32-488D-02A9-A3CADF08C411}"/>
              </a:ext>
            </a:extLst>
          </p:cNvPr>
          <p:cNvSpPr txBox="1"/>
          <p:nvPr/>
        </p:nvSpPr>
        <p:spPr>
          <a:xfrm>
            <a:off x="5086349" y="1769625"/>
            <a:ext cx="28194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버스기사가 겪는 상황</a:t>
            </a:r>
            <a:endParaRPr lang="en-US" altLang="ko-KR" sz="16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3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촉박한 배차 간격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손님 응대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안전 운전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승객과 대화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승하차</a:t>
            </a:r>
            <a:endParaRPr lang="ko-KR" altLang="en-US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4A413-8C04-628D-96A6-E97060C6DE75}"/>
              </a:ext>
            </a:extLst>
          </p:cNvPr>
          <p:cNvSpPr txBox="1"/>
          <p:nvPr/>
        </p:nvSpPr>
        <p:spPr>
          <a:xfrm>
            <a:off x="4999283" y="4797721"/>
            <a:ext cx="2819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널널한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배차 간격</a:t>
            </a:r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시간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원활한 피드백 시스템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회사의 운전자 교육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친절 기사에 대한 보상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보장된 휴식 시간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5BA3D-DC6A-D65A-FF8A-B114AB7F3602}"/>
              </a:ext>
            </a:extLst>
          </p:cNvPr>
          <p:cNvSpPr txBox="1"/>
          <p:nvPr/>
        </p:nvSpPr>
        <p:spPr>
          <a:xfrm>
            <a:off x="2179883" y="5455605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응대를 적극적으로 </a:t>
            </a:r>
            <a:r>
              <a:rPr lang="ko-KR" altLang="en-US" sz="1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해주셨고</a:t>
            </a:r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</a:p>
          <a:p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친절하셨음</a:t>
            </a:r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DCD036-989F-95E0-F825-2E04B5402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" t="12435" r="-1462" b="19594"/>
          <a:stretch/>
        </p:blipFill>
        <p:spPr>
          <a:xfrm>
            <a:off x="2226149" y="1303675"/>
            <a:ext cx="2342514" cy="22989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955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87482" y="434756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경험 회고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2F32D-770D-21B8-0B6D-A9F4C94DFDCD}"/>
              </a:ext>
            </a:extLst>
          </p:cNvPr>
          <p:cNvSpPr txBox="1"/>
          <p:nvPr/>
        </p:nvSpPr>
        <p:spPr>
          <a:xfrm>
            <a:off x="591317" y="808785"/>
            <a:ext cx="932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나의 경험은 어떠했나요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9C0F9F-6D6D-BFD8-45B5-F43DC497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81" y="1570890"/>
            <a:ext cx="2467319" cy="2076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DB5194-6EA2-0FD4-877A-EDE8636F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90" y="1480390"/>
            <a:ext cx="2410161" cy="22577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240E91F-1154-00E9-EA8E-AA49BF582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030" y="3926680"/>
            <a:ext cx="2438740" cy="25244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B5D257-9F17-DEDD-362E-2EF324C47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875" y="3835859"/>
            <a:ext cx="2457793" cy="271500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B879925-39BF-ED98-19DD-6C4BC1F68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8941" y="1485288"/>
            <a:ext cx="2476846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2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87482" y="434756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경험 회고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2F32D-770D-21B8-0B6D-A9F4C94DFDCD}"/>
              </a:ext>
            </a:extLst>
          </p:cNvPr>
          <p:cNvSpPr txBox="1"/>
          <p:nvPr/>
        </p:nvSpPr>
        <p:spPr>
          <a:xfrm>
            <a:off x="591317" y="808785"/>
            <a:ext cx="932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팀원의 회고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45A23-33F8-A9B4-38C7-A19AFAC4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553" y="2017461"/>
            <a:ext cx="2448267" cy="3048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79DC0A-B949-5936-2200-80F06C06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029" y="2209186"/>
            <a:ext cx="2457793" cy="24768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9E9B9C-A31A-77B0-861C-2B664498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72" y="2494976"/>
            <a:ext cx="2438740" cy="20957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9A0D92-D77A-B013-78F4-7F634E3C6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710" y="2465986"/>
            <a:ext cx="240063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87482" y="434756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경험 회고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2F32D-770D-21B8-0B6D-A9F4C94DFDCD}"/>
              </a:ext>
            </a:extLst>
          </p:cNvPr>
          <p:cNvSpPr txBox="1"/>
          <p:nvPr/>
        </p:nvSpPr>
        <p:spPr>
          <a:xfrm>
            <a:off x="591317" y="808785"/>
            <a:ext cx="932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전체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회고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5745F7-99DB-15B1-6906-3D1C2DB9C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31"/>
          <a:stretch/>
        </p:blipFill>
        <p:spPr>
          <a:xfrm>
            <a:off x="1090443" y="3921819"/>
            <a:ext cx="2429214" cy="14432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FF7AA1-15A3-E57F-BD07-E2F4E9F68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737"/>
          <a:stretch/>
        </p:blipFill>
        <p:spPr>
          <a:xfrm>
            <a:off x="6600824" y="1920969"/>
            <a:ext cx="2448267" cy="15144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ABA2D8-87C0-B7C9-83E4-0455D163F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78"/>
          <a:stretch/>
        </p:blipFill>
        <p:spPr>
          <a:xfrm>
            <a:off x="2510007" y="1975337"/>
            <a:ext cx="2429214" cy="13194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2B0AE7-F986-E894-C0B4-AE958451D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904" b="30834"/>
          <a:stretch/>
        </p:blipFill>
        <p:spPr>
          <a:xfrm>
            <a:off x="7978524" y="3886200"/>
            <a:ext cx="2448267" cy="1514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942070-A1F2-DD9F-9B5E-7C4FD1D5F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443"/>
          <a:stretch/>
        </p:blipFill>
        <p:spPr>
          <a:xfrm>
            <a:off x="4496382" y="4024410"/>
            <a:ext cx="2448267" cy="13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9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01757" y="434756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경험 회고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2F32D-770D-21B8-0B6D-A9F4C94DFDCD}"/>
              </a:ext>
            </a:extLst>
          </p:cNvPr>
          <p:cNvSpPr txBox="1"/>
          <p:nvPr/>
        </p:nvSpPr>
        <p:spPr>
          <a:xfrm>
            <a:off x="591317" y="808785"/>
            <a:ext cx="932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경험을 통해 무엇을 발견하셨나요</a:t>
            </a:r>
            <a:r>
              <a:rPr lang="en-US" altLang="ko-KR" sz="28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142D1B-3D7C-55DF-9438-1003088CF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80" y="2808364"/>
            <a:ext cx="2467319" cy="20957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D35ADC7-D07F-A550-618A-791D15C9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481" y="2779109"/>
            <a:ext cx="2476846" cy="228631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5414280-D134-5667-EC42-5257EFC054E0}"/>
              </a:ext>
            </a:extLst>
          </p:cNvPr>
          <p:cNvGrpSpPr/>
          <p:nvPr/>
        </p:nvGrpSpPr>
        <p:grpSpPr>
          <a:xfrm>
            <a:off x="883080" y="1976321"/>
            <a:ext cx="2419688" cy="3845977"/>
            <a:chOff x="1184016" y="2062046"/>
            <a:chExt cx="2419688" cy="38459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89E237-C8F9-3DFA-844E-E7A6CCCBD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4016" y="2062046"/>
              <a:ext cx="2419688" cy="166710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A7D0A75-FDA2-6437-F94A-0DEE62CD7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4016" y="3993231"/>
              <a:ext cx="2419688" cy="1914792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AC2A7A3-8894-78EB-B1CB-F20E700E5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511" y="2817214"/>
            <a:ext cx="242921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7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F06A0B-1019-96E6-86BF-B98A038348AE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740092-809A-360F-BAB4-E4DA12AEA666}"/>
              </a:ext>
            </a:extLst>
          </p:cNvPr>
          <p:cNvGrpSpPr/>
          <p:nvPr/>
        </p:nvGrpSpPr>
        <p:grpSpPr>
          <a:xfrm>
            <a:off x="1955038" y="2553049"/>
            <a:ext cx="8281923" cy="1751901"/>
            <a:chOff x="499352" y="2553049"/>
            <a:chExt cx="8281923" cy="175190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000D6F9-7129-535C-4E44-BDFCD8FD6A47}"/>
                </a:ext>
              </a:extLst>
            </p:cNvPr>
            <p:cNvGrpSpPr/>
            <p:nvPr/>
          </p:nvGrpSpPr>
          <p:grpSpPr>
            <a:xfrm>
              <a:off x="3462490" y="2553049"/>
              <a:ext cx="2407413" cy="1751901"/>
              <a:chOff x="3886383" y="2474868"/>
              <a:chExt cx="2407413" cy="1751901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79ABA33-9AF7-F759-F2E4-B48D620E6D06}"/>
                  </a:ext>
                </a:extLst>
              </p:cNvPr>
              <p:cNvGrpSpPr/>
              <p:nvPr/>
            </p:nvGrpSpPr>
            <p:grpSpPr>
              <a:xfrm>
                <a:off x="3886383" y="2474868"/>
                <a:ext cx="2407413" cy="1751901"/>
                <a:chOff x="3886383" y="2474868"/>
                <a:chExt cx="2407413" cy="1751901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B05840A-85A9-4959-BC1F-C9B897C141F9}"/>
                    </a:ext>
                  </a:extLst>
                </p:cNvPr>
                <p:cNvSpPr/>
                <p:nvPr/>
              </p:nvSpPr>
              <p:spPr>
                <a:xfrm>
                  <a:off x="3886383" y="2474869"/>
                  <a:ext cx="2407413" cy="17519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 latinLnBrk="0">
                    <a:lnSpc>
                      <a:spcPct val="150000"/>
                    </a:lnSpc>
                    <a:defRPr/>
                  </a:pPr>
                  <a:r>
                    <a:rPr lang="ko-KR" altLang="en-US" sz="28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강원교육튼튼" panose="02020603020101020101" pitchFamily="18" charset="-127"/>
                      <a:ea typeface="강원교육튼튼" panose="02020603020101020101" pitchFamily="18" charset="-127"/>
                    </a:rPr>
                    <a:t>페르소나 맵</a:t>
                  </a:r>
                  <a:endParaRPr lang="en-US" altLang="ko-KR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C433FAB-2AA3-4C56-8EB8-FA6FF6346F37}"/>
                    </a:ext>
                  </a:extLst>
                </p:cNvPr>
                <p:cNvSpPr/>
                <p:nvPr/>
              </p:nvSpPr>
              <p:spPr>
                <a:xfrm>
                  <a:off x="4271583" y="2474868"/>
                  <a:ext cx="2022213" cy="385848"/>
                </a:xfrm>
                <a:prstGeom prst="rect">
                  <a:avLst/>
                </a:prstGeom>
                <a:solidFill>
                  <a:srgbClr val="95A8FC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  <a:latin typeface="강원교육모두 Bold" panose="02020603020101020101" pitchFamily="18" charset="-127"/>
                    <a:ea typeface="강원교육모두 Bold" panose="02020603020101020101" pitchFamily="18" charset="-127"/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89A714-63FB-49C8-82CF-477B0B8E9702}"/>
                  </a:ext>
                </a:extLst>
              </p:cNvPr>
              <p:cNvSpPr/>
              <p:nvPr/>
            </p:nvSpPr>
            <p:spPr>
              <a:xfrm>
                <a:off x="3886383" y="2474868"/>
                <a:ext cx="385200" cy="3858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강원교육모두 Bold" panose="02020603020101020101" pitchFamily="18" charset="-127"/>
                    <a:ea typeface="강원교육모두 Bold" panose="02020603020101020101" pitchFamily="18" charset="-127"/>
                  </a:rPr>
                  <a:t>02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928935F-945D-ABE7-63B0-B6BC9C148C3B}"/>
                </a:ext>
              </a:extLst>
            </p:cNvPr>
            <p:cNvGrpSpPr/>
            <p:nvPr/>
          </p:nvGrpSpPr>
          <p:grpSpPr>
            <a:xfrm>
              <a:off x="6373862" y="2553049"/>
              <a:ext cx="2407413" cy="1751901"/>
              <a:chOff x="3886383" y="2474868"/>
              <a:chExt cx="2407413" cy="175190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0584BBD-4817-6195-3198-88B3BFCD5172}"/>
                  </a:ext>
                </a:extLst>
              </p:cNvPr>
              <p:cNvGrpSpPr/>
              <p:nvPr/>
            </p:nvGrpSpPr>
            <p:grpSpPr>
              <a:xfrm>
                <a:off x="3886383" y="2474868"/>
                <a:ext cx="2407413" cy="1751901"/>
                <a:chOff x="3886383" y="2474868"/>
                <a:chExt cx="2407413" cy="1751901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12B5512-2697-E155-7A74-287601AF5B2F}"/>
                    </a:ext>
                  </a:extLst>
                </p:cNvPr>
                <p:cNvSpPr/>
                <p:nvPr/>
              </p:nvSpPr>
              <p:spPr>
                <a:xfrm>
                  <a:off x="3886383" y="2474869"/>
                  <a:ext cx="2407413" cy="17519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 latinLnBrk="0">
                    <a:lnSpc>
                      <a:spcPct val="150000"/>
                    </a:lnSpc>
                    <a:defRPr/>
                  </a:pPr>
                  <a:r>
                    <a:rPr lang="ko-KR" altLang="en-US" sz="28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강원교육튼튼" panose="02020603020101020101" pitchFamily="18" charset="-127"/>
                      <a:ea typeface="강원교육튼튼" panose="02020603020101020101" pitchFamily="18" charset="-127"/>
                    </a:rPr>
                    <a:t>인터뷰 경험 회고</a:t>
                  </a:r>
                  <a:endParaRPr lang="en-US" altLang="ko-KR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719C231B-4A78-F9E2-FB95-38D233B9CAB2}"/>
                    </a:ext>
                  </a:extLst>
                </p:cNvPr>
                <p:cNvSpPr/>
                <p:nvPr/>
              </p:nvSpPr>
              <p:spPr>
                <a:xfrm>
                  <a:off x="4271583" y="2474868"/>
                  <a:ext cx="2022213" cy="385848"/>
                </a:xfrm>
                <a:prstGeom prst="rect">
                  <a:avLst/>
                </a:prstGeom>
                <a:solidFill>
                  <a:srgbClr val="95A8FC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  <a:latin typeface="강원교육모두 Bold" panose="02020603020101020101" pitchFamily="18" charset="-127"/>
                    <a:ea typeface="강원교육모두 Bold" panose="02020603020101020101" pitchFamily="18" charset="-127"/>
                  </a:endParaRPr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13D17A1-3FE9-30DD-3B69-41D6641F2161}"/>
                  </a:ext>
                </a:extLst>
              </p:cNvPr>
              <p:cNvSpPr/>
              <p:nvPr/>
            </p:nvSpPr>
            <p:spPr>
              <a:xfrm>
                <a:off x="3886383" y="2474868"/>
                <a:ext cx="385200" cy="3858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강원교육모두 Bold" panose="02020603020101020101" pitchFamily="18" charset="-127"/>
                    <a:ea typeface="강원교육모두 Bold" panose="02020603020101020101" pitchFamily="18" charset="-127"/>
                  </a:rPr>
                  <a:t>03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3A71B65-D543-5685-500E-674C61AE7019}"/>
                </a:ext>
              </a:extLst>
            </p:cNvPr>
            <p:cNvGrpSpPr/>
            <p:nvPr/>
          </p:nvGrpSpPr>
          <p:grpSpPr>
            <a:xfrm>
              <a:off x="499352" y="2553049"/>
              <a:ext cx="2407413" cy="1751901"/>
              <a:chOff x="3886383" y="2474868"/>
              <a:chExt cx="2407413" cy="175190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8535E32-7F40-5EA9-E3EC-018BA7F7E3A2}"/>
                  </a:ext>
                </a:extLst>
              </p:cNvPr>
              <p:cNvGrpSpPr/>
              <p:nvPr/>
            </p:nvGrpSpPr>
            <p:grpSpPr>
              <a:xfrm>
                <a:off x="3886383" y="2474868"/>
                <a:ext cx="2407413" cy="1751901"/>
                <a:chOff x="3886383" y="2474868"/>
                <a:chExt cx="2407413" cy="1751901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7F922B8-1716-A5E7-BB72-80C00B01F4F3}"/>
                    </a:ext>
                  </a:extLst>
                </p:cNvPr>
                <p:cNvSpPr/>
                <p:nvPr/>
              </p:nvSpPr>
              <p:spPr>
                <a:xfrm>
                  <a:off x="3886383" y="2474869"/>
                  <a:ext cx="2407413" cy="17519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 latinLnBrk="0">
                    <a:lnSpc>
                      <a:spcPct val="150000"/>
                    </a:lnSpc>
                    <a:defRPr/>
                  </a:pPr>
                  <a:r>
                    <a:rPr lang="ko-KR" altLang="en-US" sz="28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강원교육튼튼" panose="02020603020101020101" pitchFamily="18" charset="-127"/>
                      <a:ea typeface="강원교육튼튼" panose="02020603020101020101" pitchFamily="18" charset="-127"/>
                    </a:rPr>
                    <a:t>인터뷰 및</a:t>
                  </a:r>
                  <a:endParaRPr lang="en-US" altLang="ko-KR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  <a:p>
                  <a:pPr algn="ctr" latinLnBrk="0">
                    <a:lnSpc>
                      <a:spcPct val="150000"/>
                    </a:lnSpc>
                    <a:defRPr/>
                  </a:pPr>
                  <a:r>
                    <a:rPr lang="ko-KR" altLang="en-US" sz="28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강원교육튼튼" panose="02020603020101020101" pitchFamily="18" charset="-127"/>
                      <a:ea typeface="강원교육튼튼" panose="02020603020101020101" pitchFamily="18" charset="-127"/>
                    </a:rPr>
                    <a:t>설문 정리</a:t>
                  </a:r>
                  <a:endParaRPr lang="en-US" altLang="ko-KR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DF8FA30-44B9-CB0A-D1E9-6FFEBA35D8E1}"/>
                    </a:ext>
                  </a:extLst>
                </p:cNvPr>
                <p:cNvSpPr/>
                <p:nvPr/>
              </p:nvSpPr>
              <p:spPr>
                <a:xfrm>
                  <a:off x="4271583" y="2474868"/>
                  <a:ext cx="2022213" cy="385848"/>
                </a:xfrm>
                <a:prstGeom prst="rect">
                  <a:avLst/>
                </a:prstGeom>
                <a:solidFill>
                  <a:srgbClr val="95A8FC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  <a:latin typeface="강원교육모두 Bold" panose="02020603020101020101" pitchFamily="18" charset="-127"/>
                    <a:ea typeface="강원교육모두 Bold" panose="02020603020101020101" pitchFamily="18" charset="-127"/>
                  </a:endParaRPr>
                </a:p>
              </p:txBody>
            </p: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3BF871C-516B-6829-9B27-A87D27D22594}"/>
                  </a:ext>
                </a:extLst>
              </p:cNvPr>
              <p:cNvSpPr/>
              <p:nvPr/>
            </p:nvSpPr>
            <p:spPr>
              <a:xfrm>
                <a:off x="3886383" y="2474868"/>
                <a:ext cx="385200" cy="3858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강원교육모두 Bold" panose="02020603020101020101" pitchFamily="18" charset="-127"/>
                    <a:ea typeface="강원교육모두 Bold" panose="02020603020101020101" pitchFamily="18" charset="-127"/>
                  </a:rPr>
                  <a:t>01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9D760E-FAC4-1C9D-F9F5-03A095A8FB70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목차</a:t>
            </a:r>
            <a:endParaRPr lang="ko-KR" altLang="en-US" sz="1400" b="1" dirty="0">
              <a:solidFill>
                <a:prstClr val="white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D67FF1-2DFF-B88E-B3B0-48F228CCAA94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00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22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및 설문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B1AE-D57A-BAF1-A148-522F08B872F4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sz="2800" b="1" dirty="0">
                <a:solidFill>
                  <a:srgbClr val="0070C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탑승객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BFE06-9732-6719-C8D2-6EBBF318B258}"/>
              </a:ext>
            </a:extLst>
          </p:cNvPr>
          <p:cNvSpPr txBox="1"/>
          <p:nvPr/>
        </p:nvSpPr>
        <p:spPr>
          <a:xfrm>
            <a:off x="1004279" y="1424145"/>
            <a:ext cx="912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현장 인터뷰 및 온라인 설문 조사를 통해 인터뷰를 진행하였습니다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57F32-4E17-0F2E-9E6D-24BB8DE810BA}"/>
              </a:ext>
            </a:extLst>
          </p:cNvPr>
          <p:cNvSpPr txBox="1"/>
          <p:nvPr/>
        </p:nvSpPr>
        <p:spPr>
          <a:xfrm>
            <a:off x="5266472" y="2620720"/>
            <a:ext cx="64386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설문 조사 참여자 중 </a:t>
            </a:r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72.7%</a:t>
            </a:r>
            <a:r>
              <a:rPr lang="ko-KR" altLang="en-US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가 버스의 급정거와 </a:t>
            </a:r>
            <a:r>
              <a:rPr lang="ko-KR" altLang="en-US" sz="1600" b="0" i="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ko-KR" altLang="en-US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경험이 있었으며</a:t>
            </a:r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</a:p>
          <a:p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23.4%</a:t>
            </a:r>
            <a:r>
              <a:rPr lang="ko-KR" altLang="en-US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는 해당 경험이 없었다고 밝혔다</a:t>
            </a:r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위 질문을 통해 피해를 입었다면 탑승객은 어떠한 조치를 취하였는지에 대한 설문에 따르면 </a:t>
            </a:r>
            <a:r>
              <a:rPr lang="en-US" altLang="ko-KR" sz="1600" dirty="0">
                <a:solidFill>
                  <a:schemeClr val="accent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‘</a:t>
            </a:r>
            <a:r>
              <a:rPr lang="ko-KR" altLang="en-US" sz="1600" dirty="0">
                <a:solidFill>
                  <a:schemeClr val="accent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아무 조치도 취하지 않았다</a:t>
            </a:r>
            <a:r>
              <a:rPr lang="en-US" altLang="ko-KR" sz="1600" dirty="0">
                <a:solidFill>
                  <a:schemeClr val="accent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’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의 비율이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63.6%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로 가장 높았다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</a:t>
            </a:r>
          </a:p>
          <a:p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그 이유는 다음과 같다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귀찮아서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 29%</a:t>
            </a:r>
          </a:p>
          <a:p>
            <a:endParaRPr lang="en-US" altLang="ko-KR" sz="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직접적인 피해를 입지 않아서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 20%</a:t>
            </a:r>
          </a:p>
          <a:p>
            <a:endParaRPr lang="en-US" altLang="ko-KR" sz="3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민원을 넣어도 바뀌는 것이 없어서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 10%</a:t>
            </a:r>
          </a:p>
          <a:p>
            <a:endParaRPr lang="en-US" altLang="ko-KR" sz="3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어디서 어떻게 연락을 </a:t>
            </a:r>
            <a:r>
              <a:rPr lang="ko-KR" altLang="en-US" sz="16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해야할지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6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모르겠어서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 5%</a:t>
            </a:r>
          </a:p>
          <a:p>
            <a:endParaRPr lang="en-US" altLang="ko-KR" sz="3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일상이라고 생각해서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 7%</a:t>
            </a:r>
          </a:p>
          <a:p>
            <a:endParaRPr lang="en-US" altLang="ko-KR" sz="3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6.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기타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말하기 부끄러워서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교통상황이 어쩔 수 없다고 생각해서 등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 -&gt; 29%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A77546-F0FC-D9CE-5BCD-17841105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9" y="1932962"/>
            <a:ext cx="4884755" cy="46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및 설문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B1AE-D57A-BAF1-A148-522F08B872F4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sz="2800" b="1" dirty="0">
                <a:solidFill>
                  <a:srgbClr val="0070C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탑승객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BFE06-9732-6719-C8D2-6EBBF318B258}"/>
              </a:ext>
            </a:extLst>
          </p:cNvPr>
          <p:cNvSpPr txBox="1"/>
          <p:nvPr/>
        </p:nvSpPr>
        <p:spPr>
          <a:xfrm>
            <a:off x="1004279" y="1424145"/>
            <a:ext cx="912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  <a:r>
              <a:rPr lang="ko-KR" altLang="en-US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급정거에 대해 버스 회사에 문의한 경험이 있는지에 대한 답변입니다</a:t>
            </a:r>
            <a:r>
              <a:rPr lang="en-US" altLang="ko-KR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57F32-4E17-0F2E-9E6D-24BB8DE810BA}"/>
              </a:ext>
            </a:extLst>
          </p:cNvPr>
          <p:cNvSpPr txBox="1"/>
          <p:nvPr/>
        </p:nvSpPr>
        <p:spPr>
          <a:xfrm>
            <a:off x="5567420" y="2800725"/>
            <a:ext cx="6438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회사에 문의를 해 본 경험이 없는 탑승객이 </a:t>
            </a:r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94.8%</a:t>
            </a:r>
            <a:r>
              <a:rPr lang="ko-KR" altLang="en-US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로 압도적으로 비율이 높았고</a:t>
            </a:r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있다고 하더라도 급정거 및 급출발에 대한 내용은 전혀 없었다</a:t>
            </a:r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및 급정거 경험을 해본 승객들은 많지만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이와 같은 문제를 탑승객은 일상으로 받아들이고 있는 것으로 생각된다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3C3ABA-AD48-418C-A500-C1E0313A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5" y="1947772"/>
            <a:ext cx="5056095" cy="45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9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및 설문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B1AE-D57A-BAF1-A148-522F08B872F4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sz="2800" b="1" dirty="0">
                <a:solidFill>
                  <a:srgbClr val="0070C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탑승객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BFE06-9732-6719-C8D2-6EBBF318B258}"/>
              </a:ext>
            </a:extLst>
          </p:cNvPr>
          <p:cNvSpPr txBox="1"/>
          <p:nvPr/>
        </p:nvSpPr>
        <p:spPr>
          <a:xfrm>
            <a:off x="1004279" y="1424145"/>
            <a:ext cx="106162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일반적으로 버스 정차 후 하차해 달라는 버스 안내 음성이 나오지만 대부분의 탑승객들은 미리 일어나서 하차할 준비를 합니다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그에 대한 질문과 답변입니다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57F32-4E17-0F2E-9E6D-24BB8DE810BA}"/>
              </a:ext>
            </a:extLst>
          </p:cNvPr>
          <p:cNvSpPr txBox="1"/>
          <p:nvPr/>
        </p:nvSpPr>
        <p:spPr>
          <a:xfrm>
            <a:off x="5567420" y="2800725"/>
            <a:ext cx="6438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미리 하차할 준비를 한 경험이 있다는 의견이 </a:t>
            </a:r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89.6%</a:t>
            </a:r>
            <a:r>
              <a:rPr lang="ko-KR" altLang="en-US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로 압도적으로 높았다</a:t>
            </a:r>
            <a:r>
              <a:rPr lang="en-US" altLang="ko-KR" sz="1600" b="0" i="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미리 일어나 준비하는 이유에 대한 설문에 따르면 내리지 않았는데 문을 닫거나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눈치가 보여서 등의 여러 이유가 있었다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기사님들이 문을 금방 닫으시고 바로 출발하셔서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 28.8%</a:t>
            </a: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화를 내시는 기사님들이 있어 눈치가 보여서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 9.6%</a:t>
            </a: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빨리 내리기 위해서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 24.7%</a:t>
            </a: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기타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민폐 같아서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못내릴까봐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등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 -&gt; 8.2%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28206-40CF-C765-176F-EF37052F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22" y="2307096"/>
            <a:ext cx="5216798" cy="2310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3E552-9691-630E-78C8-8E4C3B066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34337" y="3517037"/>
            <a:ext cx="2403521" cy="29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7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및 설문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B1AE-D57A-BAF1-A148-522F08B872F4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sz="2800" b="1" dirty="0">
                <a:solidFill>
                  <a:srgbClr val="0070C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탑승객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BFE06-9732-6719-C8D2-6EBBF318B258}"/>
              </a:ext>
            </a:extLst>
          </p:cNvPr>
          <p:cNvSpPr txBox="1"/>
          <p:nvPr/>
        </p:nvSpPr>
        <p:spPr>
          <a:xfrm>
            <a:off x="1004279" y="1424145"/>
            <a:ext cx="1061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버스를 한 번이라도 탑승한 경험이 있는 시민에게 현장 인터뷰를 진행하였습니다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584D0-203D-E4EC-4845-E9C7273C90CE}"/>
              </a:ext>
            </a:extLst>
          </p:cNvPr>
          <p:cNvSpPr txBox="1"/>
          <p:nvPr/>
        </p:nvSpPr>
        <p:spPr>
          <a:xfrm>
            <a:off x="799936" y="2030098"/>
            <a:ext cx="1076639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Q1.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b="1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급정거를 경험했을 때 다친 적이 </a:t>
            </a:r>
            <a:r>
              <a:rPr lang="ko-KR" altLang="en-US" b="1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있으신가요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lang="en-US" altLang="ko-KR" sz="5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A1.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없음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Q2.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b="1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급정거가 문제라고 인식하시나요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lang="en-US" altLang="ko-KR" sz="7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5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A2.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네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Q2-1.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그 이유는 무엇인가요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lang="en-US" altLang="ko-KR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500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A2-1.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젊은 사람들은 넘어질 가능성이 보다 적고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고령자 분들이 넘어질 가능성이 훨씬 많다고 생각함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pPr algn="just"/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뉴스에도 가끔 버스 </a:t>
            </a:r>
            <a:r>
              <a:rPr lang="ko-KR" altLang="en-US" sz="1600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급정거로 인해 다친 사람들이 나오기 때문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Q3. </a:t>
            </a:r>
            <a:r>
              <a:rPr lang="ko-KR" altLang="en-US" b="1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급정거 문제에 대해 탑승객으로서 요구하는 점과 개선점이 있다면 무엇인가요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endParaRPr lang="en-US" altLang="ko-KR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5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A3.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기사님이 보다 여유를 가졌으면 함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</a:t>
            </a:r>
          </a:p>
          <a:p>
            <a:pPr algn="just"/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물론 배차 간격을 맞춰야 한다는 시간적 압박감은 있겠지만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그로 인해 시민들도 빨리 탑승하고 하차해야 하는 불편함이 따름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</a:t>
            </a:r>
          </a:p>
          <a:p>
            <a:pPr algn="just"/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배차 간격이 개선 되었으면 좋겠음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3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3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86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및 설문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B1AE-D57A-BAF1-A148-522F08B872F4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sz="2800" b="1" dirty="0">
                <a:solidFill>
                  <a:srgbClr val="0070C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회사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BFE06-9732-6719-C8D2-6EBBF318B258}"/>
              </a:ext>
            </a:extLst>
          </p:cNvPr>
          <p:cNvSpPr txBox="1"/>
          <p:nvPr/>
        </p:nvSpPr>
        <p:spPr>
          <a:xfrm>
            <a:off x="1004279" y="1424145"/>
            <a:ext cx="1061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시내버스 회사 관계자와 전화 인터뷰를 진행하였습니다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584D0-203D-E4EC-4845-E9C7273C90CE}"/>
              </a:ext>
            </a:extLst>
          </p:cNvPr>
          <p:cNvSpPr txBox="1"/>
          <p:nvPr/>
        </p:nvSpPr>
        <p:spPr>
          <a:xfrm>
            <a:off x="799936" y="2030098"/>
            <a:ext cx="10766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Q1.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탑승객으로부터 기사님에 대한 불편 사항이 접수된 적이 있었나요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lang="en-US" altLang="ko-KR" sz="5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5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A1.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있음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Q1-1.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주로 어떤 내용의 민원인가요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lang="en-US" altLang="ko-KR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500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A1-1. </a:t>
            </a:r>
          </a:p>
          <a:p>
            <a:pPr algn="just"/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→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인사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여러가지 질문에 대한 답변 거부 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ex)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목적지에 대한 질문 등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→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불친절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→ </a:t>
            </a:r>
            <a:r>
              <a:rPr lang="ko-KR" altLang="en-US" sz="1600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→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사각지대 사고 발생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운전하느라 항시 긴장 상태이고 불안해서 친절하게 대응하지 못할 때가 있음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5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171450" indent="-171450" algn="just">
              <a:buFont typeface="Wingdings" panose="05000000000000000000" pitchFamily="2" charset="2"/>
              <a:buChar char="è"/>
            </a:pP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백미러를 보면서 승객의 하차여부를 확인하고 출발해야 하지만 여러가지 도로 상황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배차 시간 등 한계가 있음</a:t>
            </a:r>
            <a:endParaRPr lang="en-US" altLang="ko-KR" sz="3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3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8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및 설문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B1AE-D57A-BAF1-A148-522F08B872F4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sz="2800" b="1" dirty="0">
                <a:solidFill>
                  <a:srgbClr val="0070C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회사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BFE06-9732-6719-C8D2-6EBBF318B258}"/>
              </a:ext>
            </a:extLst>
          </p:cNvPr>
          <p:cNvSpPr txBox="1"/>
          <p:nvPr/>
        </p:nvSpPr>
        <p:spPr>
          <a:xfrm>
            <a:off x="1004279" y="1424145"/>
            <a:ext cx="1061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시내버스 회사 관계자와 전화 인터뷰를 진행하였습니다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584D0-203D-E4EC-4845-E9C7273C90CE}"/>
              </a:ext>
            </a:extLst>
          </p:cNvPr>
          <p:cNvSpPr txBox="1"/>
          <p:nvPr/>
        </p:nvSpPr>
        <p:spPr>
          <a:xfrm>
            <a:off x="799936" y="2030098"/>
            <a:ext cx="10766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Q2.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탑승객의 민원이 어떻게 수렴되고 있나요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endParaRPr lang="en-US" altLang="ko-KR" sz="3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A2. 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시청에서 민원담당자가 모니터링을 통해 확인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9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Q2-1.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탑승객의 민원을 어떻게 해결하고 있나요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endParaRPr lang="en-US" altLang="ko-KR" sz="3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A2-1.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고객민원 처리는 관할 시청으로 안내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기사님 관련 민원은 모니터링을 통해 민원의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심각성에 따라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재교육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사유서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징계 등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단계별로 대응</a:t>
            </a:r>
            <a:endParaRPr lang="en-US" altLang="ko-KR" sz="1600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Q2-2.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만약 버스 기사님에 대한 민원이 들어올 경우 기사님에게 어떤 피드백이 들어가나요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endParaRPr lang="en-US" altLang="ko-KR" sz="3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A2-1. 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기사님의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단순 실수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의 경우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사유서 작성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 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민원이 자주 발생하거나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비도덕적인 경우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징계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까지도 이어질 수 있음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Q2-3.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만약 버스 기사님이 민원에 대해 억울한 상황이라면 어떻게 해결이 되나요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pPr algn="just"/>
            <a:endParaRPr lang="en-US" altLang="ko-KR" sz="3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A2-3.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모니터링 영상을 바탕으로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소명할 기회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줌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기사님 재량에 따른 판단 실수는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재교육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실시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5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5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5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94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및 설문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B1AE-D57A-BAF1-A148-522F08B872F4}"/>
              </a:ext>
            </a:extLst>
          </p:cNvPr>
          <p:cNvSpPr txBox="1"/>
          <p:nvPr/>
        </p:nvSpPr>
        <p:spPr>
          <a:xfrm>
            <a:off x="799936" y="89513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sz="2800" b="1" dirty="0">
                <a:solidFill>
                  <a:srgbClr val="0070C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회사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BFE06-9732-6719-C8D2-6EBBF318B258}"/>
              </a:ext>
            </a:extLst>
          </p:cNvPr>
          <p:cNvSpPr txBox="1"/>
          <p:nvPr/>
        </p:nvSpPr>
        <p:spPr>
          <a:xfrm>
            <a:off x="1004279" y="1424145"/>
            <a:ext cx="1061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시내버스 회사 관계자와 전화 인터뷰를 진행하였습니다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584D0-203D-E4EC-4845-E9C7273C90CE}"/>
              </a:ext>
            </a:extLst>
          </p:cNvPr>
          <p:cNvSpPr txBox="1"/>
          <p:nvPr/>
        </p:nvSpPr>
        <p:spPr>
          <a:xfrm>
            <a:off x="799936" y="2030098"/>
            <a:ext cx="10766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Q3.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버스마다 배차 간격이 어떻게 정해지나요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endParaRPr lang="en-US" altLang="ko-KR" sz="300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A3. 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내부 규율을 통해 버스 운행시간이 정해져 있음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3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→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운행시간을 맞추고 싶지만 여러 가지 상황 등으로 인해 현실적으로 배차시간 준수가 미흡해 배차 간격을 맞추기 어려움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3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→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그로 인해 승객들의 불편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불만이 증가하고 이런 일이 반복되면 기사와 승객 사이의 갈등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불신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민원 발생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Q3-1.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만약 정해진 시간에 버스가 정류장에 도착하지 못한 경우 어떻게 되나요</a:t>
            </a:r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endParaRPr lang="en-US" altLang="ko-KR" sz="3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A3-1.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기사의 착오로 늦어지면 </a:t>
            </a:r>
            <a:r>
              <a:rPr lang="ko-KR" altLang="en-US" sz="1600" dirty="0" err="1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패널티</a:t>
            </a:r>
            <a:r>
              <a:rPr lang="ko-KR" altLang="en-US" sz="1600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받음</a:t>
            </a:r>
            <a:endParaRPr lang="en-US" altLang="ko-KR" sz="1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도로 상황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돌발 상황 등 여러가지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악조건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으로 인해 늦어지면 모니터링을 통해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소명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하고 </a:t>
            </a:r>
            <a:r>
              <a:rPr lang="ko-KR" altLang="en-US" sz="1600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교육</a:t>
            </a:r>
            <a:endParaRPr lang="en-US" altLang="ko-KR" sz="1600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67C8E-64AE-A840-BC0B-57A62932B9C5}"/>
              </a:ext>
            </a:extLst>
          </p:cNvPr>
          <p:cNvSpPr txBox="1"/>
          <p:nvPr/>
        </p:nvSpPr>
        <p:spPr>
          <a:xfrm>
            <a:off x="591501" y="4771484"/>
            <a:ext cx="107663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∙ </a:t>
            </a:r>
            <a:r>
              <a:rPr lang="ko-KR" altLang="en-US" b="1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시내버스의 한계</a:t>
            </a:r>
            <a:endParaRPr lang="en-US" altLang="ko-KR" b="1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ko-KR" altLang="en-US" sz="1600" kern="0" spc="0" dirty="0">
                <a:solidFill>
                  <a:schemeClr val="tx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→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한시적이지만 연휴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휴가철과 같은 교통체증이 심각할 때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600" kern="0" spc="0" dirty="0">
                <a:solidFill>
                  <a:srgbClr val="FF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배차시간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 늦어지고 기사님은 식사도 제대로 못하는 경우가 많음</a:t>
            </a:r>
            <a:endParaRPr lang="en-US" altLang="ko-KR" sz="1600" kern="0" spc="0" dirty="0">
              <a:solidFill>
                <a:schemeClr val="tx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kern="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→ 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탑승객은 도착장소에 빠르게 도착하지 못해서 </a:t>
            </a:r>
            <a:r>
              <a:rPr lang="ko-KR" altLang="en-US" sz="1600" kern="0" spc="0" dirty="0">
                <a:solidFill>
                  <a:srgbClr val="FF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불편</a:t>
            </a:r>
            <a:r>
              <a:rPr lang="en-US" altLang="ko-KR" sz="1600" kern="0" spc="0" dirty="0">
                <a:solidFill>
                  <a:srgbClr val="FF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kern="0" spc="0" dirty="0">
                <a:solidFill>
                  <a:srgbClr val="FF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불신</a:t>
            </a:r>
            <a:endParaRPr lang="en-US" altLang="ko-KR" sz="1600" kern="0" spc="0" dirty="0">
              <a:solidFill>
                <a:srgbClr val="FF000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endParaRPr lang="en-US" altLang="ko-KR" sz="1600" kern="0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just"/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-&gt; </a:t>
            </a:r>
            <a:r>
              <a:rPr lang="ko-KR" altLang="en-US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대중교통을 이용하는 교통약자를 보호하기 위해서는 전반적인 교통 환경이 바뀌었으면 함</a:t>
            </a: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1600" kern="0" spc="0" dirty="0">
              <a:solidFill>
                <a:srgbClr val="FF000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959083"/>
      </p:ext>
    </p:extLst>
  </p:cSld>
  <p:clrMapOvr>
    <a:masterClrMapping/>
  </p:clrMapOvr>
</p:sld>
</file>

<file path=ppt/theme/theme1.xml><?xml version="1.0" encoding="utf-8"?>
<a:theme xmlns:a="http://schemas.openxmlformats.org/drawingml/2006/main" name="4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1465</Words>
  <Application>Microsoft Office PowerPoint</Application>
  <PresentationFormat>와이드스크린</PresentationFormat>
  <Paragraphs>284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Inter var</vt:lpstr>
      <vt:lpstr>강원교육튼튼</vt:lpstr>
      <vt:lpstr>함초롬바탕</vt:lpstr>
      <vt:lpstr>강원교육모두 Bold</vt:lpstr>
      <vt:lpstr>Arial</vt:lpstr>
      <vt:lpstr>Wingdings</vt:lpstr>
      <vt:lpstr>42_Office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김현수</cp:lastModifiedBy>
  <cp:revision>21</cp:revision>
  <dcterms:created xsi:type="dcterms:W3CDTF">2023-05-22T15:48:43Z</dcterms:created>
  <dcterms:modified xsi:type="dcterms:W3CDTF">2023-10-06T07:18:00Z</dcterms:modified>
</cp:coreProperties>
</file>