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j1cYyPpMLhV07HOcDDl+GupKVL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 first-container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dockerfile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build -t my-app</a:t>
            </a:r>
            <a:endParaRPr/>
          </a:p>
        </p:txBody>
      </p:sp>
      <p:sp>
        <p:nvSpPr>
          <p:cNvPr id="191" name="Google Shape;19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6b63a8b4c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16b63a8b4c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9" name="Google Shape;199;g16b63a8b4c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-p 5858:5000 my-app</a:t>
            </a:r>
            <a:endParaRPr/>
          </a:p>
        </p:txBody>
      </p:sp>
      <p:sp>
        <p:nvSpPr>
          <p:cNvPr id="207" name="Google Shape;20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BREAK</a:t>
            </a:r>
            <a:endParaRPr/>
          </a:p>
        </p:txBody>
      </p:sp>
      <p:sp>
        <p:nvSpPr>
          <p:cNvPr id="217" name="Google Shape;21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ps –a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logs &lt;id&gt;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exec -it e72928639a2a /bin/sh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-it alpine /bin/sh</a:t>
            </a:r>
            <a:endParaRPr/>
          </a:p>
        </p:txBody>
      </p:sp>
      <p:sp>
        <p:nvSpPr>
          <p:cNvPr id="225" name="Google Shape;225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docker-compose build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docker-compose up –d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localhost:4545/</a:t>
            </a:r>
            <a:endParaRPr/>
          </a:p>
        </p:txBody>
      </p:sp>
      <p:sp>
        <p:nvSpPr>
          <p:cNvPr id="260" name="Google Shape;260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 build-and-test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the code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--rm --volume "$(pwd):/build" --workdir /build mono ./build.sh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--rm --volume "$(pwd):/build" --workdir /build mono ./tests.sh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Stop all containers: </a:t>
            </a:r>
            <a:r>
              <a:rPr b="1" i="1" lang="en-GB"/>
              <a:t>docker stop $(docker ps –aq)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all containers: </a:t>
            </a:r>
            <a:r>
              <a:rPr b="1" i="1" lang="en-GB"/>
              <a:t>docker rm $(docker ps –aq)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dangling images: </a:t>
            </a:r>
            <a:r>
              <a:rPr b="1" i="1" lang="en-GB"/>
              <a:t>docker rmi $(docker images -f dangling=true -q)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Remove dangling images: </a:t>
            </a:r>
            <a:r>
              <a:rPr b="1" i="1" lang="en-GB"/>
              <a:t>docker volume rm $(docker volume ls -f dangling=true -q)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docker system prune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additionally remove any stopped containers and all unused images (not just dangling images), add the -a flag to the command: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GB"/>
              <a:t>docker system prune –a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 team-city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dockerfile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show docker-compose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docker-compose up -d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docker-compose scale agent=3</a:t>
            </a:r>
            <a:endParaRPr/>
          </a:p>
        </p:txBody>
      </p:sp>
      <p:sp>
        <p:nvSpPr>
          <p:cNvPr id="293" name="Google Shape;29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version</a:t>
            </a:r>
            <a:endParaRPr/>
          </a:p>
        </p:txBody>
      </p:sp>
      <p:sp>
        <p:nvSpPr>
          <p:cNvPr id="134" name="Google Shape;13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run alpine echo "Ready to learn docker"</a:t>
            </a:r>
            <a:endParaRPr/>
          </a:p>
        </p:txBody>
      </p:sp>
      <p:sp>
        <p:nvSpPr>
          <p:cNvPr id="145" name="Google Shape;14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GB"/>
              <a:t>docker run -p 5959:80 dockersamples/static-site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3822" y="674745"/>
            <a:ext cx="6553545" cy="551645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336884" y="321177"/>
            <a:ext cx="4332307" cy="6179552"/>
          </a:xfrm>
          <a:prstGeom prst="rect">
            <a:avLst/>
          </a:prstGeom>
          <a:solidFill>
            <a:srgbClr val="3F3F3F"/>
          </a:solidFill>
          <a:ln cap="sq" cmpd="thinThick" w="12700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p1"/>
          <p:cNvCxnSpPr/>
          <p:nvPr/>
        </p:nvCxnSpPr>
        <p:spPr>
          <a:xfrm>
            <a:off x="1191126" y="3910267"/>
            <a:ext cx="2586790" cy="0"/>
          </a:xfrm>
          <a:prstGeom prst="straightConnector1">
            <a:avLst/>
          </a:prstGeom>
          <a:noFill/>
          <a:ln cap="flat" cmpd="sng" w="222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1" name="Google Shape;91;p1"/>
          <p:cNvSpPr txBox="1"/>
          <p:nvPr>
            <p:ph type="ctrTitle"/>
          </p:nvPr>
        </p:nvSpPr>
        <p:spPr>
          <a:xfrm>
            <a:off x="674237" y="914400"/>
            <a:ext cx="3657600" cy="28875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GB" sz="4800">
                <a:solidFill>
                  <a:schemeClr val="lt1"/>
                </a:solidFill>
              </a:rPr>
              <a:t>Docker 101</a:t>
            </a:r>
            <a:endParaRPr/>
          </a:p>
        </p:txBody>
      </p:sp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674237" y="4170501"/>
            <a:ext cx="3657600" cy="15255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A9BC7"/>
              </a:buClr>
              <a:buSzPts val="3200"/>
              <a:buNone/>
            </a:pPr>
            <a:r>
              <a:rPr lang="en-GB" sz="3200">
                <a:solidFill>
                  <a:srgbClr val="0A9BC7"/>
                </a:solidFill>
              </a:rPr>
              <a:t>Paul McGrath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A9BC7"/>
              </a:buClr>
              <a:buSzPts val="3200"/>
              <a:buNone/>
            </a:pPr>
            <a:r>
              <a:rPr lang="en-GB" sz="3200">
                <a:solidFill>
                  <a:srgbClr val="0A9BC7"/>
                </a:solidFill>
              </a:rPr>
              <a:t>@blorgfester</a:t>
            </a:r>
            <a:endParaRPr sz="3200">
              <a:solidFill>
                <a:srgbClr val="0A9BC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How was that created?</a:t>
            </a:r>
            <a:endParaRPr/>
          </a:p>
        </p:txBody>
      </p:sp>
      <p:sp>
        <p:nvSpPr>
          <p:cNvPr id="184" name="Google Shape;184;p10"/>
          <p:cNvSpPr txBox="1"/>
          <p:nvPr>
            <p:ph idx="1" type="body"/>
          </p:nvPr>
        </p:nvSpPr>
        <p:spPr>
          <a:xfrm>
            <a:off x="838201" y="1825625"/>
            <a:ext cx="4584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A “Dockerfile” describes an image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Image is built by running </a:t>
            </a:r>
            <a:r>
              <a:rPr b="1" i="1" lang="en-GB" sz="2800"/>
              <a:t>docker build . </a:t>
            </a:r>
            <a:endParaRPr sz="2800"/>
          </a:p>
        </p:txBody>
      </p:sp>
      <p:sp>
        <p:nvSpPr>
          <p:cNvPr id="185" name="Google Shape;185;p10"/>
          <p:cNvSpPr txBox="1"/>
          <p:nvPr>
            <p:ph idx="2" type="body"/>
          </p:nvPr>
        </p:nvSpPr>
        <p:spPr>
          <a:xfrm>
            <a:off x="6270170" y="1825625"/>
            <a:ext cx="5727561" cy="30257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nginx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html /usr/share/nginx/html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EXPOSE 80</a:t>
            </a:r>
            <a:endParaRPr/>
          </a:p>
        </p:txBody>
      </p:sp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2100" y="4074319"/>
            <a:ext cx="2152650" cy="212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10"/>
          <p:cNvCxnSpPr/>
          <p:nvPr/>
        </p:nvCxnSpPr>
        <p:spPr>
          <a:xfrm>
            <a:off x="3130551" y="2250678"/>
            <a:ext cx="2901949" cy="276622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The Dockerfile</a:t>
            </a:r>
            <a:endParaRPr/>
          </a:p>
        </p:txBody>
      </p:sp>
      <p:sp>
        <p:nvSpPr>
          <p:cNvPr id="194" name="Google Shape;194;p11"/>
          <p:cNvSpPr txBox="1"/>
          <p:nvPr>
            <p:ph idx="1" type="body"/>
          </p:nvPr>
        </p:nvSpPr>
        <p:spPr>
          <a:xfrm>
            <a:off x="838200" y="2270927"/>
            <a:ext cx="10515600" cy="39060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FROM</a:t>
            </a:r>
            <a:r>
              <a:rPr lang="en-GB"/>
              <a:t> – The base image to use e.g. nginx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RUN</a:t>
            </a:r>
            <a:r>
              <a:rPr lang="en-GB"/>
              <a:t> – A linux command to run </a:t>
            </a:r>
            <a:r>
              <a:rPr b="1" i="1" lang="en-GB"/>
              <a:t>when building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EXPOSE</a:t>
            </a:r>
            <a:r>
              <a:rPr lang="en-GB"/>
              <a:t> – Specify ports that are used at run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ADD</a:t>
            </a:r>
            <a:r>
              <a:rPr lang="en-GB"/>
              <a:t> – Copy files from your system into the container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GB"/>
              <a:t>CMD</a:t>
            </a:r>
            <a:r>
              <a:rPr lang="en-GB"/>
              <a:t> – Command to run that can be overridden as part of </a:t>
            </a:r>
            <a:r>
              <a:rPr b="1" i="1" lang="en-GB"/>
              <a:t>docker run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CMD ["executable","param1","param2"]</a:t>
            </a:r>
            <a:endParaRPr b="1" i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95" name="Google Shape;19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4365" y="461835"/>
            <a:ext cx="28289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6b63a8b4ce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Stop!</a:t>
            </a:r>
            <a:endParaRPr/>
          </a:p>
        </p:txBody>
      </p:sp>
      <p:sp>
        <p:nvSpPr>
          <p:cNvPr id="202" name="Google Shape;202;g16b63a8b4ce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Open another terminal window and run</a:t>
            </a:r>
            <a:endParaRPr/>
          </a:p>
          <a:p>
            <a:pPr indent="-3175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i="1" lang="en-GB" sz="2800"/>
              <a:t>docker ps</a:t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Copy the </a:t>
            </a:r>
            <a:r>
              <a:rPr b="1" lang="en-GB"/>
              <a:t>CONTAINER ID </a:t>
            </a:r>
            <a:r>
              <a:rPr lang="en-GB"/>
              <a:t>of the container you want to stop running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Then run:</a:t>
            </a:r>
            <a:endParaRPr/>
          </a:p>
          <a:p>
            <a:pPr indent="-317500" lvl="1" marL="685800" rtl="0" algn="l">
              <a:spcBef>
                <a:spcPts val="0"/>
              </a:spcBef>
              <a:spcAft>
                <a:spcPts val="0"/>
              </a:spcAft>
              <a:buSzPts val="3200"/>
              <a:buChar char="•"/>
            </a:pPr>
            <a:r>
              <a:rPr b="1" i="1" lang="en-GB" sz="2800"/>
              <a:t>docker stop &lt;id-that-you-copied&gt;</a:t>
            </a:r>
            <a:endParaRPr/>
          </a:p>
        </p:txBody>
      </p:sp>
      <p:pic>
        <p:nvPicPr>
          <p:cNvPr id="203" name="Google Shape;203;g16b63a8b4c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6350" y="4001294"/>
            <a:ext cx="9451227" cy="2803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Build your own image…</a:t>
            </a:r>
            <a:endParaRPr/>
          </a:p>
        </p:txBody>
      </p:sp>
      <p:sp>
        <p:nvSpPr>
          <p:cNvPr id="210" name="Google Shape;210;p12"/>
          <p:cNvSpPr txBox="1"/>
          <p:nvPr>
            <p:ph idx="1" type="body"/>
          </p:nvPr>
        </p:nvSpPr>
        <p:spPr>
          <a:xfrm>
            <a:off x="702338" y="1690688"/>
            <a:ext cx="5502310" cy="4504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Cd to the folder where you cloned the git repo </a:t>
            </a:r>
            <a:r>
              <a:rPr b="1" lang="en-GB"/>
              <a:t>github.com/pavlosmcg/docker101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In </a:t>
            </a:r>
            <a:r>
              <a:rPr b="1" lang="en-GB">
                <a:solidFill>
                  <a:srgbClr val="FF0000"/>
                </a:solidFill>
              </a:rPr>
              <a:t>first-container</a:t>
            </a:r>
            <a:r>
              <a:rPr lang="en-GB"/>
              <a:t> directory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Create this “Dockerfile”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Run </a:t>
            </a:r>
            <a:r>
              <a:rPr b="1" i="1" lang="en-GB" sz="2800"/>
              <a:t>docker build . –t my-app</a:t>
            </a:r>
            <a:endParaRPr sz="2800"/>
          </a:p>
        </p:txBody>
      </p:sp>
      <p:sp>
        <p:nvSpPr>
          <p:cNvPr id="211" name="Google Shape;211;p12"/>
          <p:cNvSpPr txBox="1"/>
          <p:nvPr>
            <p:ph idx="2" type="body"/>
          </p:nvPr>
        </p:nvSpPr>
        <p:spPr>
          <a:xfrm>
            <a:off x="5604470" y="3860801"/>
            <a:ext cx="6587530" cy="299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 python:3.4-alpine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. /code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WORKDIR /code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RUN pip install -r requirements.txt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EXPOSE 5000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CMD ["python", "app.py"]</a:t>
            </a:r>
            <a:endParaRPr/>
          </a:p>
        </p:txBody>
      </p:sp>
      <p:cxnSp>
        <p:nvCxnSpPr>
          <p:cNvPr id="212" name="Google Shape;212;p12"/>
          <p:cNvCxnSpPr>
            <a:endCxn id="211" idx="0"/>
          </p:cNvCxnSpPr>
          <p:nvPr/>
        </p:nvCxnSpPr>
        <p:spPr>
          <a:xfrm>
            <a:off x="4595335" y="3598901"/>
            <a:ext cx="4302900" cy="261900"/>
          </a:xfrm>
          <a:prstGeom prst="bentConnector2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pic>
        <p:nvPicPr>
          <p:cNvPr id="213" name="Google Shape;21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0667" y="1386953"/>
            <a:ext cx="5428832" cy="1610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…and run your own container</a:t>
            </a:r>
            <a:endParaRPr/>
          </a:p>
        </p:txBody>
      </p:sp>
      <p:sp>
        <p:nvSpPr>
          <p:cNvPr id="220" name="Google Shape;220;p13"/>
          <p:cNvSpPr txBox="1"/>
          <p:nvPr>
            <p:ph idx="1" type="body"/>
          </p:nvPr>
        </p:nvSpPr>
        <p:spPr>
          <a:xfrm>
            <a:off x="838200" y="2210637"/>
            <a:ext cx="9963778" cy="1406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GB"/>
              <a:t>docker run –d –p 5858:5000 my-app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Then visit </a:t>
            </a:r>
            <a:r>
              <a:rPr b="1" i="1" lang="en-GB"/>
              <a:t>localhost:5858/</a:t>
            </a:r>
            <a:r>
              <a:rPr lang="en-GB"/>
              <a:t> in your browser</a:t>
            </a:r>
            <a:endParaRPr/>
          </a:p>
        </p:txBody>
      </p:sp>
      <p:pic>
        <p:nvPicPr>
          <p:cNvPr id="221" name="Google Shape;221;p1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878" y="3215965"/>
            <a:ext cx="10437725" cy="309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"/>
          <p:cNvSpPr/>
          <p:nvPr/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4"/>
          <p:cNvSpPr/>
          <p:nvPr/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cap="flat" cmpd="sng" w="12700">
            <a:solidFill>
              <a:srgbClr val="2482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4"/>
          <p:cNvSpPr txBox="1"/>
          <p:nvPr>
            <p:ph type="title"/>
          </p:nvPr>
        </p:nvSpPr>
        <p:spPr>
          <a:xfrm>
            <a:off x="1136428" y="627564"/>
            <a:ext cx="747417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General investigation tips</a:t>
            </a:r>
            <a:endParaRPr/>
          </a:p>
        </p:txBody>
      </p:sp>
      <p:sp>
        <p:nvSpPr>
          <p:cNvPr id="230" name="Google Shape;230;p14"/>
          <p:cNvSpPr txBox="1"/>
          <p:nvPr>
            <p:ph idx="1" type="body"/>
          </p:nvPr>
        </p:nvSpPr>
        <p:spPr>
          <a:xfrm>
            <a:off x="1136428" y="1953127"/>
            <a:ext cx="7474171" cy="43974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 ps</a:t>
            </a:r>
            <a:r>
              <a:rPr lang="en-GB"/>
              <a:t> --</a:t>
            </a:r>
            <a:r>
              <a:rPr b="1" i="1" lang="en-GB"/>
              <a:t> </a:t>
            </a:r>
            <a:r>
              <a:rPr lang="en-GB"/>
              <a:t>shows running containers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 ps –a</a:t>
            </a:r>
            <a:r>
              <a:rPr lang="en-GB"/>
              <a:t> -- also shows stopped containers</a:t>
            </a:r>
            <a:endParaRPr b="1"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 images</a:t>
            </a:r>
            <a:r>
              <a:rPr lang="en-GB"/>
              <a:t> -- shows all available images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 logs &lt;container id&gt;</a:t>
            </a:r>
            <a:r>
              <a:rPr lang="en-GB"/>
              <a:t> -- shows stdout from container</a:t>
            </a:r>
            <a:endParaRPr/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i="1" lang="en-GB"/>
              <a:t>docker exec &lt;container id&gt; &lt;command&gt;</a:t>
            </a:r>
            <a:r>
              <a:rPr lang="en-GB"/>
              <a:t> -- run a new command on a running container</a:t>
            </a:r>
            <a:endParaRPr/>
          </a:p>
          <a:p>
            <a:pPr indent="-228600" lvl="1" marL="6858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 sz="2800"/>
              <a:t>E.g: </a:t>
            </a:r>
            <a:r>
              <a:rPr b="1" i="1" lang="en-GB" sz="2800"/>
              <a:t>docker exec -it &lt;container id&gt; /bin/sh</a:t>
            </a:r>
            <a:endParaRPr/>
          </a:p>
        </p:txBody>
      </p:sp>
      <p:pic>
        <p:nvPicPr>
          <p:cNvPr descr="A close up of sunglasses&#10;&#10;Description generated with high confidence" id="231" name="Google Shape;23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65916">
            <a:off x="9210158" y="2656329"/>
            <a:ext cx="1757443" cy="15453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/>
          <p:nvPr>
            <p:ph type="title"/>
          </p:nvPr>
        </p:nvSpPr>
        <p:spPr>
          <a:xfrm>
            <a:off x="648929" y="629266"/>
            <a:ext cx="4706842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GB" sz="3700"/>
              <a:t>Take a look at your docker host</a:t>
            </a:r>
            <a:endParaRPr/>
          </a:p>
        </p:txBody>
      </p:sp>
      <p:pic>
        <p:nvPicPr>
          <p:cNvPr id="237" name="Google Shape;23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0879" y="2438398"/>
            <a:ext cx="72390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8929" y="4078696"/>
            <a:ext cx="114109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5544415"/>
            <a:ext cx="12192000" cy="679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30479" y="77489"/>
            <a:ext cx="3666286" cy="24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5"/>
          <p:cNvSpPr txBox="1"/>
          <p:nvPr/>
        </p:nvSpPr>
        <p:spPr>
          <a:xfrm>
            <a:off x="2000824" y="2429485"/>
            <a:ext cx="233051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images</a:t>
            </a:r>
            <a:endParaRPr/>
          </a:p>
        </p:txBody>
      </p:sp>
      <p:sp>
        <p:nvSpPr>
          <p:cNvPr id="242" name="Google Shape;242;p15"/>
          <p:cNvSpPr txBox="1"/>
          <p:nvPr/>
        </p:nvSpPr>
        <p:spPr>
          <a:xfrm>
            <a:off x="648929" y="3417612"/>
            <a:ext cx="15865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ps</a:t>
            </a:r>
            <a:endParaRPr b="1"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648929" y="4990115"/>
            <a:ext cx="196810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ps -a</a:t>
            </a:r>
            <a:endParaRPr/>
          </a:p>
        </p:txBody>
      </p:sp>
      <p:cxnSp>
        <p:nvCxnSpPr>
          <p:cNvPr id="244" name="Google Shape;244;p15"/>
          <p:cNvCxnSpPr>
            <a:stCxn id="241" idx="3"/>
          </p:cNvCxnSpPr>
          <p:nvPr/>
        </p:nvCxnSpPr>
        <p:spPr>
          <a:xfrm>
            <a:off x="4331334" y="2691095"/>
            <a:ext cx="489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15"/>
          <p:cNvCxnSpPr/>
          <p:nvPr/>
        </p:nvCxnSpPr>
        <p:spPr>
          <a:xfrm>
            <a:off x="2235517" y="3717701"/>
            <a:ext cx="256474" cy="223131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6" name="Google Shape;246;p15"/>
          <p:cNvCxnSpPr/>
          <p:nvPr/>
        </p:nvCxnSpPr>
        <p:spPr>
          <a:xfrm>
            <a:off x="2617032" y="5275196"/>
            <a:ext cx="246748" cy="238139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/>
          <p:nvPr/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device&#10;&#10;Description generated with high confidence" id="252" name="Google Shape;252;p16"/>
          <p:cNvPicPr preferRelativeResize="0"/>
          <p:nvPr/>
        </p:nvPicPr>
        <p:blipFill rotWithShape="1">
          <a:blip r:embed="rId3">
            <a:alphaModFix/>
          </a:blip>
          <a:srcRect b="1227" l="0" r="2" t="9902"/>
          <a:stretch/>
        </p:blipFill>
        <p:spPr>
          <a:xfrm>
            <a:off x="5720456" y="1092200"/>
            <a:ext cx="5530303" cy="491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6"/>
          <p:cNvSpPr txBox="1"/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 sz="3600">
                <a:solidFill>
                  <a:schemeClr val="lt1"/>
                </a:solidFill>
              </a:rPr>
              <a:t>Communicating between containers</a:t>
            </a:r>
            <a:endParaRPr/>
          </a:p>
        </p:txBody>
      </p:sp>
      <p:sp>
        <p:nvSpPr>
          <p:cNvPr id="254" name="Google Shape;254;p16"/>
          <p:cNvSpPr txBox="1"/>
          <p:nvPr>
            <p:ph idx="1" type="body"/>
          </p:nvPr>
        </p:nvSpPr>
        <p:spPr>
          <a:xfrm>
            <a:off x="648931" y="2438401"/>
            <a:ext cx="3667036" cy="37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A project is usually more than a web layer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You may want to scale UI or backend independently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Introducing </a:t>
            </a:r>
            <a:r>
              <a:rPr b="1" i="1" lang="en-GB" sz="1800">
                <a:solidFill>
                  <a:schemeClr val="lt1"/>
                </a:solidFill>
              </a:rPr>
              <a:t>docker-compose</a:t>
            </a:r>
            <a:endParaRPr/>
          </a:p>
        </p:txBody>
      </p:sp>
      <p:pic>
        <p:nvPicPr>
          <p:cNvPr descr="Image result" id="255" name="Google Shape;25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4758" y="4856282"/>
            <a:ext cx="3441700" cy="11508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web logo png" id="256" name="Google Shape;256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06458" y="2705101"/>
            <a:ext cx="1270000" cy="12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Create a docker-compose file…</a:t>
            </a:r>
            <a:endParaRPr/>
          </a:p>
        </p:txBody>
      </p:sp>
      <p:sp>
        <p:nvSpPr>
          <p:cNvPr id="263" name="Google Shape;263;p17"/>
          <p:cNvSpPr txBox="1"/>
          <p:nvPr/>
        </p:nvSpPr>
        <p:spPr>
          <a:xfrm>
            <a:off x="1117878" y="1854515"/>
            <a:ext cx="60625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b="1" lang="en-GB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docker-compose</a:t>
            </a:r>
            <a:r>
              <a:rPr b="1" lang="en-GB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/docker-compose.yml:</a:t>
            </a:r>
            <a:endParaRPr/>
          </a:p>
        </p:txBody>
      </p:sp>
      <p:sp>
        <p:nvSpPr>
          <p:cNvPr id="264" name="Google Shape;264;p17"/>
          <p:cNvSpPr txBox="1"/>
          <p:nvPr/>
        </p:nvSpPr>
        <p:spPr>
          <a:xfrm>
            <a:off x="1117878" y="2305666"/>
            <a:ext cx="5800097" cy="323850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version: '3'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services: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web: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build: 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ports: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- "4545:5000"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redis: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GB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image: "redis:alpine"</a:t>
            </a:r>
            <a:endParaRPr/>
          </a:p>
        </p:txBody>
      </p:sp>
      <p:pic>
        <p:nvPicPr>
          <p:cNvPr id="265" name="Google Shape;265;p1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0400" y="2039181"/>
            <a:ext cx="5181600" cy="3487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…and run your two communicating containers</a:t>
            </a:r>
            <a:endParaRPr/>
          </a:p>
        </p:txBody>
      </p:sp>
      <p:sp>
        <p:nvSpPr>
          <p:cNvPr id="271" name="Google Shape;271;p18"/>
          <p:cNvSpPr txBox="1"/>
          <p:nvPr>
            <p:ph idx="1" type="body"/>
          </p:nvPr>
        </p:nvSpPr>
        <p:spPr>
          <a:xfrm>
            <a:off x="838200" y="2210637"/>
            <a:ext cx="9963778" cy="1406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GB"/>
              <a:t>docker-compose build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GB"/>
              <a:t>docker-compose up -d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Then visit </a:t>
            </a:r>
            <a:r>
              <a:rPr b="1" i="1" lang="en-GB"/>
              <a:t>localhost:4545/</a:t>
            </a:r>
            <a:r>
              <a:rPr lang="en-GB"/>
              <a:t> in your browser</a:t>
            </a:r>
            <a:endParaRPr/>
          </a:p>
        </p:txBody>
      </p:sp>
      <p:pic>
        <p:nvPicPr>
          <p:cNvPr id="272" name="Google Shape;272;p1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878" y="3215965"/>
            <a:ext cx="10437725" cy="309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/>
          <p:nvPr/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picture containing sky&#10;&#10;Description generated with high confidence" id="99" name="Google Shape;99;p2"/>
          <p:cNvPicPr preferRelativeResize="0"/>
          <p:nvPr/>
        </p:nvPicPr>
        <p:blipFill rotWithShape="1">
          <a:blip r:embed="rId3">
            <a:alphaModFix/>
          </a:blip>
          <a:srcRect b="2" l="6768" r="8280" t="0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will we learn today?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648931" y="2438401"/>
            <a:ext cx="3667036" cy="37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Outline of docker and what it can be used for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Build and run an python app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Build and run an app with a database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Use docker to compile .net code and run tests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en-GB" sz="1800">
                <a:solidFill>
                  <a:schemeClr val="lt1"/>
                </a:solidFill>
              </a:rPr>
              <a:t>Not install anything again, ever.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Compiling .NET Framework code with docker</a:t>
            </a:r>
            <a:endParaRPr/>
          </a:p>
        </p:txBody>
      </p:sp>
      <p:sp>
        <p:nvSpPr>
          <p:cNvPr id="279" name="Google Shape;279;p19"/>
          <p:cNvSpPr txBox="1"/>
          <p:nvPr>
            <p:ph idx="1" type="body"/>
          </p:nvPr>
        </p:nvSpPr>
        <p:spPr>
          <a:xfrm>
            <a:off x="838200" y="1816099"/>
            <a:ext cx="11112500" cy="3205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docker run --rm --volume "$(pwd):/build" --workdir /build mono ./build.sh</a:t>
            </a:r>
            <a:endParaRPr/>
          </a:p>
        </p:txBody>
      </p:sp>
      <p:sp>
        <p:nvSpPr>
          <p:cNvPr id="280" name="Google Shape;280;p19"/>
          <p:cNvSpPr txBox="1"/>
          <p:nvPr/>
        </p:nvSpPr>
        <p:spPr>
          <a:xfrm>
            <a:off x="838200" y="24606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unit tests</a:t>
            </a:r>
            <a:endParaRPr/>
          </a:p>
        </p:txBody>
      </p:sp>
      <p:sp>
        <p:nvSpPr>
          <p:cNvPr id="281" name="Google Shape;281;p19"/>
          <p:cNvSpPr txBox="1"/>
          <p:nvPr/>
        </p:nvSpPr>
        <p:spPr>
          <a:xfrm>
            <a:off x="838200" y="3921125"/>
            <a:ext cx="1135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run --rm --volume "$(pwd):/build" --workdir /build mono ./test.sh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4522787"/>
            <a:ext cx="2152650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0"/>
          <p:cNvSpPr txBox="1"/>
          <p:nvPr>
            <p:ph type="title"/>
          </p:nvPr>
        </p:nvSpPr>
        <p:spPr>
          <a:xfrm>
            <a:off x="838200" y="365125"/>
            <a:ext cx="11049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Try building my C# project without .net installed</a:t>
            </a:r>
            <a:endParaRPr/>
          </a:p>
        </p:txBody>
      </p:sp>
      <p:sp>
        <p:nvSpPr>
          <p:cNvPr id="288" name="Google Shape;288;p20"/>
          <p:cNvSpPr txBox="1"/>
          <p:nvPr>
            <p:ph idx="1" type="body"/>
          </p:nvPr>
        </p:nvSpPr>
        <p:spPr>
          <a:xfrm>
            <a:off x="838200" y="2210637"/>
            <a:ext cx="11353800" cy="1406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/>
              <a:t>In the </a:t>
            </a:r>
            <a:r>
              <a:rPr b="1" lang="en-GB">
                <a:solidFill>
                  <a:srgbClr val="FF0000"/>
                </a:solidFill>
              </a:rPr>
              <a:t>build-and-test</a:t>
            </a:r>
            <a:r>
              <a:rPr lang="en-GB"/>
              <a:t> directory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/>
              <a:t>docker run --rm --volume "$(pwd):/build" --workdir /build mono ./build.sh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GB"/>
              <a:t>docker run --rm --volume "$(pwd):/build" --workdir /build mono ./tests.sh</a:t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pic>
        <p:nvPicPr>
          <p:cNvPr id="289" name="Google Shape;289;p2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7878" y="3215965"/>
            <a:ext cx="10437725" cy="3095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Cleaning up</a:t>
            </a:r>
            <a:endParaRPr/>
          </a:p>
        </p:txBody>
      </p:sp>
      <p:sp>
        <p:nvSpPr>
          <p:cNvPr id="296" name="Google Shape;29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Stop containers: </a:t>
            </a:r>
            <a:r>
              <a:rPr b="1" i="1" lang="en-GB"/>
              <a:t>docker stop &lt;id or name&gt;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docker-compose stop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Remove stopped containers: </a:t>
            </a:r>
            <a:r>
              <a:rPr b="1" i="1" lang="en-GB"/>
              <a:t>docker rm &lt;id or name&gt;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Remove images: </a:t>
            </a:r>
            <a:r>
              <a:rPr b="1" i="1" lang="en-GB"/>
              <a:t>docker rmi &lt;id or name&gt;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Stop all containers: </a:t>
            </a:r>
            <a:r>
              <a:rPr b="1" i="1" lang="en-GB"/>
              <a:t>docker stop $(docker ps -a -q)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Remove all containers: </a:t>
            </a:r>
            <a:r>
              <a:rPr b="1" i="1" lang="en-GB"/>
              <a:t>docker rm $(docker ps -a -q)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Remove unused data: </a:t>
            </a:r>
            <a:r>
              <a:rPr b="1" i="1" lang="en-GB"/>
              <a:t>docker system prune -a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/>
          </a:p>
        </p:txBody>
      </p:sp>
      <p:pic>
        <p:nvPicPr>
          <p:cNvPr descr="A close up of a logo&#10;&#10;Description generated with very high confidence" id="297" name="Google Shape;2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51955" y="2893513"/>
            <a:ext cx="3340045" cy="3964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"/>
          <p:cNvSpPr/>
          <p:nvPr/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22"/>
          <p:cNvPicPr preferRelativeResize="0"/>
          <p:nvPr/>
        </p:nvPicPr>
        <p:blipFill rotWithShape="1">
          <a:blip r:embed="rId3">
            <a:alphaModFix/>
          </a:blip>
          <a:srcRect b="8429" l="4046" r="2540" t="1"/>
          <a:stretch/>
        </p:blipFill>
        <p:spPr>
          <a:xfrm>
            <a:off x="4964897" y="629266"/>
            <a:ext cx="7174522" cy="546805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2"/>
          <p:cNvSpPr txBox="1"/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GB" sz="3600">
                <a:solidFill>
                  <a:schemeClr val="lt1"/>
                </a:solidFill>
              </a:rPr>
              <a:t>THANK YOU</a:t>
            </a:r>
            <a:endParaRPr/>
          </a:p>
        </p:txBody>
      </p:sp>
      <p:sp>
        <p:nvSpPr>
          <p:cNvPr id="306" name="Google Shape;306;p22"/>
          <p:cNvSpPr txBox="1"/>
          <p:nvPr>
            <p:ph idx="1" type="body"/>
          </p:nvPr>
        </p:nvSpPr>
        <p:spPr>
          <a:xfrm>
            <a:off x="648932" y="2317798"/>
            <a:ext cx="3667036" cy="377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GB">
                <a:solidFill>
                  <a:schemeClr val="lt1"/>
                </a:solidFill>
              </a:rPr>
              <a:t>@blorgfester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descr="Image result" id="307" name="Google Shape;30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9510" y="4207558"/>
            <a:ext cx="1010957" cy="820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4876801" y="1690688"/>
            <a:ext cx="7316944" cy="5167312"/>
          </a:xfrm>
          <a:custGeom>
            <a:rect b="b" l="l" r="r" t="t"/>
            <a:pathLst>
              <a:path extrusionOk="0" h="5167312" w="7316944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 flipH="1" rot="10800000">
            <a:off x="-1746" y="1691164"/>
            <a:ext cx="7571262" cy="5166360"/>
          </a:xfrm>
          <a:custGeom>
            <a:rect b="b" l="l" r="r" t="t"/>
            <a:pathLst>
              <a:path extrusionOk="0" h="5166360" w="7571262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8543" y="1828800"/>
            <a:ext cx="3007021" cy="2112433"/>
          </a:xfrm>
          <a:custGeom>
            <a:rect b="b" l="l" r="r" t="t"/>
            <a:pathLst>
              <a:path extrusionOk="0" h="5032375" w="4636009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descr="A large ship in a body of water&#10;&#10;Description generated with very high confidence" id="110" name="Google Shape;11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08801" y="4102100"/>
            <a:ext cx="3164693" cy="2112433"/>
          </a:xfrm>
          <a:custGeom>
            <a:rect b="b" l="l" r="r" t="t"/>
            <a:pathLst>
              <a:path extrusionOk="0" h="5032375" w="4636009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1" name="Google Shape;111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What is Docker?</a:t>
            </a:r>
            <a:endParaRPr/>
          </a:p>
        </p:txBody>
      </p:sp>
      <p:sp>
        <p:nvSpPr>
          <p:cNvPr id="112" name="Google Shape;112;p3"/>
          <p:cNvSpPr txBox="1"/>
          <p:nvPr>
            <p:ph idx="1" type="body"/>
          </p:nvPr>
        </p:nvSpPr>
        <p:spPr>
          <a:xfrm>
            <a:off x="838200" y="2015406"/>
            <a:ext cx="5097779" cy="4065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>
                <a:solidFill>
                  <a:schemeClr val="lt1"/>
                </a:solidFill>
              </a:rPr>
              <a:t>Shipping container analogy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>
                <a:solidFill>
                  <a:schemeClr val="lt1"/>
                </a:solidFill>
              </a:rPr>
              <a:t>Build and run, any application, anywhere.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GB">
                <a:solidFill>
                  <a:schemeClr val="lt1"/>
                </a:solidFill>
              </a:rPr>
              <a:t>Linux tool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GB" sz="2000">
                <a:solidFill>
                  <a:schemeClr val="lt1"/>
                </a:solidFill>
              </a:rPr>
              <a:t>Isolated processes in containers are an old idea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4"/>
          <p:cNvPicPr preferRelativeResize="0"/>
          <p:nvPr/>
        </p:nvPicPr>
        <p:blipFill rotWithShape="1">
          <a:blip r:embed="rId3">
            <a:alphaModFix/>
          </a:blip>
          <a:srcRect b="-2" l="-17" r="12160" t="0"/>
          <a:stretch/>
        </p:blipFill>
        <p:spPr>
          <a:xfrm>
            <a:off x="3480079" y="645982"/>
            <a:ext cx="8711921" cy="5577837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>
            <p:ph type="title"/>
          </p:nvPr>
        </p:nvSpPr>
        <p:spPr>
          <a:xfrm>
            <a:off x="648929" y="629266"/>
            <a:ext cx="3667039" cy="1676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Images and containers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648930" y="2438400"/>
            <a:ext cx="3667037" cy="3785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An </a:t>
            </a:r>
            <a:r>
              <a:rPr b="1" i="1" lang="en-GB" sz="1800"/>
              <a:t>image</a:t>
            </a:r>
            <a:r>
              <a:rPr lang="en-GB" sz="1800"/>
              <a:t> is essentially a template.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Created with the </a:t>
            </a:r>
            <a:r>
              <a:rPr b="1" i="1" lang="en-GB" sz="1800"/>
              <a:t>docker build</a:t>
            </a:r>
            <a:r>
              <a:rPr lang="en-GB" sz="1800"/>
              <a:t> command.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Can be built from other images in </a:t>
            </a:r>
            <a:r>
              <a:rPr b="1" i="1" lang="en-GB" sz="1800"/>
              <a:t>layers</a:t>
            </a:r>
            <a:r>
              <a:rPr lang="en-GB" sz="1800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A </a:t>
            </a:r>
            <a:r>
              <a:rPr b="1" i="1" lang="en-GB" sz="1800"/>
              <a:t>container</a:t>
            </a:r>
            <a:r>
              <a:rPr i="1" lang="en-GB" sz="1800"/>
              <a:t> </a:t>
            </a:r>
            <a:r>
              <a:rPr lang="en-GB" sz="1800"/>
              <a:t>is a running instance of an </a:t>
            </a:r>
            <a:r>
              <a:rPr b="1" i="1" lang="en-GB" sz="1800"/>
              <a:t>image.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GB" sz="1800"/>
              <a:t>Started with the </a:t>
            </a:r>
            <a:r>
              <a:rPr b="1" i="1" lang="en-GB" sz="1800"/>
              <a:t>docker run</a:t>
            </a:r>
            <a:r>
              <a:rPr b="1" lang="en-GB" sz="1800"/>
              <a:t> </a:t>
            </a:r>
            <a:r>
              <a:rPr lang="en-GB" sz="1800"/>
              <a:t>command.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Why not just use a virtual machine?</a:t>
            </a:r>
            <a:endParaRPr/>
          </a:p>
        </p:txBody>
      </p:sp>
      <p:pic>
        <p:nvPicPr>
          <p:cNvPr descr="A screenshot of a cell phone&#10;&#10;Description generated with very high confidence" id="129" name="Google Shape;12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08345" y="1469703"/>
            <a:ext cx="8567743" cy="419016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 txBox="1"/>
          <p:nvPr/>
        </p:nvSpPr>
        <p:spPr>
          <a:xfrm>
            <a:off x="8490857" y="831522"/>
            <a:ext cx="370114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Containers are isolated but share OS (linux kernel)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Faster startup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 overhead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migration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/>
          <p:nvPr/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dk1">
              <a:alpha val="7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1025" y="1675227"/>
            <a:ext cx="8409950" cy="439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6"/>
          <p:cNvSpPr txBox="1"/>
          <p:nvPr>
            <p:ph type="title"/>
          </p:nvPr>
        </p:nvSpPr>
        <p:spPr>
          <a:xfrm>
            <a:off x="556532" y="643467"/>
            <a:ext cx="11210925" cy="744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GB" sz="3200">
                <a:solidFill>
                  <a:schemeClr val="lt1"/>
                </a:solidFill>
              </a:rPr>
              <a:t>Docker architecture</a:t>
            </a:r>
            <a:endParaRPr/>
          </a:p>
        </p:txBody>
      </p:sp>
      <p:sp>
        <p:nvSpPr>
          <p:cNvPr id="139" name="Google Shape;139;p6"/>
          <p:cNvSpPr/>
          <p:nvPr/>
        </p:nvSpPr>
        <p:spPr>
          <a:xfrm>
            <a:off x="1589103" y="1482571"/>
            <a:ext cx="6436311" cy="5015883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0" name="Google Shape;140;p6"/>
          <p:cNvCxnSpPr/>
          <p:nvPr/>
        </p:nvCxnSpPr>
        <p:spPr>
          <a:xfrm>
            <a:off x="3941685" y="1482571"/>
            <a:ext cx="0" cy="5015883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1" name="Google Shape;141;p6"/>
          <p:cNvSpPr txBox="1"/>
          <p:nvPr/>
        </p:nvSpPr>
        <p:spPr>
          <a:xfrm>
            <a:off x="8479580" y="5558763"/>
            <a:ext cx="32274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b="1" i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docker version 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see details of client/server versions 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321564" y="320843"/>
            <a:ext cx="5613569" cy="393031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6254749" y="320843"/>
            <a:ext cx="5613569" cy="3930315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green sign with white text&#10;&#10;Description generated with high confidence" id="150" name="Google Shape;1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4253" y="640080"/>
            <a:ext cx="3868189" cy="329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74365" y="1546068"/>
            <a:ext cx="4974336" cy="147986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>
            <p:ph idx="1" type="subTitle"/>
          </p:nvPr>
        </p:nvSpPr>
        <p:spPr>
          <a:xfrm>
            <a:off x="1524000" y="5742428"/>
            <a:ext cx="9144000" cy="528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/>
              <a:t>Type </a:t>
            </a:r>
            <a:r>
              <a:rPr b="1" i="1" lang="en-GB"/>
              <a:t>docker version </a:t>
            </a:r>
            <a:r>
              <a:rPr lang="en-GB"/>
              <a:t>at the command prompt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None/>
            </a:pPr>
            <a:r>
              <a:rPr lang="en-GB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was in that pre-workshop script?</a:t>
            </a:r>
            <a:endParaRPr/>
          </a:p>
        </p:txBody>
      </p:sp>
      <p:sp>
        <p:nvSpPr>
          <p:cNvPr id="161" name="Google Shape;161;p8"/>
          <p:cNvSpPr/>
          <p:nvPr/>
        </p:nvSpPr>
        <p:spPr>
          <a:xfrm rot="-5400000">
            <a:off x="7889141" y="2636874"/>
            <a:ext cx="470516" cy="58676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8"/>
          <p:cNvSpPr/>
          <p:nvPr/>
        </p:nvSpPr>
        <p:spPr>
          <a:xfrm rot="-5400000">
            <a:off x="9905204" y="1359362"/>
            <a:ext cx="470516" cy="3141785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3" name="Google Shape;163;p8"/>
          <p:cNvCxnSpPr>
            <a:stCxn id="161" idx="1"/>
          </p:cNvCxnSpPr>
          <p:nvPr/>
        </p:nvCxnSpPr>
        <p:spPr>
          <a:xfrm rot="10800000">
            <a:off x="8124399" y="1731997"/>
            <a:ext cx="0" cy="963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8"/>
          <p:cNvSpPr txBox="1"/>
          <p:nvPr/>
        </p:nvSpPr>
        <p:spPr>
          <a:xfrm>
            <a:off x="6783141" y="1255565"/>
            <a:ext cx="28836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name (alpine linux)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8633735" y="2032144"/>
            <a:ext cx="30134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CMD to be run in container</a:t>
            </a:r>
            <a:endParaRPr/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66751" y="4514342"/>
            <a:ext cx="2143125" cy="214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7" name="Google Shape;167;p8"/>
          <p:cNvCxnSpPr/>
          <p:nvPr/>
        </p:nvCxnSpPr>
        <p:spPr>
          <a:xfrm rot="10800000">
            <a:off x="5234161" y="4110500"/>
            <a:ext cx="447332" cy="1138065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8" name="Google Shape;168;p8"/>
          <p:cNvSpPr txBox="1"/>
          <p:nvPr/>
        </p:nvSpPr>
        <p:spPr>
          <a:xfrm>
            <a:off x="5681493" y="5248565"/>
            <a:ext cx="32086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from container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i.e. hello from linux docker_host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4749" y="3290887"/>
            <a:ext cx="8112345" cy="470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Let’s try another</a:t>
            </a:r>
            <a:endParaRPr/>
          </a:p>
        </p:txBody>
      </p:sp>
      <p:sp>
        <p:nvSpPr>
          <p:cNvPr id="176" name="Google Shape;17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GB"/>
              <a:t>docker run –p 5959:80 dockersamples/static-site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If you’re using docker toolbox: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Run </a:t>
            </a:r>
            <a:r>
              <a:rPr b="1" i="1" lang="en-GB"/>
              <a:t>docker machine ip default</a:t>
            </a:r>
            <a:r>
              <a:rPr lang="en-GB"/>
              <a:t> to get the DOCKER_HOST ip address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/>
              <a:t>Then visit </a:t>
            </a:r>
            <a:r>
              <a:rPr b="1" i="1" lang="en-GB"/>
              <a:t>localhost:5959/</a:t>
            </a:r>
            <a:r>
              <a:rPr lang="en-GB"/>
              <a:t> in your browser</a:t>
            </a:r>
            <a:endParaRPr/>
          </a:p>
        </p:txBody>
      </p:sp>
      <p:pic>
        <p:nvPicPr>
          <p:cNvPr id="177" name="Google Shape;17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6350" y="4001294"/>
            <a:ext cx="9451226" cy="2803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2">
      <a:dk1>
        <a:srgbClr val="000000"/>
      </a:dk1>
      <a:lt1>
        <a:srgbClr val="FFFFFF"/>
      </a:lt1>
      <a:dk2>
        <a:srgbClr val="44546A"/>
      </a:dk2>
      <a:lt2>
        <a:srgbClr val="75707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2018-09-21T18:08:37Z</dcterms:created>
  <dc:creator>Paul McGrath</dc:creator>
</cp:coreProperties>
</file>