
<file path=[Content_Types].xml><?xml version="1.0" encoding="utf-8"?>
<Types xmlns="http://schemas.openxmlformats.org/package/2006/content-types">
  <Default Extension="jpeg" ContentType="image/jpeg"/>
  <Default Extension="jpg" ContentType="image/png"/>
  <Default Extension="jpg&amp;ehk=SQb4lfKxMOnrxEGFT2XlfA&amp;r=0&amp;pid=OfficeInsert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20.jpg" ContentType="image/jpe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3" r:id="rId5"/>
    <p:sldId id="260" r:id="rId6"/>
    <p:sldId id="262" r:id="rId7"/>
    <p:sldId id="271" r:id="rId8"/>
    <p:sldId id="257" r:id="rId9"/>
    <p:sldId id="264" r:id="rId10"/>
    <p:sldId id="273" r:id="rId11"/>
    <p:sldId id="266" r:id="rId12"/>
    <p:sldId id="281" r:id="rId13"/>
    <p:sldId id="276" r:id="rId14"/>
    <p:sldId id="274" r:id="rId15"/>
    <p:sldId id="278" r:id="rId16"/>
    <p:sldId id="270" r:id="rId17"/>
    <p:sldId id="282" r:id="rId18"/>
    <p:sldId id="283" r:id="rId19"/>
    <p:sldId id="268" r:id="rId20"/>
    <p:sldId id="284" r:id="rId21"/>
    <p:sldId id="275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701" autoAdjust="0"/>
  </p:normalViewPr>
  <p:slideViewPr>
    <p:cSldViewPr snapToGrid="0">
      <p:cViewPr varScale="1">
        <p:scale>
          <a:sx n="67" d="100"/>
          <a:sy n="67" d="100"/>
        </p:scale>
        <p:origin x="120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77940-19BE-4391-9073-4323A987D635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EF7AD-FD95-4709-B7FB-5B2DF1EB6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7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3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cd first-container</a:t>
            </a:r>
          </a:p>
          <a:p>
            <a:r>
              <a:rPr lang="en-GB" dirty="0"/>
              <a:t>Show </a:t>
            </a:r>
            <a:r>
              <a:rPr lang="en-GB" dirty="0" err="1"/>
              <a:t>dockerfile</a:t>
            </a:r>
            <a:endParaRPr lang="en-GB" dirty="0"/>
          </a:p>
          <a:p>
            <a:r>
              <a:rPr lang="en-GB" dirty="0"/>
              <a:t>docker build -t my-app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3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docker run -p 5858:5000 my-app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822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855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docker </a:t>
            </a:r>
            <a:r>
              <a:rPr lang="en-GB" dirty="0" err="1"/>
              <a:t>ps</a:t>
            </a:r>
            <a:r>
              <a:rPr lang="en-GB" dirty="0"/>
              <a:t> –a</a:t>
            </a:r>
          </a:p>
          <a:p>
            <a:r>
              <a:rPr lang="en-GB" dirty="0"/>
              <a:t>docker logs &lt;id&gt;</a:t>
            </a:r>
          </a:p>
          <a:p>
            <a:endParaRPr lang="en-GB" dirty="0"/>
          </a:p>
          <a:p>
            <a:r>
              <a:rPr lang="en-GB" dirty="0"/>
              <a:t>docker run –it alpine</a:t>
            </a:r>
          </a:p>
          <a:p>
            <a:r>
              <a:rPr lang="en-GB" dirty="0"/>
              <a:t>docker exec -it e72928639a2a ls /bin</a:t>
            </a:r>
          </a:p>
          <a:p>
            <a:r>
              <a:rPr lang="en-GB" dirty="0"/>
              <a:t>docker exec -it e72928639a2a /bin/</a:t>
            </a:r>
            <a:r>
              <a:rPr lang="en-GB" dirty="0" err="1"/>
              <a:t>sh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325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docker-compose build</a:t>
            </a:r>
          </a:p>
          <a:p>
            <a:r>
              <a:rPr lang="en-GB" dirty="0"/>
              <a:t>docker-compose up –d</a:t>
            </a:r>
          </a:p>
          <a:p>
            <a:r>
              <a:rPr lang="en-GB" dirty="0"/>
              <a:t>localhost:4545/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914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cd build-and-test</a:t>
            </a:r>
          </a:p>
          <a:p>
            <a:r>
              <a:rPr lang="en-GB" dirty="0"/>
              <a:t>show the code</a:t>
            </a:r>
          </a:p>
          <a:p>
            <a:r>
              <a:rPr lang="en-GB" dirty="0"/>
              <a:t>docker run --rm --volume "$(</a:t>
            </a:r>
            <a:r>
              <a:rPr lang="en-GB" dirty="0" err="1"/>
              <a:t>pwd</a:t>
            </a:r>
            <a:r>
              <a:rPr lang="en-GB" dirty="0"/>
              <a:t>):/build" --</a:t>
            </a:r>
            <a:r>
              <a:rPr lang="en-GB" dirty="0" err="1"/>
              <a:t>workdir</a:t>
            </a:r>
            <a:r>
              <a:rPr lang="en-GB" dirty="0"/>
              <a:t> /build mono ./build.sh</a:t>
            </a:r>
          </a:p>
          <a:p>
            <a:r>
              <a:rPr lang="en-GB" dirty="0"/>
              <a:t>docker run --rm --volume "$(</a:t>
            </a:r>
            <a:r>
              <a:rPr lang="en-GB" dirty="0" err="1"/>
              <a:t>pwd</a:t>
            </a:r>
            <a:r>
              <a:rPr lang="en-GB" dirty="0"/>
              <a:t>):/build" --</a:t>
            </a:r>
            <a:r>
              <a:rPr lang="en-GB" dirty="0" err="1"/>
              <a:t>workdir</a:t>
            </a:r>
            <a:r>
              <a:rPr lang="en-GB" dirty="0"/>
              <a:t> /build mono ./tests.sh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564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Stop all containers: </a:t>
            </a:r>
            <a:r>
              <a:rPr lang="en-GB" b="1" i="1" dirty="0"/>
              <a:t>docker stop $(docker </a:t>
            </a:r>
            <a:r>
              <a:rPr lang="en-GB" b="1" i="1" dirty="0" err="1"/>
              <a:t>ps</a:t>
            </a:r>
            <a:r>
              <a:rPr lang="en-GB" b="1" i="1" dirty="0"/>
              <a:t> –</a:t>
            </a:r>
            <a:r>
              <a:rPr lang="en-GB" b="1" i="1" dirty="0" err="1"/>
              <a:t>aq</a:t>
            </a:r>
            <a:r>
              <a:rPr lang="en-GB" b="1" i="1" dirty="0"/>
              <a:t>)</a:t>
            </a:r>
          </a:p>
          <a:p>
            <a:r>
              <a:rPr lang="en-GB" dirty="0"/>
              <a:t>Remove all containers: </a:t>
            </a:r>
            <a:r>
              <a:rPr lang="en-GB" b="1" i="1" dirty="0"/>
              <a:t>docker rm $(docker </a:t>
            </a:r>
            <a:r>
              <a:rPr lang="en-GB" b="1" i="1" dirty="0" err="1"/>
              <a:t>ps</a:t>
            </a:r>
            <a:r>
              <a:rPr lang="en-GB" b="1" i="1" dirty="0"/>
              <a:t> –</a:t>
            </a:r>
            <a:r>
              <a:rPr lang="en-GB" b="1" i="1" dirty="0" err="1"/>
              <a:t>aq</a:t>
            </a:r>
            <a:r>
              <a:rPr lang="en-GB" b="1" i="1" dirty="0"/>
              <a:t>)</a:t>
            </a:r>
          </a:p>
          <a:p>
            <a:r>
              <a:rPr lang="en-GB" dirty="0"/>
              <a:t>Remove dangling images: </a:t>
            </a:r>
            <a:r>
              <a:rPr lang="en-GB" b="1" i="1" dirty="0"/>
              <a:t>docker </a:t>
            </a:r>
            <a:r>
              <a:rPr lang="en-GB" b="1" i="1" dirty="0" err="1"/>
              <a:t>rmi</a:t>
            </a:r>
            <a:r>
              <a:rPr lang="en-GB" b="1" i="1" dirty="0"/>
              <a:t> $(docker images -f dangling=true -q)</a:t>
            </a:r>
          </a:p>
          <a:p>
            <a:r>
              <a:rPr lang="en-GB" dirty="0"/>
              <a:t>Remove dangling images: </a:t>
            </a:r>
            <a:r>
              <a:rPr lang="en-GB" b="1" i="1" dirty="0"/>
              <a:t>docker volume </a:t>
            </a:r>
            <a:r>
              <a:rPr lang="en-GB" b="1" i="1" dirty="0" err="1"/>
              <a:t>rm</a:t>
            </a:r>
            <a:r>
              <a:rPr lang="en-GB" b="1" i="1" dirty="0"/>
              <a:t> $(docker volume ls -f dangling=true -q)</a:t>
            </a:r>
          </a:p>
          <a:p>
            <a:endParaRPr lang="en-GB" dirty="0"/>
          </a:p>
          <a:p>
            <a:r>
              <a:rPr lang="en-GB" b="0" dirty="0">
                <a:effectLst/>
              </a:rPr>
              <a:t>docker system prune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additionally remove any stopped containers and all unused images (not just dangling images), add the -a flag to the command:</a:t>
            </a:r>
          </a:p>
          <a:p>
            <a:r>
              <a:rPr lang="en-GB" b="0" dirty="0">
                <a:effectLst/>
              </a:rPr>
              <a:t>docker system prune –a</a:t>
            </a:r>
          </a:p>
          <a:p>
            <a:endParaRPr lang="en-GB" b="0" dirty="0">
              <a:effectLst/>
            </a:endParaRPr>
          </a:p>
          <a:p>
            <a:r>
              <a:rPr lang="en-GB" dirty="0"/>
              <a:t>cd team-city</a:t>
            </a:r>
          </a:p>
          <a:p>
            <a:r>
              <a:rPr lang="en-GB" dirty="0"/>
              <a:t>show </a:t>
            </a:r>
            <a:r>
              <a:rPr lang="en-GB" dirty="0" err="1"/>
              <a:t>dockerfile</a:t>
            </a:r>
            <a:endParaRPr lang="en-GB" dirty="0"/>
          </a:p>
          <a:p>
            <a:r>
              <a:rPr lang="en-GB" dirty="0"/>
              <a:t>show docker-compose</a:t>
            </a:r>
          </a:p>
          <a:p>
            <a:r>
              <a:rPr lang="en-GB" dirty="0"/>
              <a:t>docker-compose up -d</a:t>
            </a:r>
          </a:p>
          <a:p>
            <a:r>
              <a:rPr lang="en-GB" dirty="0"/>
              <a:t>docker-compose scale agent=3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61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8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9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4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4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docker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949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docker run alpine echo "Ready to learn docker"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23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docker run -p 5959:80 </a:t>
            </a:r>
            <a:r>
              <a:rPr lang="en-GB" dirty="0" err="1"/>
              <a:t>dockersamples</a:t>
            </a:r>
            <a:r>
              <a:rPr lang="en-GB" dirty="0"/>
              <a:t>/static-site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075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83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BF0D-511E-4CD0-BCAC-A1B951D2B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88F68-8A15-4330-A064-5897B191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2E1DE-6A79-4A45-8F17-0D408856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11CD2-79A0-4E5D-8779-D08BA89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B3AC3-E022-488D-AFF0-914D59E8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15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4E6A-D98B-4E5C-8329-19956D8C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29BF2-F5CF-4EED-B316-4F7B8A71E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1333-DFE4-41BE-8F2B-EFE9E749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C59D-188D-41E4-9BF4-7085B74D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A081-9DBC-4434-A51B-E4B5D184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7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A4AD0-F5AD-40DF-8CC3-7D8EA407D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7A02F-8971-47FE-9FA6-86A5DEC26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0362-E1F6-4EA2-B8A8-57D57AC5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2681-4473-4830-9FAD-DB02BD81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E97B-5AE5-429C-8DF0-EA26766F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D284-C59A-43CC-BF28-6325368E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2E77-23DE-4C92-A3C9-99042ED3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3B96-3802-40FB-91CC-8262FEEB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935A2-5488-4E97-9469-90937255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6BD9-8EBA-4D39-954E-E6BC6C61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94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D434-98C3-4862-AE1A-0ACD36DD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4B88F-25CA-4B64-AADD-D1B593F4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83FD0-C34D-4468-87F8-8B531F60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1F8F7-B7F1-4D0B-A644-D5FE7E9C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3D85-0824-46C4-B832-84F2BC77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41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0F3D-E8D6-4B03-BCA0-61BB1E0B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8B83-D850-451E-BEB7-B95E27CD3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51536-AF30-46F0-B8DE-0FAC34FF7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A4117-4CD1-4232-B677-23F97781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CC3CF-9C79-4AF2-82C4-4E50C4F3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2E183-A9B6-4633-B8DF-B6DC20C3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95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F3DD-5403-4AFE-A232-BBE94912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BDA7-D355-4001-93A0-39D640688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A2D51-5D0B-45EB-9514-7F3E75D8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D5CB7-0A69-47A8-BD9B-28CE0A760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BE6CE-10A0-44D0-ABE4-9BB52F9D8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B57B7-43A2-42B6-BDCC-FBF4A0DA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DCA44-43D7-481A-831E-19C6D7EC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A4750-459B-4AD0-AB4B-EDDC66DB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3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57F7-6F6B-45B2-8028-CF69F100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A6E86-FC8C-4A8E-B81C-27F90D4E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65C6A-1D26-452E-A000-FD5CB9F6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4685D-D606-4071-BAAF-3DFDB4D0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5C5CE-07CE-4590-BDD7-0ECE0BB1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14D6E-E4C7-4CBC-858C-BC429CA8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EC4D0-36F7-46BA-8623-AABBB6C0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8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2787-0259-433C-AB15-F658F205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097A-2E05-4016-9F1B-0F5D38030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7903A-12EE-4FD7-9AA2-0F0AB664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A53C-C823-40A8-A371-6C8B6213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33E7E-0DA1-4904-921D-AAE51940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EF318-7EEE-439C-99A5-EF696242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95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658A-9DF0-4304-9539-179C0DBA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2408A-EA43-479E-B7CB-470F7D5B5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6CAAA-ECC6-4CA1-90D1-8079A8CA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BF3FF-1EE7-4F87-81B4-02CA9736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0EF72-38F7-4D93-AFAD-F5DED7E3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37255-0D7B-4054-824E-00BA37E6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7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EA7E0-BB19-451D-83AD-63B762CA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9D292-8B4B-4903-99DB-BA07C095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8D9C-2B6C-4C9F-A83B-FE2D6B344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8AE0-0258-48C1-98F2-1A43322429A8}" type="datetimeFigureOut">
              <a:rPr lang="en-GB" smtClean="0"/>
              <a:t>15/01/2019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BCC39-5D8A-444F-B0CC-256049721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A2DE5-F4F6-4FD4-98EA-49B949185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os-project.eu/modules/marinepollution/marinepollution-c04-p05.html" TargetMode="External"/><Relationship Id="rId4" Type="http://schemas.openxmlformats.org/officeDocument/2006/relationships/image" Target="../media/image4.jpg&amp;ehk=SQb4lfKxMOnrxEGFT2XlfA&amp;r=0&amp;pid=OfficeInsert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172B4C-9F7D-4175-8121-7E1139B64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674745"/>
            <a:ext cx="6553545" cy="5516452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43E289-CF68-44D0-9578-593752C60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Docker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AD59D-12D0-4B5E-A25D-F0C561B11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A9BC7"/>
                </a:solidFill>
              </a:rPr>
              <a:t>Paul McGrath</a:t>
            </a:r>
          </a:p>
          <a:p>
            <a:r>
              <a:rPr lang="en-GB" sz="3200" dirty="0">
                <a:solidFill>
                  <a:srgbClr val="0A9BC7"/>
                </a:solidFill>
              </a:rPr>
              <a:t>@</a:t>
            </a:r>
            <a:r>
              <a:rPr lang="en-GB" sz="3200" dirty="0" err="1">
                <a:solidFill>
                  <a:srgbClr val="0A9BC7"/>
                </a:solidFill>
              </a:rPr>
              <a:t>sciphus</a:t>
            </a:r>
            <a:endParaRPr lang="en-GB" sz="3200" dirty="0">
              <a:solidFill>
                <a:srgbClr val="0A9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3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was that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4584700" cy="4351338"/>
          </a:xfrm>
        </p:spPr>
        <p:txBody>
          <a:bodyPr/>
          <a:lstStyle/>
          <a:p>
            <a:r>
              <a:rPr lang="en-GB" dirty="0"/>
              <a:t>A “</a:t>
            </a:r>
            <a:r>
              <a:rPr lang="en-GB" dirty="0" err="1"/>
              <a:t>Dockerfile</a:t>
            </a:r>
            <a:r>
              <a:rPr lang="en-GB" dirty="0"/>
              <a:t>” describes an image </a:t>
            </a:r>
          </a:p>
          <a:p>
            <a:r>
              <a:rPr lang="en-GB" dirty="0"/>
              <a:t>Image is built by running </a:t>
            </a:r>
            <a:r>
              <a:rPr lang="en-GB" sz="2800" b="1" i="1" dirty="0"/>
              <a:t>docker build . 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22A75-8DD8-46C4-AE35-13EFD8D8D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70" y="1825625"/>
            <a:ext cx="5727561" cy="30257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 html 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/html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EXPOSE 80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3EE87-B85B-4AE9-A997-5FEA2C4D4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4074319"/>
            <a:ext cx="2152650" cy="21240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530F8-90B4-43DA-8144-0CA6B512C557}"/>
              </a:ext>
            </a:extLst>
          </p:cNvPr>
          <p:cNvCxnSpPr/>
          <p:nvPr/>
        </p:nvCxnSpPr>
        <p:spPr>
          <a:xfrm>
            <a:off x="3130551" y="2250678"/>
            <a:ext cx="2901949" cy="276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6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8DE2-4EB8-49F1-919D-15ACDB96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Dockerfile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7679-686A-4145-9A41-62F7012D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0927"/>
            <a:ext cx="10515600" cy="3906036"/>
          </a:xfrm>
        </p:spPr>
        <p:txBody>
          <a:bodyPr>
            <a:normAutofit/>
          </a:bodyPr>
          <a:lstStyle/>
          <a:p>
            <a:r>
              <a:rPr lang="en-GB" b="1" dirty="0"/>
              <a:t>FROM</a:t>
            </a:r>
            <a:r>
              <a:rPr lang="en-GB" dirty="0"/>
              <a:t> – The base image to use e.g. </a:t>
            </a:r>
            <a:r>
              <a:rPr lang="en-GB" dirty="0" err="1"/>
              <a:t>nginx</a:t>
            </a:r>
            <a:endParaRPr lang="en-GB" dirty="0"/>
          </a:p>
          <a:p>
            <a:r>
              <a:rPr lang="en-GB" b="1" dirty="0"/>
              <a:t>RUN</a:t>
            </a:r>
            <a:r>
              <a:rPr lang="en-GB" dirty="0"/>
              <a:t> – A </a:t>
            </a:r>
            <a:r>
              <a:rPr lang="en-GB" dirty="0" err="1"/>
              <a:t>linux</a:t>
            </a:r>
            <a:r>
              <a:rPr lang="en-GB" dirty="0"/>
              <a:t> command to run </a:t>
            </a:r>
            <a:r>
              <a:rPr lang="en-GB" b="1" i="1" dirty="0"/>
              <a:t>when building</a:t>
            </a:r>
          </a:p>
          <a:p>
            <a:r>
              <a:rPr lang="en-GB" b="1" dirty="0"/>
              <a:t>EXPOSE</a:t>
            </a:r>
            <a:r>
              <a:rPr lang="en-GB" dirty="0"/>
              <a:t> – Specify ports that are used at run time</a:t>
            </a:r>
          </a:p>
          <a:p>
            <a:r>
              <a:rPr lang="en-GB" b="1" dirty="0"/>
              <a:t>ADD</a:t>
            </a:r>
            <a:r>
              <a:rPr lang="en-GB" dirty="0"/>
              <a:t> – Copy files from your system into the container</a:t>
            </a:r>
          </a:p>
          <a:p>
            <a:r>
              <a:rPr lang="en-GB" b="1" dirty="0"/>
              <a:t>CMD</a:t>
            </a:r>
            <a:r>
              <a:rPr lang="en-GB" dirty="0"/>
              <a:t> – Command to run that can be overridden as part of </a:t>
            </a:r>
            <a:r>
              <a:rPr lang="en-GB" b="1" i="1" dirty="0"/>
              <a:t>docker run</a:t>
            </a:r>
          </a:p>
          <a:p>
            <a:pPr lvl="1"/>
            <a:r>
              <a:rPr lang="en-GB" dirty="0"/>
              <a:t>CMD ["executable","param1","param2"]</a:t>
            </a:r>
            <a:endParaRPr lang="en-GB" b="1" i="1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A14461E-4137-4732-A29A-2B4B46D4A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365" y="461835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9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your own image…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2338" y="1690688"/>
            <a:ext cx="5502310" cy="4504594"/>
          </a:xfrm>
        </p:spPr>
        <p:txBody>
          <a:bodyPr/>
          <a:lstStyle/>
          <a:p>
            <a:r>
              <a:rPr lang="en-GB" dirty="0"/>
              <a:t>Cd to the folder where you cloned the git repo </a:t>
            </a:r>
            <a:r>
              <a:rPr lang="en-GB" b="1" dirty="0"/>
              <a:t>github.com/</a:t>
            </a:r>
            <a:r>
              <a:rPr lang="en-GB" b="1" dirty="0" err="1"/>
              <a:t>pavlosmcg</a:t>
            </a:r>
            <a:r>
              <a:rPr lang="en-GB" b="1" dirty="0"/>
              <a:t>/docker101</a:t>
            </a:r>
          </a:p>
          <a:p>
            <a:r>
              <a:rPr lang="en-GB" dirty="0"/>
              <a:t>In </a:t>
            </a:r>
            <a:r>
              <a:rPr lang="en-GB" b="1" dirty="0">
                <a:solidFill>
                  <a:srgbClr val="FF0000"/>
                </a:solidFill>
              </a:rPr>
              <a:t>first-container</a:t>
            </a:r>
            <a:r>
              <a:rPr lang="en-GB" dirty="0"/>
              <a:t> directory</a:t>
            </a:r>
          </a:p>
          <a:p>
            <a:r>
              <a:rPr lang="en-GB" dirty="0"/>
              <a:t>Create this “</a:t>
            </a:r>
            <a:r>
              <a:rPr lang="en-GB" dirty="0" err="1"/>
              <a:t>Dockerfile</a:t>
            </a:r>
            <a:r>
              <a:rPr lang="en-GB" dirty="0"/>
              <a:t>” </a:t>
            </a:r>
          </a:p>
          <a:p>
            <a:r>
              <a:rPr lang="en-GB" dirty="0"/>
              <a:t>Run </a:t>
            </a:r>
            <a:r>
              <a:rPr lang="en-GB" sz="2800" b="1" i="1" dirty="0"/>
              <a:t>docker build . –t my-app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22A75-8DD8-46C4-AE35-13EFD8D8D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4470" y="3860801"/>
            <a:ext cx="6587530" cy="2997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python:3.4-alpine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 . /code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WORKDIR /code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 pip install -r requirements.txt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EXPOSE 5000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CMD ["python", "app.py"]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0785DD0-AFF9-45B7-9978-C5475CA884F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595446" y="3598985"/>
            <a:ext cx="4302789" cy="26181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C14CEF-3471-4340-BC33-FBCC5DCB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67" y="1386953"/>
            <a:ext cx="5428832" cy="16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GB" dirty="0"/>
              <a:t>…and run your own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0637"/>
            <a:ext cx="9963778" cy="1406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i="1" dirty="0"/>
              <a:t>docker run –d –p 5858:5000 my-app</a:t>
            </a:r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en-GB" dirty="0"/>
              <a:t>Then visit </a:t>
            </a:r>
            <a:r>
              <a:rPr lang="en-GB" b="1" i="1" dirty="0"/>
              <a:t>localhost:5858/</a:t>
            </a:r>
            <a:r>
              <a:rPr lang="en-GB" dirty="0"/>
              <a:t> in your browser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F3967-E458-4235-BB39-A2ED17337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8" y="3215965"/>
            <a:ext cx="10437725" cy="3095935"/>
          </a:xfrm>
        </p:spPr>
      </p:pic>
    </p:spTree>
    <p:extLst>
      <p:ext uri="{BB962C8B-B14F-4D97-AF65-F5344CB8AC3E}">
        <p14:creationId xmlns:p14="http://schemas.microsoft.com/office/powerpoint/2010/main" val="114971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2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E8DE2-4EB8-49F1-919D-15ACDB96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General investigation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7679-686A-4145-9A41-62F7012D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953127"/>
            <a:ext cx="7474171" cy="4397431"/>
          </a:xfrm>
        </p:spPr>
        <p:txBody>
          <a:bodyPr anchor="ctr">
            <a:normAutofit/>
          </a:bodyPr>
          <a:lstStyle/>
          <a:p>
            <a:r>
              <a:rPr lang="en-GB" b="1" i="1" dirty="0"/>
              <a:t>docker </a:t>
            </a:r>
            <a:r>
              <a:rPr lang="en-GB" b="1" i="1" dirty="0" err="1"/>
              <a:t>ps</a:t>
            </a:r>
            <a:r>
              <a:rPr lang="en-GB" dirty="0"/>
              <a:t> --</a:t>
            </a:r>
            <a:r>
              <a:rPr lang="en-GB" b="1" i="1" dirty="0"/>
              <a:t> </a:t>
            </a:r>
            <a:r>
              <a:rPr lang="en-GB" dirty="0"/>
              <a:t>shows running containers</a:t>
            </a:r>
          </a:p>
          <a:p>
            <a:r>
              <a:rPr lang="en-GB" b="1" i="1" dirty="0"/>
              <a:t>docker </a:t>
            </a:r>
            <a:r>
              <a:rPr lang="en-GB" b="1" i="1" dirty="0" err="1"/>
              <a:t>ps</a:t>
            </a:r>
            <a:r>
              <a:rPr lang="en-GB" b="1" i="1" dirty="0"/>
              <a:t> –a</a:t>
            </a:r>
            <a:r>
              <a:rPr lang="en-GB" dirty="0"/>
              <a:t> -- also shows stopped containers</a:t>
            </a:r>
            <a:endParaRPr lang="en-GB" b="1" i="1" dirty="0"/>
          </a:p>
          <a:p>
            <a:r>
              <a:rPr lang="en-GB" b="1" i="1" dirty="0"/>
              <a:t>docker images</a:t>
            </a:r>
            <a:r>
              <a:rPr lang="en-GB" dirty="0"/>
              <a:t> -- shows all available images</a:t>
            </a:r>
          </a:p>
          <a:p>
            <a:r>
              <a:rPr lang="en-GB" b="1" i="1" dirty="0"/>
              <a:t>docker logs &lt;container id&gt;</a:t>
            </a:r>
            <a:r>
              <a:rPr lang="en-GB" dirty="0"/>
              <a:t> -- shows </a:t>
            </a:r>
            <a:r>
              <a:rPr lang="en-GB" dirty="0" err="1"/>
              <a:t>stdout</a:t>
            </a:r>
            <a:r>
              <a:rPr lang="en-GB" dirty="0"/>
              <a:t> from container</a:t>
            </a:r>
          </a:p>
        </p:txBody>
      </p:sp>
      <p:pic>
        <p:nvPicPr>
          <p:cNvPr id="7" name="Picture 6" descr="A close up of sunglasses&#10;&#10;Description generated with high confidence">
            <a:extLst>
              <a:ext uri="{FF2B5EF4-FFF2-40B4-BE49-F238E27FC236}">
                <a16:creationId xmlns:a16="http://schemas.microsoft.com/office/drawing/2014/main" id="{11BF0296-AACA-4114-83B2-43496EAD3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5916">
            <a:off x="9210158" y="2656329"/>
            <a:ext cx="1757443" cy="154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FFC7-AA51-493B-A1CB-F3E6C661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706842" cy="1676603"/>
          </a:xfrm>
        </p:spPr>
        <p:txBody>
          <a:bodyPr>
            <a:normAutofit/>
          </a:bodyPr>
          <a:lstStyle/>
          <a:p>
            <a:r>
              <a:rPr lang="en-GB" sz="3700" dirty="0"/>
              <a:t>Take a look at your docker host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EC35F-FF09-462F-B67B-E8C5DB4F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879" y="2438398"/>
            <a:ext cx="7239000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893736-C303-48BA-AD8A-072A5ADB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" y="4078696"/>
            <a:ext cx="11410950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0E9C78-87EF-421B-8015-A361BB1EC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4415"/>
            <a:ext cx="12192000" cy="6794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43551-3AA4-40DC-9206-B346ED3D7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479" y="77489"/>
            <a:ext cx="3666286" cy="24418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DC3042-8C87-4289-A7E3-BE62A73C99D1}"/>
              </a:ext>
            </a:extLst>
          </p:cNvPr>
          <p:cNvSpPr txBox="1"/>
          <p:nvPr/>
        </p:nvSpPr>
        <p:spPr>
          <a:xfrm>
            <a:off x="2000824" y="2429485"/>
            <a:ext cx="2330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docker images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34B7E-4D35-4C73-AF5F-E3AF720A905B}"/>
              </a:ext>
            </a:extLst>
          </p:cNvPr>
          <p:cNvSpPr txBox="1"/>
          <p:nvPr/>
        </p:nvSpPr>
        <p:spPr>
          <a:xfrm>
            <a:off x="648929" y="3417612"/>
            <a:ext cx="158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docker </a:t>
            </a:r>
            <a:r>
              <a:rPr lang="en-GB" sz="2800" b="1" i="1" dirty="0" err="1"/>
              <a:t>ps</a:t>
            </a:r>
            <a:endParaRPr lang="en-GB" sz="28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29193D-9133-479B-8252-147076D21B95}"/>
              </a:ext>
            </a:extLst>
          </p:cNvPr>
          <p:cNvSpPr txBox="1"/>
          <p:nvPr/>
        </p:nvSpPr>
        <p:spPr>
          <a:xfrm>
            <a:off x="648929" y="4990115"/>
            <a:ext cx="1968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docker </a:t>
            </a:r>
            <a:r>
              <a:rPr lang="en-GB" sz="2800" b="1" i="1" dirty="0" err="1"/>
              <a:t>ps</a:t>
            </a:r>
            <a:r>
              <a:rPr lang="en-GB" sz="2800" b="1" i="1" dirty="0"/>
              <a:t> -a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425818-D107-4A48-85AE-18B3A15682A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331334" y="2691095"/>
            <a:ext cx="4895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B1D006-77D9-4BDA-A314-CF0864F1754D}"/>
              </a:ext>
            </a:extLst>
          </p:cNvPr>
          <p:cNvCxnSpPr>
            <a:cxnSpLocks/>
          </p:cNvCxnSpPr>
          <p:nvPr/>
        </p:nvCxnSpPr>
        <p:spPr>
          <a:xfrm>
            <a:off x="2235517" y="3717701"/>
            <a:ext cx="256474" cy="223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9A80B0-C8B8-4F00-960D-2854FF73CB61}"/>
              </a:ext>
            </a:extLst>
          </p:cNvPr>
          <p:cNvCxnSpPr>
            <a:cxnSpLocks/>
          </p:cNvCxnSpPr>
          <p:nvPr/>
        </p:nvCxnSpPr>
        <p:spPr>
          <a:xfrm>
            <a:off x="2617032" y="5275196"/>
            <a:ext cx="246748" cy="2381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88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D696CC9-0D4F-42FD-8FC5-8F48274E9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2" r="2" b="1228"/>
          <a:stretch/>
        </p:blipFill>
        <p:spPr>
          <a:xfrm>
            <a:off x="5720456" y="1092200"/>
            <a:ext cx="5530303" cy="491490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C8678-4304-4158-BB00-7A93A62E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Communicating between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C82F-50AF-4A11-90DC-A3519FF6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A project is usually more than a web layer</a:t>
            </a:r>
          </a:p>
          <a:p>
            <a:r>
              <a:rPr lang="en-GB" sz="1800" dirty="0">
                <a:solidFill>
                  <a:schemeClr val="bg1"/>
                </a:solidFill>
              </a:rPr>
              <a:t>You may want to scale UI or backend independently</a:t>
            </a:r>
          </a:p>
          <a:p>
            <a:r>
              <a:rPr lang="en-GB" sz="1800" dirty="0">
                <a:solidFill>
                  <a:schemeClr val="bg1"/>
                </a:solidFill>
              </a:rPr>
              <a:t>Introducing </a:t>
            </a:r>
            <a:r>
              <a:rPr lang="en-GB" sz="1800" b="1" i="1" dirty="0">
                <a:solidFill>
                  <a:schemeClr val="bg1"/>
                </a:solidFill>
              </a:rPr>
              <a:t>docker-compose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DFBAFDD2-CEA0-4A7F-AA04-6910DFCA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758" y="4856282"/>
            <a:ext cx="3441700" cy="11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eb logo png">
            <a:extLst>
              <a:ext uri="{FF2B5EF4-FFF2-40B4-BE49-F238E27FC236}">
                <a16:creationId xmlns:a16="http://schemas.microsoft.com/office/drawing/2014/main" id="{8E537FE0-760A-4642-B1EA-9AB00E2A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458" y="2705101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82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a docker-compose file…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EF52A-6473-4C95-9A9A-E354E7F82752}"/>
              </a:ext>
            </a:extLst>
          </p:cNvPr>
          <p:cNvSpPr txBox="1"/>
          <p:nvPr/>
        </p:nvSpPr>
        <p:spPr>
          <a:xfrm>
            <a:off x="1117878" y="1854515"/>
            <a:ext cx="6062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/>
              <a:t>Create </a:t>
            </a:r>
            <a:r>
              <a:rPr lang="en-GB" sz="2400" b="1" dirty="0">
                <a:solidFill>
                  <a:srgbClr val="FF0000"/>
                </a:solidFill>
              </a:rPr>
              <a:t>docker-compose</a:t>
            </a:r>
            <a:r>
              <a:rPr lang="en-GB" sz="2400" b="1" dirty="0"/>
              <a:t>/docker-</a:t>
            </a:r>
            <a:r>
              <a:rPr lang="en-GB" sz="2400" b="1" dirty="0" err="1"/>
              <a:t>compose.yml</a:t>
            </a:r>
            <a:r>
              <a:rPr lang="en-GB" sz="2400" b="1" dirty="0"/>
              <a:t>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BA78916-A006-4024-8415-24026B7C1686}"/>
              </a:ext>
            </a:extLst>
          </p:cNvPr>
          <p:cNvSpPr txBox="1">
            <a:spLocks/>
          </p:cNvSpPr>
          <p:nvPr/>
        </p:nvSpPr>
        <p:spPr>
          <a:xfrm>
            <a:off x="1117878" y="2305666"/>
            <a:ext cx="5800097" cy="3238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version: '3'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services: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web: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build: .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ports: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- “4545:5000"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"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redis:alpine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81E997A-06E8-4B40-B742-D147A8629A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039181"/>
            <a:ext cx="5181600" cy="3487615"/>
          </a:xfrm>
        </p:spPr>
      </p:pic>
    </p:spTree>
    <p:extLst>
      <p:ext uri="{BB962C8B-B14F-4D97-AF65-F5344CB8AC3E}">
        <p14:creationId xmlns:p14="http://schemas.microsoft.com/office/powerpoint/2010/main" val="51580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GB" dirty="0"/>
              <a:t>…and run your two communicating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0637"/>
            <a:ext cx="9963778" cy="1406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i="1" dirty="0"/>
              <a:t>docker-compose build</a:t>
            </a:r>
          </a:p>
          <a:p>
            <a:pPr marL="0" indent="0">
              <a:buNone/>
            </a:pPr>
            <a:r>
              <a:rPr lang="en-GB" b="1" i="1" dirty="0"/>
              <a:t>docker-compose up -d</a:t>
            </a:r>
          </a:p>
          <a:p>
            <a:pPr marL="0" indent="0">
              <a:buNone/>
            </a:pPr>
            <a:r>
              <a:rPr lang="en-GB" dirty="0"/>
              <a:t>Then visit </a:t>
            </a:r>
            <a:r>
              <a:rPr lang="en-GB" b="1" i="1" dirty="0"/>
              <a:t>localhost:4545/</a:t>
            </a:r>
            <a:r>
              <a:rPr lang="en-GB" dirty="0"/>
              <a:t> in your browser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F3967-E458-4235-BB39-A2ED17337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8" y="3215965"/>
            <a:ext cx="10437725" cy="3095935"/>
          </a:xfrm>
        </p:spPr>
      </p:pic>
    </p:spTree>
    <p:extLst>
      <p:ext uri="{BB962C8B-B14F-4D97-AF65-F5344CB8AC3E}">
        <p14:creationId xmlns:p14="http://schemas.microsoft.com/office/powerpoint/2010/main" val="3365796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7B72-2882-43F3-AD59-7BC3E5CE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Compiling .NET code with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BB07-0ED8-474E-8F51-164579760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099"/>
            <a:ext cx="11112500" cy="320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docker run --</a:t>
            </a:r>
            <a:r>
              <a:rPr lang="en-US" dirty="0" err="1"/>
              <a:t>rm</a:t>
            </a:r>
            <a:r>
              <a:rPr lang="en-US" dirty="0"/>
              <a:t> --volume "$(</a:t>
            </a:r>
            <a:r>
              <a:rPr lang="en-US" dirty="0" err="1"/>
              <a:t>pwd</a:t>
            </a:r>
            <a:r>
              <a:rPr lang="en-US" dirty="0"/>
              <a:t>):/build" --</a:t>
            </a:r>
            <a:r>
              <a:rPr lang="en-US" dirty="0" err="1"/>
              <a:t>workdir</a:t>
            </a:r>
            <a:r>
              <a:rPr lang="en-US" dirty="0"/>
              <a:t> /build mono ./build.sh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F67E4D-1001-442D-8254-5E4B5D69557A}"/>
              </a:ext>
            </a:extLst>
          </p:cNvPr>
          <p:cNvSpPr txBox="1">
            <a:spLocks/>
          </p:cNvSpPr>
          <p:nvPr/>
        </p:nvSpPr>
        <p:spPr>
          <a:xfrm>
            <a:off x="838200" y="2460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Running unit tests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FE1EEB-5046-4371-BC8E-ADF84D35F007}"/>
              </a:ext>
            </a:extLst>
          </p:cNvPr>
          <p:cNvSpPr txBox="1">
            <a:spLocks/>
          </p:cNvSpPr>
          <p:nvPr/>
        </p:nvSpPr>
        <p:spPr>
          <a:xfrm>
            <a:off x="838200" y="3921125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docker run --</a:t>
            </a:r>
            <a:r>
              <a:rPr lang="en-US" dirty="0" err="1"/>
              <a:t>rm</a:t>
            </a:r>
            <a:r>
              <a:rPr lang="en-US" dirty="0"/>
              <a:t> --volume "$(</a:t>
            </a:r>
            <a:r>
              <a:rPr lang="en-US" dirty="0" err="1"/>
              <a:t>pwd</a:t>
            </a:r>
            <a:r>
              <a:rPr lang="en-US" dirty="0"/>
              <a:t>):/build" --</a:t>
            </a:r>
            <a:r>
              <a:rPr lang="en-US" dirty="0" err="1"/>
              <a:t>workdir</a:t>
            </a:r>
            <a:r>
              <a:rPr lang="en-US" dirty="0"/>
              <a:t> /build mono ./test.sh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2EFF9-FF3B-4139-81B4-7076C3286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2787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28" name="Content Placeholder 4" descr="A picture containing sky&#10;&#10;Description generated with high confidenc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" r="8280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CEE0E-D448-4D4F-9AF3-8F54E798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we learn today?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Outline of docker and what it can be used for</a:t>
            </a:r>
          </a:p>
          <a:p>
            <a:r>
              <a:rPr lang="en-US" sz="1800" dirty="0">
                <a:solidFill>
                  <a:schemeClr val="bg1"/>
                </a:solidFill>
              </a:rPr>
              <a:t>Build and run an python app</a:t>
            </a:r>
          </a:p>
          <a:p>
            <a:r>
              <a:rPr lang="en-US" sz="1800" dirty="0">
                <a:solidFill>
                  <a:schemeClr val="bg1"/>
                </a:solidFill>
              </a:rPr>
              <a:t>Build and run an app with a database</a:t>
            </a:r>
          </a:p>
          <a:p>
            <a:r>
              <a:rPr lang="en-US" sz="1800" dirty="0">
                <a:solidFill>
                  <a:schemeClr val="bg1"/>
                </a:solidFill>
              </a:rPr>
              <a:t>Use docker to compile </a:t>
            </a:r>
            <a:r>
              <a:rPr lang="en-US" sz="1800" dirty="0" err="1">
                <a:solidFill>
                  <a:schemeClr val="bg1"/>
                </a:solidFill>
              </a:rPr>
              <a:t>.net</a:t>
            </a:r>
            <a:r>
              <a:rPr lang="en-US" sz="1800" dirty="0">
                <a:solidFill>
                  <a:schemeClr val="bg1"/>
                </a:solidFill>
              </a:rPr>
              <a:t> code and run tests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Not install anything again, ever.</a:t>
            </a:r>
          </a:p>
        </p:txBody>
      </p:sp>
    </p:spTree>
    <p:extLst>
      <p:ext uri="{BB962C8B-B14F-4D97-AF65-F5344CB8AC3E}">
        <p14:creationId xmlns:p14="http://schemas.microsoft.com/office/powerpoint/2010/main" val="575042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GB" dirty="0"/>
              <a:t>Try building my C# project without </a:t>
            </a:r>
            <a:r>
              <a:rPr lang="en-GB" dirty="0" err="1"/>
              <a:t>.net</a:t>
            </a:r>
            <a:r>
              <a:rPr lang="en-GB" dirty="0"/>
              <a:t> 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0637"/>
            <a:ext cx="11353800" cy="1406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 the </a:t>
            </a:r>
            <a:r>
              <a:rPr lang="en-GB" b="1" dirty="0">
                <a:solidFill>
                  <a:srgbClr val="FF0000"/>
                </a:solidFill>
              </a:rPr>
              <a:t>build-and-test</a:t>
            </a:r>
            <a:r>
              <a:rPr lang="en-GB" dirty="0"/>
              <a:t> directory</a:t>
            </a:r>
          </a:p>
          <a:p>
            <a:pPr marL="0" indent="0">
              <a:buNone/>
            </a:pPr>
            <a:r>
              <a:rPr lang="en-US" b="1" dirty="0"/>
              <a:t>docker run --</a:t>
            </a:r>
            <a:r>
              <a:rPr lang="en-US" b="1" dirty="0" err="1"/>
              <a:t>rm</a:t>
            </a:r>
            <a:r>
              <a:rPr lang="en-US" b="1" dirty="0"/>
              <a:t> --volume "$(</a:t>
            </a:r>
            <a:r>
              <a:rPr lang="en-US" b="1" dirty="0" err="1"/>
              <a:t>pwd</a:t>
            </a:r>
            <a:r>
              <a:rPr lang="en-US" b="1" dirty="0"/>
              <a:t>):/build" --</a:t>
            </a:r>
            <a:r>
              <a:rPr lang="en-US" b="1" dirty="0" err="1"/>
              <a:t>workdir</a:t>
            </a:r>
            <a:r>
              <a:rPr lang="en-US" b="1" dirty="0"/>
              <a:t> /build mono ./build.sh</a:t>
            </a:r>
          </a:p>
          <a:p>
            <a:pPr marL="0" indent="0">
              <a:buNone/>
            </a:pPr>
            <a:r>
              <a:rPr lang="en-US" b="1" dirty="0"/>
              <a:t>docker run --</a:t>
            </a:r>
            <a:r>
              <a:rPr lang="en-US" b="1" dirty="0" err="1"/>
              <a:t>rm</a:t>
            </a:r>
            <a:r>
              <a:rPr lang="en-US" b="1" dirty="0"/>
              <a:t> --volume "$(</a:t>
            </a:r>
            <a:r>
              <a:rPr lang="en-US" b="1" dirty="0" err="1"/>
              <a:t>pwd</a:t>
            </a:r>
            <a:r>
              <a:rPr lang="en-US" b="1" dirty="0"/>
              <a:t>):/build" --</a:t>
            </a:r>
            <a:r>
              <a:rPr lang="en-US" b="1" dirty="0" err="1"/>
              <a:t>workdir</a:t>
            </a:r>
            <a:r>
              <a:rPr lang="en-US" b="1" dirty="0"/>
              <a:t> /build mono ./tests.sh</a:t>
            </a: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F3967-E458-4235-BB39-A2ED17337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8" y="3215965"/>
            <a:ext cx="10437725" cy="3095935"/>
          </a:xfrm>
        </p:spPr>
      </p:pic>
    </p:spTree>
    <p:extLst>
      <p:ext uri="{BB962C8B-B14F-4D97-AF65-F5344CB8AC3E}">
        <p14:creationId xmlns:p14="http://schemas.microsoft.com/office/powerpoint/2010/main" val="300570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027B-E843-4F66-86C9-51CDA285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EFA6-5CC2-408D-96E6-2F724547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Stop containers: </a:t>
            </a:r>
            <a:r>
              <a:rPr lang="en-GB" b="1" i="1" dirty="0"/>
              <a:t>docker stop &lt;id or name&gt;</a:t>
            </a:r>
          </a:p>
          <a:p>
            <a:r>
              <a:rPr lang="en-GB" b="1" i="1" dirty="0"/>
              <a:t>docker-compose stop</a:t>
            </a:r>
          </a:p>
          <a:p>
            <a:r>
              <a:rPr lang="en-GB" dirty="0"/>
              <a:t>Remove stopped containers: </a:t>
            </a:r>
            <a:r>
              <a:rPr lang="en-GB" b="1" i="1" dirty="0"/>
              <a:t>docker </a:t>
            </a:r>
            <a:r>
              <a:rPr lang="en-GB" b="1" i="1" dirty="0" err="1"/>
              <a:t>rm</a:t>
            </a:r>
            <a:r>
              <a:rPr lang="en-GB" b="1" i="1" dirty="0"/>
              <a:t> &lt;id or name&gt;</a:t>
            </a:r>
            <a:endParaRPr lang="en-GB" dirty="0"/>
          </a:p>
          <a:p>
            <a:r>
              <a:rPr lang="en-GB" dirty="0"/>
              <a:t>Remove images: </a:t>
            </a:r>
            <a:r>
              <a:rPr lang="en-GB" b="1" i="1" dirty="0"/>
              <a:t>docker </a:t>
            </a:r>
            <a:r>
              <a:rPr lang="en-GB" b="1" i="1" dirty="0" err="1"/>
              <a:t>rmi</a:t>
            </a:r>
            <a:r>
              <a:rPr lang="en-GB" b="1" i="1" dirty="0"/>
              <a:t> &lt;id or name&gt;</a:t>
            </a:r>
          </a:p>
          <a:p>
            <a:r>
              <a:rPr lang="en-GB" dirty="0"/>
              <a:t>Stop all containers: </a:t>
            </a:r>
            <a:r>
              <a:rPr lang="en-GB" b="1" i="1" dirty="0"/>
              <a:t>docker stop $(docker </a:t>
            </a:r>
            <a:r>
              <a:rPr lang="en-GB" b="1" i="1" dirty="0" err="1"/>
              <a:t>ps</a:t>
            </a:r>
            <a:r>
              <a:rPr lang="en-GB" b="1" i="1" dirty="0"/>
              <a:t> -a -q)</a:t>
            </a:r>
          </a:p>
          <a:p>
            <a:r>
              <a:rPr lang="en-GB" dirty="0"/>
              <a:t>Remove all containers: </a:t>
            </a:r>
            <a:r>
              <a:rPr lang="en-GB" b="1" i="1" dirty="0"/>
              <a:t>docker rm $(docker </a:t>
            </a:r>
            <a:r>
              <a:rPr lang="en-GB" b="1" i="1" dirty="0" err="1"/>
              <a:t>ps</a:t>
            </a:r>
            <a:r>
              <a:rPr lang="en-GB" b="1" i="1" dirty="0"/>
              <a:t> -a -q)</a:t>
            </a:r>
          </a:p>
          <a:p>
            <a:r>
              <a:rPr lang="en-GB" dirty="0"/>
              <a:t>Remove unused data: </a:t>
            </a:r>
            <a:r>
              <a:rPr lang="en-GB" b="1" i="1" dirty="0"/>
              <a:t>docker system prune -a</a:t>
            </a:r>
            <a:endParaRPr lang="en-GB" dirty="0"/>
          </a:p>
          <a:p>
            <a:endParaRPr lang="en-GB" dirty="0"/>
          </a:p>
          <a:p>
            <a:endParaRPr lang="en-GB" b="1" i="1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3032294-FBD6-4EC9-A873-838C40DB4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55" y="2893513"/>
            <a:ext cx="3340045" cy="39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8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" t="1" r="2540" b="8429"/>
          <a:stretch/>
        </p:blipFill>
        <p:spPr>
          <a:xfrm>
            <a:off x="4964897" y="629266"/>
            <a:ext cx="7174522" cy="546805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21E81-2355-472D-91CB-49083A43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2" y="2317798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sciphus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054" name="Picture 6" descr="Image result">
            <a:extLst>
              <a:ext uri="{FF2B5EF4-FFF2-40B4-BE49-F238E27FC236}">
                <a16:creationId xmlns:a16="http://schemas.microsoft.com/office/drawing/2014/main" id="{0B87BB78-6319-48D3-A86E-009B4D593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10" y="4207558"/>
            <a:ext cx="1010957" cy="82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88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43" y="1828800"/>
            <a:ext cx="3007021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 descr="A large ship in a body of water&#10;&#10;Description generated with very high confidence">
            <a:extLst>
              <a:ext uri="{FF2B5EF4-FFF2-40B4-BE49-F238E27FC236}">
                <a16:creationId xmlns:a16="http://schemas.microsoft.com/office/drawing/2014/main" id="{26CF1895-2D7D-44CA-8DD4-47D4E88C1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8801" y="4102100"/>
            <a:ext cx="316469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D8A4C-BBB1-4F5A-A901-C7FCABA5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What is Docker?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Shipping container analogy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Build and run, any application, anywhere. </a:t>
            </a:r>
          </a:p>
          <a:p>
            <a:r>
              <a:rPr lang="en-US" dirty="0">
                <a:solidFill>
                  <a:schemeClr val="bg1"/>
                </a:solidFill>
              </a:rPr>
              <a:t>Linux tool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Isolated processes in containers are an old idea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5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F32523-4F79-48E0-B828-B6ED04CC4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r="12160" b="-2"/>
          <a:stretch/>
        </p:blipFill>
        <p:spPr>
          <a:xfrm>
            <a:off x="3480079" y="645982"/>
            <a:ext cx="8711921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4BF6E-9812-4265-B056-733656A9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/>
              <a:t>Images and containers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2443-74A2-420B-8A3A-840DD021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GB" sz="1800" dirty="0"/>
              <a:t>An </a:t>
            </a:r>
            <a:r>
              <a:rPr lang="en-GB" sz="1800" b="1" i="1" dirty="0"/>
              <a:t>image</a:t>
            </a:r>
            <a:r>
              <a:rPr lang="en-GB" sz="1800" dirty="0"/>
              <a:t> is essentially a template. </a:t>
            </a:r>
          </a:p>
          <a:p>
            <a:pPr lvl="1"/>
            <a:r>
              <a:rPr lang="en-GB" sz="1800" dirty="0"/>
              <a:t>Created with the </a:t>
            </a:r>
            <a:r>
              <a:rPr lang="en-GB" sz="1800" b="1" i="1" dirty="0"/>
              <a:t>docker build</a:t>
            </a:r>
            <a:r>
              <a:rPr lang="en-GB" sz="1800" dirty="0"/>
              <a:t> command. </a:t>
            </a:r>
          </a:p>
          <a:p>
            <a:pPr lvl="1"/>
            <a:r>
              <a:rPr lang="en-GB" sz="1800" dirty="0"/>
              <a:t>Can be built from other images in </a:t>
            </a:r>
            <a:r>
              <a:rPr lang="en-GB" sz="1800" b="1" i="1" dirty="0"/>
              <a:t>layers</a:t>
            </a:r>
            <a:r>
              <a:rPr lang="en-GB" sz="1800" dirty="0"/>
              <a:t>.</a:t>
            </a:r>
          </a:p>
          <a:p>
            <a:r>
              <a:rPr lang="en-GB" sz="1800" dirty="0"/>
              <a:t>A </a:t>
            </a:r>
            <a:r>
              <a:rPr lang="en-GB" sz="1800" b="1" i="1" dirty="0"/>
              <a:t>container</a:t>
            </a:r>
            <a:r>
              <a:rPr lang="en-GB" sz="1800" i="1" dirty="0"/>
              <a:t> </a:t>
            </a:r>
            <a:r>
              <a:rPr lang="en-GB" sz="1800" dirty="0"/>
              <a:t>is a running instance of an </a:t>
            </a:r>
            <a:r>
              <a:rPr lang="en-GB" sz="1800" b="1" i="1" dirty="0"/>
              <a:t>image.</a:t>
            </a:r>
            <a:endParaRPr lang="en-GB" sz="1800" dirty="0"/>
          </a:p>
          <a:p>
            <a:pPr lvl="1"/>
            <a:r>
              <a:rPr lang="en-GB" sz="1800" dirty="0"/>
              <a:t>Started with the </a:t>
            </a:r>
            <a:r>
              <a:rPr lang="en-GB" sz="1800" b="1" i="1" dirty="0"/>
              <a:t>docker run</a:t>
            </a:r>
            <a:r>
              <a:rPr lang="en-GB" sz="1800" b="1" dirty="0"/>
              <a:t> </a:t>
            </a:r>
            <a:r>
              <a:rPr lang="en-GB" sz="1800" dirty="0"/>
              <a:t>command.</a:t>
            </a:r>
          </a:p>
        </p:txBody>
      </p:sp>
    </p:spTree>
    <p:extLst>
      <p:ext uri="{BB962C8B-B14F-4D97-AF65-F5344CB8AC3E}">
        <p14:creationId xmlns:p14="http://schemas.microsoft.com/office/powerpoint/2010/main" val="114148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A920-4207-4162-8E42-41EEF873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not just use a virtual machine?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5E6D9B-372C-4002-B745-3BDC22B16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45" y="1469703"/>
            <a:ext cx="8567743" cy="41901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24ADC5-D8E7-4520-A484-FB8095492FFC}"/>
              </a:ext>
            </a:extLst>
          </p:cNvPr>
          <p:cNvSpPr txBox="1"/>
          <p:nvPr/>
        </p:nvSpPr>
        <p:spPr>
          <a:xfrm>
            <a:off x="8490857" y="831522"/>
            <a:ext cx="3701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Containers are isolated but share OS (</a:t>
            </a:r>
            <a:r>
              <a:rPr lang="en-GB" dirty="0" err="1"/>
              <a:t>linux</a:t>
            </a:r>
            <a:r>
              <a:rPr lang="en-GB" dirty="0"/>
              <a:t> kernel)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Faster </a:t>
            </a:r>
            <a:r>
              <a:rPr lang="en-GB" dirty="0" err="1"/>
              <a:t>startup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Less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Easier migration</a:t>
            </a:r>
          </a:p>
        </p:txBody>
      </p:sp>
    </p:spTree>
    <p:extLst>
      <p:ext uri="{BB962C8B-B14F-4D97-AF65-F5344CB8AC3E}">
        <p14:creationId xmlns:p14="http://schemas.microsoft.com/office/powerpoint/2010/main" val="322318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E4E68B0-5230-4F86-AA1D-FA161C535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1025" y="1675227"/>
            <a:ext cx="8409950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CFB2C-2604-44E8-922E-E23F61C6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Docker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E78012-8D82-4C1F-8B62-59F7BBCDC58F}"/>
              </a:ext>
            </a:extLst>
          </p:cNvPr>
          <p:cNvSpPr/>
          <p:nvPr/>
        </p:nvSpPr>
        <p:spPr>
          <a:xfrm>
            <a:off x="1589103" y="1482571"/>
            <a:ext cx="6436311" cy="501588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5DF14-E930-4D3F-92FB-1C55550C6B88}"/>
              </a:ext>
            </a:extLst>
          </p:cNvPr>
          <p:cNvCxnSpPr/>
          <p:nvPr/>
        </p:nvCxnSpPr>
        <p:spPr>
          <a:xfrm>
            <a:off x="3941685" y="1482571"/>
            <a:ext cx="0" cy="501588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A46BCF-0A8A-4CA4-96B4-E837B0C007F3}"/>
              </a:ext>
            </a:extLst>
          </p:cNvPr>
          <p:cNvSpPr txBox="1"/>
          <p:nvPr/>
        </p:nvSpPr>
        <p:spPr>
          <a:xfrm>
            <a:off x="8479580" y="5558763"/>
            <a:ext cx="322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b="1" i="1" dirty="0"/>
              <a:t>docker version </a:t>
            </a:r>
            <a:r>
              <a:rPr lang="en-GB" dirty="0"/>
              <a:t>to see details of client/server versions 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9635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2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een sign with white text&#10;&#10;Description generated with high confidence">
            <a:extLst>
              <a:ext uri="{FF2B5EF4-FFF2-40B4-BE49-F238E27FC236}">
                <a16:creationId xmlns:a16="http://schemas.microsoft.com/office/drawing/2014/main" id="{F1A557AB-BF8E-4300-B396-3852BDC9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53" y="640080"/>
            <a:ext cx="3868189" cy="329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5A9E3-1821-465B-AE16-4F0628E7A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5" y="1546068"/>
            <a:ext cx="4974336" cy="147986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AD1284-F9F9-42D1-80DD-AB7D0BDB3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42428"/>
            <a:ext cx="9144000" cy="528429"/>
          </a:xfrm>
        </p:spPr>
        <p:txBody>
          <a:bodyPr>
            <a:normAutofit/>
          </a:bodyPr>
          <a:lstStyle/>
          <a:p>
            <a:r>
              <a:rPr lang="en-GB"/>
              <a:t>Type </a:t>
            </a:r>
            <a:r>
              <a:rPr lang="en-GB" b="1" i="1"/>
              <a:t>docker version </a:t>
            </a:r>
            <a:r>
              <a:rPr lang="en-GB"/>
              <a:t>at the command prompt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04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6815C-480F-4F51-8140-61C98738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was in that pre-workshop script?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E649408-B316-4712-BC64-47B44E0579C4}"/>
              </a:ext>
            </a:extLst>
          </p:cNvPr>
          <p:cNvSpPr/>
          <p:nvPr/>
        </p:nvSpPr>
        <p:spPr>
          <a:xfrm rot="16200000">
            <a:off x="7889141" y="2636874"/>
            <a:ext cx="470516" cy="58676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A8A686A-89A6-4A63-9634-204E18F8217A}"/>
              </a:ext>
            </a:extLst>
          </p:cNvPr>
          <p:cNvSpPr/>
          <p:nvPr/>
        </p:nvSpPr>
        <p:spPr>
          <a:xfrm rot="16200000">
            <a:off x="9905204" y="1359362"/>
            <a:ext cx="470516" cy="314178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C759A1-6F24-465C-96B6-E50B50F845D7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8124399" y="1731892"/>
            <a:ext cx="0" cy="9631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4F8AFC-B587-4732-9A89-D59D21A2E595}"/>
              </a:ext>
            </a:extLst>
          </p:cNvPr>
          <p:cNvSpPr txBox="1"/>
          <p:nvPr/>
        </p:nvSpPr>
        <p:spPr>
          <a:xfrm>
            <a:off x="6783141" y="1255565"/>
            <a:ext cx="2883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Image name (alpine </a:t>
            </a:r>
            <a:r>
              <a:rPr lang="en-GB" sz="2000" dirty="0" err="1"/>
              <a:t>linux</a:t>
            </a:r>
            <a:r>
              <a:rPr lang="en-GB" sz="20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60ABE-0B32-46C3-A7B1-AFA4D65059F8}"/>
              </a:ext>
            </a:extLst>
          </p:cNvPr>
          <p:cNvSpPr txBox="1"/>
          <p:nvPr/>
        </p:nvSpPr>
        <p:spPr>
          <a:xfrm>
            <a:off x="8633735" y="2032144"/>
            <a:ext cx="30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CMD to be run in container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8168FB4-B97F-4436-8820-39205CAE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751" y="4514342"/>
            <a:ext cx="2143125" cy="21431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5688E7-332A-476A-BDDF-BCC64BBAA0CC}"/>
              </a:ext>
            </a:extLst>
          </p:cNvPr>
          <p:cNvCxnSpPr>
            <a:cxnSpLocks/>
          </p:cNvCxnSpPr>
          <p:nvPr/>
        </p:nvCxnSpPr>
        <p:spPr>
          <a:xfrm flipH="1" flipV="1">
            <a:off x="5234161" y="4110500"/>
            <a:ext cx="447332" cy="11380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3AF397-6EE7-4A47-AFCE-B361C85BF473}"/>
              </a:ext>
            </a:extLst>
          </p:cNvPr>
          <p:cNvSpPr txBox="1"/>
          <p:nvPr/>
        </p:nvSpPr>
        <p:spPr>
          <a:xfrm>
            <a:off x="5681493" y="5248565"/>
            <a:ext cx="3208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from container</a:t>
            </a:r>
          </a:p>
          <a:p>
            <a:r>
              <a:rPr lang="en-GB" dirty="0"/>
              <a:t>i.e. hello from </a:t>
            </a:r>
            <a:r>
              <a:rPr lang="en-GB" dirty="0" err="1"/>
              <a:t>linux</a:t>
            </a:r>
            <a:r>
              <a:rPr lang="en-GB" dirty="0"/>
              <a:t> </a:t>
            </a:r>
            <a:r>
              <a:rPr lang="en-GB" dirty="0" err="1"/>
              <a:t>docker_host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88DC6F-B07D-49D6-B8E5-6842E0BE6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49" y="3290887"/>
            <a:ext cx="8112345" cy="4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/>
      <p:bldP spid="18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2290-6681-4B40-9843-49B535E7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3169-7B47-47DC-836D-88595B31D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/>
              <a:t>docker </a:t>
            </a:r>
            <a:r>
              <a:rPr lang="en-GB" b="1" i="1"/>
              <a:t>run –</a:t>
            </a:r>
            <a:r>
              <a:rPr lang="en-GB" b="1" i="1" dirty="0"/>
              <a:t>p 5959:80 </a:t>
            </a:r>
            <a:r>
              <a:rPr lang="en-GB" b="1" i="1" dirty="0" err="1"/>
              <a:t>dockersamples</a:t>
            </a:r>
            <a:r>
              <a:rPr lang="en-GB" b="1" i="1" dirty="0"/>
              <a:t>/static-site</a:t>
            </a:r>
          </a:p>
          <a:p>
            <a:r>
              <a:rPr lang="en-GB" dirty="0"/>
              <a:t>If you’re using docker toolbox:</a:t>
            </a:r>
          </a:p>
          <a:p>
            <a:pPr lvl="1"/>
            <a:r>
              <a:rPr lang="en-GB" dirty="0"/>
              <a:t>Run </a:t>
            </a:r>
            <a:r>
              <a:rPr lang="en-GB" b="1" i="1" dirty="0"/>
              <a:t>docker machine </a:t>
            </a:r>
            <a:r>
              <a:rPr lang="en-GB" b="1" i="1" dirty="0" err="1"/>
              <a:t>ip</a:t>
            </a:r>
            <a:r>
              <a:rPr lang="en-GB" b="1" i="1" dirty="0"/>
              <a:t> default</a:t>
            </a:r>
            <a:r>
              <a:rPr lang="en-GB" dirty="0"/>
              <a:t> to get the DOCKER_HOST </a:t>
            </a:r>
            <a:r>
              <a:rPr lang="en-GB" dirty="0" err="1"/>
              <a:t>ip</a:t>
            </a:r>
            <a:r>
              <a:rPr lang="en-GB" dirty="0"/>
              <a:t> address</a:t>
            </a:r>
          </a:p>
          <a:p>
            <a:r>
              <a:rPr lang="en-GB" dirty="0"/>
              <a:t>Then visit </a:t>
            </a:r>
            <a:r>
              <a:rPr lang="en-GB" b="1" i="1" dirty="0"/>
              <a:t>localhost:5959/</a:t>
            </a:r>
            <a:r>
              <a:rPr lang="en-GB" dirty="0"/>
              <a:t> in your browser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94E331-0869-4E8A-A6A5-F22BF09AD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50" y="4001294"/>
            <a:ext cx="9451226" cy="280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3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75707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965</Words>
  <Application>Microsoft Office PowerPoint</Application>
  <PresentationFormat>Widescreen</PresentationFormat>
  <Paragraphs>171</Paragraphs>
  <Slides>22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Docker 101</vt:lpstr>
      <vt:lpstr>What will we learn today?</vt:lpstr>
      <vt:lpstr>What is Docker?</vt:lpstr>
      <vt:lpstr>Images and containers</vt:lpstr>
      <vt:lpstr>Why not just use a virtual machine?</vt:lpstr>
      <vt:lpstr>Docker architecture</vt:lpstr>
      <vt:lpstr>PowerPoint Presentation</vt:lpstr>
      <vt:lpstr>What was in that pre-workshop script?</vt:lpstr>
      <vt:lpstr>Let’s try another</vt:lpstr>
      <vt:lpstr>How was that created?</vt:lpstr>
      <vt:lpstr>The Dockerfile</vt:lpstr>
      <vt:lpstr>Build your own image…</vt:lpstr>
      <vt:lpstr>…and run your own container</vt:lpstr>
      <vt:lpstr>General investigation tips</vt:lpstr>
      <vt:lpstr>Take a look at your docker host</vt:lpstr>
      <vt:lpstr>Communicating between containers</vt:lpstr>
      <vt:lpstr>Create a docker-compose file…</vt:lpstr>
      <vt:lpstr>…and run your two communicating containers</vt:lpstr>
      <vt:lpstr>Compiling .NET code with docker</vt:lpstr>
      <vt:lpstr>Try building my C# project without .net installed</vt:lpstr>
      <vt:lpstr>Cleaning 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Paul McGrath</dc:creator>
  <cp:lastModifiedBy>Paul McGrath</cp:lastModifiedBy>
  <cp:revision>37</cp:revision>
  <dcterms:created xsi:type="dcterms:W3CDTF">2018-09-21T18:08:37Z</dcterms:created>
  <dcterms:modified xsi:type="dcterms:W3CDTF">2019-01-15T15:52:33Z</dcterms:modified>
</cp:coreProperties>
</file>