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5n6ZAN0Im2HTL4gt3QAnSBbM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first-container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build -t my-app</a:t>
            </a:r>
            <a:endParaRPr/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63a8b4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6b63a8b4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16b63a8b4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-p 5858:5000 my-app</a:t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</a:t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ps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logs &lt;id&gt;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exec -it e72928639a2a /bin/sh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-it alpine /bin/sh</a:t>
            </a:r>
            <a:endParaRPr/>
          </a:p>
        </p:txBody>
      </p:sp>
      <p:sp>
        <p:nvSpPr>
          <p:cNvPr id="225" name="Google Shape;2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build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–d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localhost:4545/</a:t>
            </a:r>
            <a:endParaRPr/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build-and-test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./build.sh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./tests.sh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all containers: </a:t>
            </a:r>
            <a:r>
              <a:rPr b="1" i="1" lang="en-GB"/>
              <a:t>docker stop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all containers: </a:t>
            </a:r>
            <a:r>
              <a:rPr b="1" i="1" lang="en-GB"/>
              <a:t>docker rm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rmi $(docker images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volume rm $(docker volume ls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additionally remove any stopped containers and all unused images (not just dangling images), add the -a flag to the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team-city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docker-compose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-d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scale agent=3</a:t>
            </a:r>
            <a:endParaRPr/>
          </a:p>
        </p:txBody>
      </p:sp>
      <p:sp>
        <p:nvSpPr>
          <p:cNvPr id="294" name="Google Shape;29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version</a:t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alpine echo "Ready to learn docker"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docker run -p 5959:80 dockersamples/static-site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22" y="674745"/>
            <a:ext cx="6553545" cy="551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>
                <a:solidFill>
                  <a:schemeClr val="lt1"/>
                </a:solidFill>
              </a:rPr>
              <a:t>Docker 101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Paul McGrath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@blorgfester</a:t>
            </a:r>
            <a:endParaRPr sz="3200">
              <a:solidFill>
                <a:srgbClr val="0A9BC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was that created?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38201" y="1825625"/>
            <a:ext cx="4584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“Dockerfile” describes an image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Image is built by running </a:t>
            </a:r>
            <a:r>
              <a:rPr b="1" i="1" lang="en-GB" sz="2800"/>
              <a:t>docker build . </a:t>
            </a:r>
            <a:endParaRPr sz="2800"/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6270170" y="1825625"/>
            <a:ext cx="5727561" cy="3025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nginx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html /usr/share/nginx/html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4074319"/>
            <a:ext cx="21526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0"/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Dockerfile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838200" y="2270927"/>
            <a:ext cx="10515600" cy="390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FROM</a:t>
            </a:r>
            <a:r>
              <a:rPr lang="en-GB"/>
              <a:t> – The base image to use e.g. nginx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RUN</a:t>
            </a:r>
            <a:r>
              <a:rPr lang="en-GB"/>
              <a:t> – A linux command to run </a:t>
            </a:r>
            <a:r>
              <a:rPr b="1" i="1" lang="en-GB"/>
              <a:t>when building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EXPOSE</a:t>
            </a:r>
            <a:r>
              <a:rPr lang="en-GB"/>
              <a:t> – Specify ports that are used at run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ADD</a:t>
            </a:r>
            <a:r>
              <a:rPr lang="en-GB"/>
              <a:t> – Copy files from your system into the container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CMD</a:t>
            </a:r>
            <a:r>
              <a:rPr lang="en-GB"/>
              <a:t> – Command to run that can be overridden as part of </a:t>
            </a:r>
            <a:r>
              <a:rPr b="1" i="1" lang="en-GB"/>
              <a:t>docker run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CMD ["executable","param1","param2"]</a:t>
            </a:r>
            <a:endParaRPr b="1"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365" y="46183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63a8b4c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Stop!</a:t>
            </a:r>
            <a:endParaRPr/>
          </a:p>
        </p:txBody>
      </p:sp>
      <p:sp>
        <p:nvSpPr>
          <p:cNvPr id="202" name="Google Shape;202;g16b63a8b4c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Open another terminal window and run</a:t>
            </a:r>
            <a:endParaRPr/>
          </a:p>
          <a:p>
            <a:pPr indent="-317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GB" sz="2800"/>
              <a:t>docker ps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Copy the </a:t>
            </a:r>
            <a:r>
              <a:rPr b="1" lang="en-GB"/>
              <a:t>CONTAINER ID </a:t>
            </a:r>
            <a:r>
              <a:rPr lang="en-GB"/>
              <a:t>of the container you want to stop running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run: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GB" sz="2800"/>
              <a:t>docker stop &lt;id-that-you-copied&gt;</a:t>
            </a:r>
            <a:endParaRPr/>
          </a:p>
        </p:txBody>
      </p:sp>
      <p:pic>
        <p:nvPicPr>
          <p:cNvPr id="203" name="Google Shape;203;g16b63a8b4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7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Build your own image…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702338" y="1690688"/>
            <a:ext cx="5502310" cy="4504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Cd to the folder where you cloned the git repo </a:t>
            </a:r>
            <a:r>
              <a:rPr b="1" lang="en-GB"/>
              <a:t>github.com/pavlosmcg/docker101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</a:t>
            </a:r>
            <a:r>
              <a:rPr b="1" lang="en-GB">
                <a:solidFill>
                  <a:srgbClr val="FF0000"/>
                </a:solidFill>
              </a:rPr>
              <a:t>first-container</a:t>
            </a:r>
            <a:r>
              <a:rPr lang="en-GB"/>
              <a:t>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this “Dockerfile”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Run </a:t>
            </a:r>
            <a:r>
              <a:rPr b="1" i="1" lang="en-GB" sz="2800"/>
              <a:t>docker build . –t my-app</a:t>
            </a:r>
            <a:endParaRPr sz="2800"/>
          </a:p>
        </p:txBody>
      </p:sp>
      <p:sp>
        <p:nvSpPr>
          <p:cNvPr id="211" name="Google Shape;211;p12"/>
          <p:cNvSpPr txBox="1"/>
          <p:nvPr>
            <p:ph idx="2" type="body"/>
          </p:nvPr>
        </p:nvSpPr>
        <p:spPr>
          <a:xfrm>
            <a:off x="5604470" y="3860801"/>
            <a:ext cx="6587530" cy="299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python:3.4-alpine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.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WORKDIR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pip install -r requirements.txt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5000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/>
          </a:p>
        </p:txBody>
      </p:sp>
      <p:cxnSp>
        <p:nvCxnSpPr>
          <p:cNvPr id="212" name="Google Shape;212;p12"/>
          <p:cNvCxnSpPr>
            <a:endCxn id="211" idx="0"/>
          </p:cNvCxnSpPr>
          <p:nvPr/>
        </p:nvCxnSpPr>
        <p:spPr>
          <a:xfrm>
            <a:off x="4595335" y="3598901"/>
            <a:ext cx="4302900" cy="2619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667" y="1386953"/>
            <a:ext cx="5428832" cy="161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own container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 run –d –p 5858:5000 my-app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localhost:5858/</a:t>
            </a:r>
            <a:r>
              <a:rPr lang="en-GB"/>
              <a:t> in your browser</a:t>
            </a:r>
            <a:endParaRPr/>
          </a:p>
        </p:txBody>
      </p:sp>
      <p:pic>
        <p:nvPicPr>
          <p:cNvPr id="221" name="Google Shape;221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248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investigation tips</a:t>
            </a: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1136428" y="1953127"/>
            <a:ext cx="7474171" cy="4397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</a:t>
            </a:r>
            <a:r>
              <a:rPr lang="en-GB"/>
              <a:t> --</a:t>
            </a:r>
            <a:r>
              <a:rPr b="1" i="1" lang="en-GB"/>
              <a:t> </a:t>
            </a:r>
            <a:r>
              <a:rPr lang="en-GB"/>
              <a:t>shows running containers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 –a</a:t>
            </a:r>
            <a:r>
              <a:rPr lang="en-GB"/>
              <a:t> -- also shows stopped containers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images</a:t>
            </a:r>
            <a:r>
              <a:rPr lang="en-GB"/>
              <a:t> -- shows all available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logs &lt;container id&gt;</a:t>
            </a:r>
            <a:r>
              <a:rPr lang="en-GB"/>
              <a:t> -- shows stdout from container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i="1" lang="en-GB"/>
              <a:t>docker exec &lt;container id&gt; &lt;command&gt;</a:t>
            </a:r>
            <a:r>
              <a:rPr lang="en-GB"/>
              <a:t> -- run a new command on a running container</a:t>
            </a:r>
            <a:endParaRPr/>
          </a:p>
          <a:p>
            <a:pPr indent="-228600" lvl="1" marL="6858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800"/>
              <a:t>E.g: </a:t>
            </a:r>
            <a:r>
              <a:rPr b="1" i="1" lang="en-GB" sz="2800"/>
              <a:t>docker exec -it &lt;container id&gt; /bin/sh</a:t>
            </a:r>
            <a:endParaRPr/>
          </a:p>
        </p:txBody>
      </p:sp>
      <p:pic>
        <p:nvPicPr>
          <p:cNvPr descr="A close up of sunglasses&#10;&#10;Description generated with high confidence"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65916">
            <a:off x="9210158" y="2656329"/>
            <a:ext cx="1757443" cy="15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648929" y="629266"/>
            <a:ext cx="4706842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Take a look at your docker host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879" y="2438398"/>
            <a:ext cx="7239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29" y="4078696"/>
            <a:ext cx="11410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44415"/>
            <a:ext cx="12192000" cy="6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0479" y="77489"/>
            <a:ext cx="3666286" cy="2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 b="1"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 -a</a:t>
            </a:r>
            <a:endParaRPr/>
          </a:p>
        </p:txBody>
      </p:sp>
      <p:cxnSp>
        <p:nvCxnSpPr>
          <p:cNvPr id="244" name="Google Shape;244;p15"/>
          <p:cNvCxnSpPr>
            <a:stCxn id="241" idx="3"/>
          </p:cNvCxnSpPr>
          <p:nvPr/>
        </p:nvCxnSpPr>
        <p:spPr>
          <a:xfrm>
            <a:off x="4331334" y="2691095"/>
            <a:ext cx="48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generated with high confidence" id="252" name="Google Shape;252;p16"/>
          <p:cNvPicPr preferRelativeResize="0"/>
          <p:nvPr/>
        </p:nvPicPr>
        <p:blipFill rotWithShape="1">
          <a:blip r:embed="rId3">
            <a:alphaModFix/>
          </a:blip>
          <a:srcRect b="1227" l="0" r="2" t="9902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Communicating between containers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A project is usually more than a web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You may want to scale UI or backend independently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Introducing </a:t>
            </a:r>
            <a:r>
              <a:rPr b="1" i="1" lang="en-GB" sz="1800">
                <a:solidFill>
                  <a:schemeClr val="lt1"/>
                </a:solidFill>
              </a:rPr>
              <a:t>docker-compose</a:t>
            </a:r>
            <a:endParaRPr/>
          </a:p>
        </p:txBody>
      </p:sp>
      <p:pic>
        <p:nvPicPr>
          <p:cNvPr descr="Image result"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758" y="4856282"/>
            <a:ext cx="3441700" cy="1150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b logo png" id="256" name="Google Shape;2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6458" y="2705101"/>
            <a:ext cx="12700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Create a docker-compose file…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-GB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docker-compose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/docker-compose.yml: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"4545:5000"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redis: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image: "redis:alpine"</a:t>
            </a:r>
            <a:endParaRPr/>
          </a:p>
        </p:txBody>
      </p:sp>
      <p:pic>
        <p:nvPicPr>
          <p:cNvPr id="265" name="Google Shape;265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039181"/>
            <a:ext cx="5181600" cy="34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two communicating containers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docker-compose build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docker-compose up -d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localhost:4545/</a:t>
            </a:r>
            <a:r>
              <a:rPr lang="en-GB"/>
              <a:t> in your browser</a:t>
            </a:r>
            <a:endParaRPr/>
          </a:p>
        </p:txBody>
      </p:sp>
      <p:pic>
        <p:nvPicPr>
          <p:cNvPr id="272" name="Google Shape;272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ky&#10;&#10;Description generated with high confidence" id="99" name="Google Shape;99;p2"/>
          <p:cNvPicPr preferRelativeResize="0"/>
          <p:nvPr/>
        </p:nvPicPr>
        <p:blipFill rotWithShape="1">
          <a:blip r:embed="rId3">
            <a:alphaModFix/>
          </a:blip>
          <a:srcRect b="2" l="6768" r="8280" t="0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we learn today?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Outline of docker and what it can be used 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python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app with a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Use docker to compile .net code and run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Not install anything again, ever.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Compiling Windows .NET Framework code…</a:t>
            </a:r>
            <a:br>
              <a:rPr lang="en-GB"/>
            </a:b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838200" y="1816099"/>
            <a:ext cx="11112500" cy="320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docker run --rm --volume "${pwd}:/build" --workdir /build mono ./build.sh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unit tests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--rm --volume "${pwd}:/build" --workdir /build mono ./tests.sh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22787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>
            <p:ph type="title"/>
          </p:nvPr>
        </p:nvSpPr>
        <p:spPr>
          <a:xfrm>
            <a:off x="3205150" y="5146650"/>
            <a:ext cx="855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Yes, this really is .NET &lt;5 code building and running in a linux container</a:t>
            </a:r>
            <a:br>
              <a:rPr lang="en-GB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838200" y="365125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building my C# project without .net installed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838200" y="2210637"/>
            <a:ext cx="11353800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In the </a:t>
            </a:r>
            <a:r>
              <a:rPr b="1" lang="en-GB">
                <a:solidFill>
                  <a:srgbClr val="FF0000"/>
                </a:solidFill>
              </a:rPr>
              <a:t>build-and-test</a:t>
            </a:r>
            <a:r>
              <a:rPr lang="en-GB"/>
              <a:t>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docker run --rm --volume "$(pwd):/build" --workdir /build mono ./build.sh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docker run --rm --volume "$(pwd):/build" --workdir /build mono ./tests.sh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90" name="Google Shape;290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Cleaning up</a:t>
            </a:r>
            <a:endParaRPr/>
          </a:p>
        </p:txBody>
      </p:sp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containers: </a:t>
            </a:r>
            <a:r>
              <a:rPr b="1" i="1" lang="en-GB"/>
              <a:t>docker stop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docker-compose stop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stopped containers: </a:t>
            </a:r>
            <a:r>
              <a:rPr b="1" i="1" lang="en-GB"/>
              <a:t>docker rm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images: </a:t>
            </a:r>
            <a:r>
              <a:rPr b="1" i="1" lang="en-GB"/>
              <a:t>docker rmi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all containers: </a:t>
            </a:r>
            <a:r>
              <a:rPr b="1" i="1" lang="en-GB"/>
              <a:t>docker stop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all containers: </a:t>
            </a:r>
            <a:r>
              <a:rPr b="1" i="1" lang="en-GB"/>
              <a:t>docker rm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unused data: </a:t>
            </a:r>
            <a:r>
              <a:rPr b="1" i="1" lang="en-GB"/>
              <a:t>docker system prune -a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</p:txBody>
      </p:sp>
      <p:pic>
        <p:nvPicPr>
          <p:cNvPr descr="A close up of a logo&#10;&#10;Description generated with very high confidence"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1955" y="2893513"/>
            <a:ext cx="3340045" cy="39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8429" l="4046" r="2540" t="1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648932" y="2317798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@blorgfester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Image result" id="308" name="Google Shape;3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510" y="4207558"/>
            <a:ext cx="1010957" cy="82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876801" y="1690688"/>
            <a:ext cx="7316944" cy="5167312"/>
          </a:xfrm>
          <a:custGeom>
            <a:rect b="b" l="l" r="r" t="t"/>
            <a:pathLst>
              <a:path extrusionOk="0" h="5167312" w="7316944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flipH="1" rot="10800000">
            <a:off x="-1746" y="1691164"/>
            <a:ext cx="7571262" cy="5166360"/>
          </a:xfrm>
          <a:custGeom>
            <a:rect b="b" l="l" r="r" t="t"/>
            <a:pathLst>
              <a:path extrusionOk="0" h="5166360" w="7571262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543" y="1828800"/>
            <a:ext cx="3007021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large ship in a body of water&#10;&#10;Description generated with very high confidence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801" y="4102100"/>
            <a:ext cx="3164693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2015406"/>
            <a:ext cx="5097779" cy="406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Shipping container analogy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Build and run, any application, anywhere.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Linux tool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Isolated processes in containers are an old idea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-2" l="-17" r="12160" t="0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Images and containers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48930" y="2438400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An </a:t>
            </a:r>
            <a:r>
              <a:rPr b="1" i="1" lang="en-GB" sz="1800"/>
              <a:t>image</a:t>
            </a:r>
            <a:r>
              <a:rPr lang="en-GB" sz="1800"/>
              <a:t> is essentially a template.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Created with the </a:t>
            </a:r>
            <a:r>
              <a:rPr b="1" i="1" lang="en-GB" sz="1800"/>
              <a:t>docker build</a:t>
            </a:r>
            <a:r>
              <a:rPr lang="en-GB" sz="1800"/>
              <a:t> command.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be built from other images in </a:t>
            </a:r>
            <a:r>
              <a:rPr b="1" i="1" lang="en-GB" sz="1800"/>
              <a:t>layers</a:t>
            </a:r>
            <a:r>
              <a:rPr lang="en-GB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 </a:t>
            </a:r>
            <a:r>
              <a:rPr b="1" i="1" lang="en-GB" sz="1800"/>
              <a:t>container</a:t>
            </a:r>
            <a:r>
              <a:rPr i="1" lang="en-GB" sz="1800"/>
              <a:t> </a:t>
            </a:r>
            <a:r>
              <a:rPr lang="en-GB" sz="1800"/>
              <a:t>is a running instance of an </a:t>
            </a:r>
            <a:r>
              <a:rPr b="1" i="1" lang="en-GB" sz="1800"/>
              <a:t>image.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Started with the </a:t>
            </a:r>
            <a:r>
              <a:rPr b="1" i="1" lang="en-GB" sz="1800"/>
              <a:t>docker run</a:t>
            </a:r>
            <a:r>
              <a:rPr b="1" lang="en-GB" sz="1800"/>
              <a:t> </a:t>
            </a:r>
            <a:r>
              <a:rPr lang="en-GB" sz="1800"/>
              <a:t>command.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not just use a virtual machine?</a:t>
            </a:r>
            <a:endParaRPr/>
          </a:p>
        </p:txBody>
      </p:sp>
      <p:pic>
        <p:nvPicPr>
          <p:cNvPr descr="A screenshot of a cell phone&#10;&#10;Description generated with very high confidence"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45" y="1469703"/>
            <a:ext cx="8567743" cy="41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are isolated but share OS (linux kernel)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startup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025" y="1675227"/>
            <a:ext cx="840995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GB" sz="3200">
                <a:solidFill>
                  <a:schemeClr val="lt1"/>
                </a:solidFill>
              </a:rPr>
              <a:t>Docker architecture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589103" y="1482571"/>
            <a:ext cx="6436311" cy="50158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3941685" y="1482571"/>
            <a:ext cx="0" cy="50158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version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details of client/server versions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21564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254749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en sign with white text&#10;&#10;Description generated with high confidence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253" y="640080"/>
            <a:ext cx="3868189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365" y="1546068"/>
            <a:ext cx="4974336" cy="147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" type="subTitle"/>
          </p:nvPr>
        </p:nvSpPr>
        <p:spPr>
          <a:xfrm>
            <a:off x="1524000" y="5742428"/>
            <a:ext cx="9144000" cy="52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Type </a:t>
            </a:r>
            <a:r>
              <a:rPr b="1" i="1" lang="en-GB"/>
              <a:t>docker version </a:t>
            </a:r>
            <a:r>
              <a:rPr lang="en-GB"/>
              <a:t>at the command prompt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was in that pre-workshop script?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rot="-5400000">
            <a:off x="7889141" y="2636874"/>
            <a:ext cx="470516" cy="5867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 rot="-5400000">
            <a:off x="9905204" y="1359362"/>
            <a:ext cx="470516" cy="314178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>
            <a:stCxn id="161" idx="1"/>
          </p:cNvCxnSpPr>
          <p:nvPr/>
        </p:nvCxnSpPr>
        <p:spPr>
          <a:xfrm rot="10800000">
            <a:off x="8124399" y="1731997"/>
            <a:ext cx="0" cy="96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name (alpine linux)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CMD to be run in container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51" y="4514342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/>
          <p:nvPr/>
        </p:nvCxnSpPr>
        <p:spPr>
          <a:xfrm rot="10800000">
            <a:off x="5234161" y="4110500"/>
            <a:ext cx="447332" cy="113806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8"/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hello from linux docker_host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49" y="3290887"/>
            <a:ext cx="8112345" cy="47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Let’s try another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run –p 5959:80 dockersamples/static-site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you’re using docker toolbox: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Run </a:t>
            </a:r>
            <a:r>
              <a:rPr b="1" i="1" lang="en-GB"/>
              <a:t>docker machine ip default</a:t>
            </a:r>
            <a:r>
              <a:rPr lang="en-GB"/>
              <a:t> to get the DOCKER_HOST ip address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visit </a:t>
            </a:r>
            <a:r>
              <a:rPr b="1" i="1" lang="en-GB"/>
              <a:t>localhost:5959/</a:t>
            </a:r>
            <a:r>
              <a:rPr lang="en-GB"/>
              <a:t> in your browser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6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2018-09-21T18:08:37Z</dcterms:created>
  <dc:creator>Paul McGrath</dc:creator>
</cp:coreProperties>
</file>