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98" r:id="rId5"/>
    <p:sldId id="259" r:id="rId6"/>
    <p:sldId id="260" r:id="rId7"/>
    <p:sldId id="290" r:id="rId8"/>
    <p:sldId id="291" r:id="rId9"/>
    <p:sldId id="292" r:id="rId10"/>
    <p:sldId id="293" r:id="rId11"/>
    <p:sldId id="294" r:id="rId12"/>
    <p:sldId id="295" r:id="rId13"/>
    <p:sldId id="297" r:id="rId14"/>
    <p:sldId id="296" r:id="rId15"/>
    <p:sldId id="262" r:id="rId16"/>
    <p:sldId id="263" r:id="rId17"/>
    <p:sldId id="264" r:id="rId18"/>
    <p:sldId id="266" r:id="rId19"/>
    <p:sldId id="267" r:id="rId20"/>
    <p:sldId id="280" r:id="rId21"/>
    <p:sldId id="272" r:id="rId22"/>
    <p:sldId id="281" r:id="rId23"/>
    <p:sldId id="283" r:id="rId24"/>
    <p:sldId id="282" r:id="rId25"/>
    <p:sldId id="279" r:id="rId26"/>
    <p:sldId id="273" r:id="rId27"/>
    <p:sldId id="271" r:id="rId28"/>
    <p:sldId id="274" r:id="rId29"/>
    <p:sldId id="275" r:id="rId30"/>
    <p:sldId id="277" r:id="rId31"/>
    <p:sldId id="278" r:id="rId32"/>
    <p:sldId id="299" r:id="rId33"/>
    <p:sldId id="300" r:id="rId34"/>
    <p:sldId id="301" r:id="rId35"/>
    <p:sldId id="302" r:id="rId36"/>
    <p:sldId id="303" r:id="rId37"/>
    <p:sldId id="304" r:id="rId38"/>
    <p:sldId id="305" r:id="rId39"/>
    <p:sldId id="2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7/26/2023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7/26/2023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7/26/2023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7/26/2023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7/26/2023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7/26/2023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7/26/2023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90800"/>
            <a:ext cx="7772400" cy="1470025"/>
          </a:xfrm>
        </p:spPr>
        <p:txBody>
          <a:bodyPr>
            <a:normAutofit fontScale="90000"/>
          </a:bodyPr>
          <a:lstStyle/>
          <a:p>
            <a:pPr algn="ctr"/>
            <a:r>
              <a:rPr lang="en-US" sz="4400" dirty="0" smtClean="0">
                <a:solidFill>
                  <a:schemeClr val="accent2">
                    <a:lumMod val="75000"/>
                  </a:schemeClr>
                </a:solidFill>
                <a:latin typeface="Adobe Garamond Pro Bold" pitchFamily="18" charset="0"/>
              </a:rPr>
              <a:t>FAILURE REPORTING AND ANALYSIS SYSTEM</a:t>
            </a:r>
            <a:br>
              <a:rPr lang="en-US" sz="4400" dirty="0" smtClean="0">
                <a:solidFill>
                  <a:schemeClr val="accent2">
                    <a:lumMod val="75000"/>
                  </a:schemeClr>
                </a:solidFill>
                <a:latin typeface="Adobe Garamond Pro Bold" pitchFamily="18" charset="0"/>
              </a:rPr>
            </a:br>
            <a:r>
              <a:rPr lang="en-US" sz="4400" dirty="0" smtClean="0">
                <a:solidFill>
                  <a:schemeClr val="accent2">
                    <a:lumMod val="75000"/>
                  </a:schemeClr>
                </a:solidFill>
                <a:latin typeface="Adobe Garamond Pro Bold" pitchFamily="18" charset="0"/>
              </a:rPr>
              <a:t>(FRAS)</a:t>
            </a:r>
            <a:endParaRPr lang="en-US" sz="4400" dirty="0">
              <a:solidFill>
                <a:schemeClr val="accent2">
                  <a:lumMod val="75000"/>
                </a:schemeClr>
              </a:solidFill>
              <a:latin typeface="Adobe Garamond Pro Bold"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DASHBOARD</a:t>
            </a:r>
            <a:endParaRPr lang="en-US" b="1" u="sng" dirty="0"/>
          </a:p>
        </p:txBody>
      </p:sp>
      <p:pic>
        <p:nvPicPr>
          <p:cNvPr id="5" name="Content Placeholder 4" descr="compendium.jpg"/>
          <p:cNvPicPr>
            <a:picLocks noGrp="1" noChangeAspect="1"/>
          </p:cNvPicPr>
          <p:nvPr>
            <p:ph sz="quarter" idx="1"/>
          </p:nvPr>
        </p:nvPicPr>
        <p:blipFill>
          <a:blip r:embed="rId2" cstate="print"/>
          <a:srcRect l="3061" r="4082" b="7090"/>
          <a:stretch>
            <a:fillRect/>
          </a:stretch>
        </p:blipFill>
        <p:spPr>
          <a:xfrm>
            <a:off x="152400" y="1752600"/>
            <a:ext cx="8394032" cy="3505200"/>
          </a:xfrm>
        </p:spPr>
      </p:pic>
      <p:sp>
        <p:nvSpPr>
          <p:cNvPr id="4" name="TextBox 3"/>
          <p:cNvSpPr txBox="1"/>
          <p:nvPr/>
        </p:nvSpPr>
        <p:spPr>
          <a:xfrm>
            <a:off x="457200" y="5486400"/>
            <a:ext cx="7497565" cy="646331"/>
          </a:xfrm>
          <a:prstGeom prst="rect">
            <a:avLst/>
          </a:prstGeom>
          <a:noFill/>
        </p:spPr>
        <p:txBody>
          <a:bodyPr wrap="none" rtlCol="0">
            <a:spAutoFit/>
          </a:bodyPr>
          <a:lstStyle/>
          <a:p>
            <a:r>
              <a:rPr lang="en-US" dirty="0" smtClean="0"/>
              <a:t>It’s a Fault Compendium which will show all the faults occurred and</a:t>
            </a:r>
          </a:p>
          <a:p>
            <a:r>
              <a:rPr lang="en-US" dirty="0" smtClean="0"/>
              <a:t>rectified  at all MRSAM FUs, </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DASHBOARD</a:t>
            </a:r>
            <a:endParaRPr lang="en-US" b="1" u="sng" dirty="0"/>
          </a:p>
        </p:txBody>
      </p:sp>
      <p:pic>
        <p:nvPicPr>
          <p:cNvPr id="7" name="Content Placeholder 6" descr="dough1.jpg"/>
          <p:cNvPicPr>
            <a:picLocks noGrp="1" noChangeAspect="1"/>
          </p:cNvPicPr>
          <p:nvPr>
            <p:ph sz="quarter" idx="1"/>
          </p:nvPr>
        </p:nvPicPr>
        <p:blipFill>
          <a:blip r:embed="rId2" cstate="print"/>
          <a:srcRect l="4082" r="6122"/>
          <a:stretch>
            <a:fillRect/>
          </a:stretch>
        </p:blipFill>
        <p:spPr>
          <a:xfrm>
            <a:off x="457200" y="1752599"/>
            <a:ext cx="7696200" cy="3892317"/>
          </a:xfrm>
        </p:spPr>
      </p:pic>
      <p:sp>
        <p:nvSpPr>
          <p:cNvPr id="4" name="TextBox 3"/>
          <p:cNvSpPr txBox="1"/>
          <p:nvPr/>
        </p:nvSpPr>
        <p:spPr>
          <a:xfrm>
            <a:off x="824664" y="5867400"/>
            <a:ext cx="6947736" cy="646331"/>
          </a:xfrm>
          <a:prstGeom prst="rect">
            <a:avLst/>
          </a:prstGeom>
          <a:noFill/>
        </p:spPr>
        <p:txBody>
          <a:bodyPr wrap="none" rtlCol="0">
            <a:spAutoFit/>
          </a:bodyPr>
          <a:lstStyle/>
          <a:p>
            <a:r>
              <a:rPr lang="en-US" dirty="0" smtClean="0"/>
              <a:t>This feature will show the total number of spares consumed by </a:t>
            </a:r>
          </a:p>
          <a:p>
            <a:r>
              <a:rPr lang="en-US" dirty="0" smtClean="0"/>
              <a:t>respective MRSAM FUs</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DASHBOARD</a:t>
            </a:r>
            <a:endParaRPr lang="en-US" b="1" u="sng" dirty="0"/>
          </a:p>
        </p:txBody>
      </p:sp>
      <p:pic>
        <p:nvPicPr>
          <p:cNvPr id="5" name="Content Placeholder 4" descr="dough.jpg"/>
          <p:cNvPicPr>
            <a:picLocks noGrp="1" noChangeAspect="1"/>
          </p:cNvPicPr>
          <p:nvPr>
            <p:ph sz="quarter" idx="1"/>
          </p:nvPr>
        </p:nvPicPr>
        <p:blipFill>
          <a:blip r:embed="rId2" cstate="print"/>
          <a:srcRect l="4082" r="5102"/>
          <a:stretch>
            <a:fillRect/>
          </a:stretch>
        </p:blipFill>
        <p:spPr>
          <a:xfrm>
            <a:off x="533400" y="1752600"/>
            <a:ext cx="7772400" cy="3899303"/>
          </a:xfr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DASHBOARD</a:t>
            </a:r>
            <a:endParaRPr lang="en-US" b="1" u="sng" dirty="0"/>
          </a:p>
        </p:txBody>
      </p:sp>
      <p:pic>
        <p:nvPicPr>
          <p:cNvPr id="6" name="Content Placeholder 5" descr="open_fr_cmd.jpg"/>
          <p:cNvPicPr>
            <a:picLocks noGrp="1" noChangeAspect="1"/>
          </p:cNvPicPr>
          <p:nvPr>
            <p:ph sz="quarter" idx="1"/>
          </p:nvPr>
        </p:nvPicPr>
        <p:blipFill>
          <a:blip r:embed="rId2" cstate="print"/>
          <a:stretch>
            <a:fillRect/>
          </a:stretch>
        </p:blipFill>
        <p:spPr>
          <a:xfrm>
            <a:off x="457200" y="1828800"/>
            <a:ext cx="7772400" cy="3957600"/>
          </a:xfrm>
        </p:spPr>
      </p:pic>
      <p:sp>
        <p:nvSpPr>
          <p:cNvPr id="7" name="TextBox 6"/>
          <p:cNvSpPr txBox="1"/>
          <p:nvPr/>
        </p:nvSpPr>
        <p:spPr>
          <a:xfrm>
            <a:off x="533400" y="5867400"/>
            <a:ext cx="6223178" cy="369332"/>
          </a:xfrm>
          <a:prstGeom prst="rect">
            <a:avLst/>
          </a:prstGeom>
          <a:noFill/>
        </p:spPr>
        <p:txBody>
          <a:bodyPr wrap="none" rtlCol="0">
            <a:spAutoFit/>
          </a:bodyPr>
          <a:lstStyle/>
          <a:p>
            <a:r>
              <a:rPr lang="en-US" dirty="0" smtClean="0"/>
              <a:t>“Open” FRs with Days lapsed for selected MRSAM FUs </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6" name="Content Placeholder 5" descr="proj4.jpg"/>
          <p:cNvPicPr>
            <a:picLocks noGrp="1" noChangeAspect="1"/>
          </p:cNvPicPr>
          <p:nvPr>
            <p:ph sz="quarter" idx="1"/>
          </p:nvPr>
        </p:nvPicPr>
        <p:blipFill>
          <a:blip r:embed="rId2" cstate="print"/>
          <a:stretch>
            <a:fillRect/>
          </a:stretch>
        </p:blipFill>
        <p:spPr>
          <a:xfrm>
            <a:off x="533400" y="1827220"/>
            <a:ext cx="8060370" cy="3430579"/>
          </a:xfrm>
        </p:spPr>
      </p:pic>
      <p:sp>
        <p:nvSpPr>
          <p:cNvPr id="7" name="TextBox 6"/>
          <p:cNvSpPr txBox="1"/>
          <p:nvPr/>
        </p:nvSpPr>
        <p:spPr>
          <a:xfrm>
            <a:off x="1371600" y="5638800"/>
            <a:ext cx="6301725" cy="369332"/>
          </a:xfrm>
          <a:prstGeom prst="rect">
            <a:avLst/>
          </a:prstGeom>
          <a:noFill/>
        </p:spPr>
        <p:txBody>
          <a:bodyPr wrap="none" rtlCol="0">
            <a:spAutoFit/>
          </a:bodyPr>
          <a:lstStyle/>
          <a:p>
            <a:r>
              <a:rPr lang="en-US" dirty="0" smtClean="0"/>
              <a:t>This is the main page where user enters their credentials</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5" name="Content Placeholder 4" descr="Admin.jpg"/>
          <p:cNvPicPr>
            <a:picLocks noGrp="1" noChangeAspect="1"/>
          </p:cNvPicPr>
          <p:nvPr>
            <p:ph sz="quarter" idx="1"/>
          </p:nvPr>
        </p:nvPicPr>
        <p:blipFill>
          <a:blip r:embed="rId2" cstate="print"/>
          <a:stretch>
            <a:fillRect/>
          </a:stretch>
        </p:blipFill>
        <p:spPr>
          <a:xfrm>
            <a:off x="609600" y="1893114"/>
            <a:ext cx="7924800" cy="3364686"/>
          </a:xfrm>
        </p:spPr>
      </p:pic>
      <p:sp>
        <p:nvSpPr>
          <p:cNvPr id="7" name="TextBox 6"/>
          <p:cNvSpPr txBox="1"/>
          <p:nvPr/>
        </p:nvSpPr>
        <p:spPr>
          <a:xfrm>
            <a:off x="1371600" y="5638800"/>
            <a:ext cx="3688830" cy="369332"/>
          </a:xfrm>
          <a:prstGeom prst="rect">
            <a:avLst/>
          </a:prstGeom>
          <a:noFill/>
        </p:spPr>
        <p:txBody>
          <a:bodyPr wrap="none" rtlCol="0">
            <a:spAutoFit/>
          </a:bodyPr>
          <a:lstStyle/>
          <a:p>
            <a:r>
              <a:rPr lang="en-US" dirty="0" smtClean="0"/>
              <a:t>This is Admin Users Login Page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6" name="Content Placeholder 5" descr="Admin2.jpg"/>
          <p:cNvPicPr>
            <a:picLocks noGrp="1" noChangeAspect="1"/>
          </p:cNvPicPr>
          <p:nvPr>
            <p:ph sz="quarter" idx="1"/>
          </p:nvPr>
        </p:nvPicPr>
        <p:blipFill>
          <a:blip r:embed="rId2" cstate="print"/>
          <a:srcRect l="5203" r="5688"/>
          <a:stretch>
            <a:fillRect/>
          </a:stretch>
        </p:blipFill>
        <p:spPr>
          <a:xfrm>
            <a:off x="533400" y="1981200"/>
            <a:ext cx="7620000" cy="3647872"/>
          </a:xfrm>
        </p:spPr>
      </p:pic>
      <p:sp>
        <p:nvSpPr>
          <p:cNvPr id="7" name="TextBox 6"/>
          <p:cNvSpPr txBox="1"/>
          <p:nvPr/>
        </p:nvSpPr>
        <p:spPr>
          <a:xfrm>
            <a:off x="1524000" y="5715000"/>
            <a:ext cx="6248400" cy="646331"/>
          </a:xfrm>
          <a:prstGeom prst="rect">
            <a:avLst/>
          </a:prstGeom>
          <a:noFill/>
        </p:spPr>
        <p:txBody>
          <a:bodyPr wrap="square" rtlCol="0">
            <a:spAutoFit/>
          </a:bodyPr>
          <a:lstStyle/>
          <a:p>
            <a:r>
              <a:rPr lang="en-US" dirty="0" smtClean="0"/>
              <a:t>The Admin User will manage the Users. He can add, update, delete and reset the password of an user. </a:t>
            </a:r>
            <a:endParaRPr lang="en-US" dirty="0"/>
          </a:p>
        </p:txBody>
      </p:sp>
      <p:sp>
        <p:nvSpPr>
          <p:cNvPr id="5" name="TextBox 4"/>
          <p:cNvSpPr txBox="1"/>
          <p:nvPr/>
        </p:nvSpPr>
        <p:spPr>
          <a:xfrm>
            <a:off x="578025" y="1447800"/>
            <a:ext cx="2755883" cy="400110"/>
          </a:xfrm>
          <a:prstGeom prst="rect">
            <a:avLst/>
          </a:prstGeom>
          <a:noFill/>
        </p:spPr>
        <p:txBody>
          <a:bodyPr wrap="none" rtlCol="0">
            <a:spAutoFit/>
          </a:bodyPr>
          <a:lstStyle/>
          <a:p>
            <a:r>
              <a:rPr lang="en-US" sz="2000" b="1" u="sng" dirty="0" smtClean="0">
                <a:solidFill>
                  <a:srgbClr val="7030A0"/>
                </a:solidFill>
              </a:rPr>
              <a:t>Admin User Screen</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6" name="Content Placeholder 5" descr="home.jpg"/>
          <p:cNvPicPr>
            <a:picLocks noGrp="1" noChangeAspect="1"/>
          </p:cNvPicPr>
          <p:nvPr>
            <p:ph sz="quarter" idx="1"/>
          </p:nvPr>
        </p:nvPicPr>
        <p:blipFill>
          <a:blip r:embed="rId2" cstate="print"/>
          <a:stretch>
            <a:fillRect/>
          </a:stretch>
        </p:blipFill>
        <p:spPr>
          <a:xfrm>
            <a:off x="457200" y="1752599"/>
            <a:ext cx="8077200" cy="3697777"/>
          </a:xfrm>
        </p:spPr>
      </p:pic>
      <p:sp>
        <p:nvSpPr>
          <p:cNvPr id="7" name="TextBox 6"/>
          <p:cNvSpPr txBox="1"/>
          <p:nvPr/>
        </p:nvSpPr>
        <p:spPr>
          <a:xfrm>
            <a:off x="609600" y="5715000"/>
            <a:ext cx="7162800" cy="923330"/>
          </a:xfrm>
          <a:prstGeom prst="rect">
            <a:avLst/>
          </a:prstGeom>
          <a:noFill/>
        </p:spPr>
        <p:txBody>
          <a:bodyPr wrap="square" rtlCol="0">
            <a:spAutoFit/>
          </a:bodyPr>
          <a:lstStyle/>
          <a:p>
            <a:r>
              <a:rPr lang="en-US" dirty="0" smtClean="0"/>
              <a:t>This is the Home Page where General User Lands after providing Username and Password. He can perform eight various types of activities.</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6" name="Content Placeholder 5" descr="fault1.jpg"/>
          <p:cNvPicPr>
            <a:picLocks noGrp="1" noChangeAspect="1"/>
          </p:cNvPicPr>
          <p:nvPr>
            <p:ph sz="quarter" idx="1"/>
          </p:nvPr>
        </p:nvPicPr>
        <p:blipFill>
          <a:blip r:embed="rId2" cstate="print"/>
          <a:srcRect l="5714" r="6667" b="6667"/>
          <a:stretch>
            <a:fillRect/>
          </a:stretch>
        </p:blipFill>
        <p:spPr>
          <a:xfrm>
            <a:off x="457199" y="1981200"/>
            <a:ext cx="7844971" cy="3581400"/>
          </a:xfrm>
        </p:spPr>
      </p:pic>
      <p:sp>
        <p:nvSpPr>
          <p:cNvPr id="7" name="TextBox 6"/>
          <p:cNvSpPr txBox="1"/>
          <p:nvPr/>
        </p:nvSpPr>
        <p:spPr>
          <a:xfrm>
            <a:off x="914400" y="5791200"/>
            <a:ext cx="7010400" cy="646331"/>
          </a:xfrm>
          <a:prstGeom prst="rect">
            <a:avLst/>
          </a:prstGeom>
          <a:noFill/>
        </p:spPr>
        <p:txBody>
          <a:bodyPr wrap="square" rtlCol="0">
            <a:spAutoFit/>
          </a:bodyPr>
          <a:lstStyle/>
          <a:p>
            <a:r>
              <a:rPr lang="en-US" dirty="0" smtClean="0"/>
              <a:t>The user fills up the Form for registering new FR. </a:t>
            </a:r>
          </a:p>
          <a:p>
            <a:r>
              <a:rPr lang="en-US" dirty="0" smtClean="0"/>
              <a:t>Saves it and send it for approval</a:t>
            </a:r>
            <a:endParaRPr lang="en-US" dirty="0"/>
          </a:p>
        </p:txBody>
      </p:sp>
      <p:sp>
        <p:nvSpPr>
          <p:cNvPr id="8" name="Rounded Rectangular Callout 7"/>
          <p:cNvSpPr/>
          <p:nvPr/>
        </p:nvSpPr>
        <p:spPr>
          <a:xfrm>
            <a:off x="4267200" y="4419600"/>
            <a:ext cx="1524000" cy="609600"/>
          </a:xfrm>
          <a:prstGeom prst="wedgeRoundRectCallout">
            <a:avLst>
              <a:gd name="adj1" fmla="val -47390"/>
              <a:gd name="adj2" fmla="val 25922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8025" y="1447800"/>
            <a:ext cx="5975175" cy="400110"/>
          </a:xfrm>
          <a:prstGeom prst="rect">
            <a:avLst/>
          </a:prstGeom>
          <a:noFill/>
        </p:spPr>
        <p:txBody>
          <a:bodyPr wrap="square" rtlCol="0">
            <a:spAutoFit/>
          </a:bodyPr>
          <a:lstStyle/>
          <a:p>
            <a:r>
              <a:rPr lang="en-US" sz="2000" b="1" u="sng" dirty="0" smtClean="0">
                <a:solidFill>
                  <a:srgbClr val="7030A0"/>
                </a:solidFill>
              </a:rPr>
              <a:t>General Users Screen for Raising New FR</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6" name="Content Placeholder 5" descr="fault2.jpg"/>
          <p:cNvPicPr>
            <a:picLocks noGrp="1" noChangeAspect="1"/>
          </p:cNvPicPr>
          <p:nvPr>
            <p:ph sz="quarter" idx="1"/>
          </p:nvPr>
        </p:nvPicPr>
        <p:blipFill>
          <a:blip r:embed="rId2" cstate="print"/>
          <a:stretch>
            <a:fillRect/>
          </a:stretch>
        </p:blipFill>
        <p:spPr>
          <a:xfrm>
            <a:off x="609600" y="1752599"/>
            <a:ext cx="7924800" cy="3663519"/>
          </a:xfrm>
        </p:spPr>
      </p:pic>
      <p:sp>
        <p:nvSpPr>
          <p:cNvPr id="9" name="Rounded Rectangular Callout 8"/>
          <p:cNvSpPr/>
          <p:nvPr/>
        </p:nvSpPr>
        <p:spPr>
          <a:xfrm>
            <a:off x="1143000" y="2362200"/>
            <a:ext cx="3657600" cy="685800"/>
          </a:xfrm>
          <a:prstGeom prst="wedgeRoundRectCallout">
            <a:avLst>
              <a:gd name="adj1" fmla="val -37156"/>
              <a:gd name="adj2" fmla="val 46250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3000" y="5715000"/>
            <a:ext cx="6629400" cy="646331"/>
          </a:xfrm>
          <a:prstGeom prst="rect">
            <a:avLst/>
          </a:prstGeom>
          <a:noFill/>
        </p:spPr>
        <p:txBody>
          <a:bodyPr wrap="square" rtlCol="0">
            <a:spAutoFit/>
          </a:bodyPr>
          <a:lstStyle/>
          <a:p>
            <a:r>
              <a:rPr lang="en-US" dirty="0" smtClean="0"/>
              <a:t>Unique FR No will be issued to each FR automatically</a:t>
            </a:r>
          </a:p>
          <a:p>
            <a:r>
              <a:rPr lang="en-US" dirty="0" smtClean="0"/>
              <a:t>Cat D details if any has to be raised within 12 days.</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Features of the application</a:t>
            </a:r>
            <a:endParaRPr lang="en-US" b="1" u="sng" dirty="0"/>
          </a:p>
        </p:txBody>
      </p:sp>
      <p:sp>
        <p:nvSpPr>
          <p:cNvPr id="3" name="Content Placeholder 2"/>
          <p:cNvSpPr>
            <a:spLocks noGrp="1"/>
          </p:cNvSpPr>
          <p:nvPr>
            <p:ph sz="quarter" idx="1"/>
          </p:nvPr>
        </p:nvSpPr>
        <p:spPr>
          <a:xfrm>
            <a:off x="457200" y="1600200"/>
            <a:ext cx="7772400" cy="4873752"/>
          </a:xfrm>
        </p:spPr>
        <p:txBody>
          <a:bodyPr>
            <a:normAutofit/>
          </a:bodyPr>
          <a:lstStyle/>
          <a:p>
            <a:pPr algn="just">
              <a:spcBef>
                <a:spcPts val="1000"/>
              </a:spcBef>
              <a:buFont typeface="Wingdings" pitchFamily="2" charset="2"/>
              <a:buChar char="v"/>
            </a:pPr>
            <a:r>
              <a:rPr lang="en-US" dirty="0" smtClean="0"/>
              <a:t>To facilitate the entire MRSAM fleet to process the Failure Report online and all its associated task.</a:t>
            </a:r>
          </a:p>
          <a:p>
            <a:pPr algn="just">
              <a:spcBef>
                <a:spcPts val="1000"/>
              </a:spcBef>
              <a:buFont typeface="Wingdings" pitchFamily="2" charset="2"/>
              <a:buChar char="v"/>
            </a:pPr>
            <a:r>
              <a:rPr lang="en-US" dirty="0" smtClean="0"/>
              <a:t>Automatic generation of approved FRs in PDF format.</a:t>
            </a:r>
          </a:p>
          <a:p>
            <a:pPr algn="just">
              <a:spcBef>
                <a:spcPts val="1000"/>
              </a:spcBef>
              <a:buFont typeface="Wingdings" pitchFamily="2" charset="2"/>
              <a:buChar char="v"/>
            </a:pPr>
            <a:r>
              <a:rPr lang="en-US" dirty="0" smtClean="0"/>
              <a:t>Dynamic generation of outstanding Failure Reports based on the selection of number of days.</a:t>
            </a:r>
          </a:p>
          <a:p>
            <a:pPr algn="just">
              <a:spcBef>
                <a:spcPts val="1000"/>
              </a:spcBef>
              <a:buFont typeface="Wingdings" pitchFamily="2" charset="2"/>
              <a:buChar char="v"/>
            </a:pPr>
            <a:r>
              <a:rPr lang="en-US" dirty="0" smtClean="0"/>
              <a:t>Compare and analysis the failures of different MRSAM FUs in graphical presentation.</a:t>
            </a:r>
          </a:p>
          <a:p>
            <a:pPr algn="just">
              <a:spcBef>
                <a:spcPts val="1000"/>
              </a:spcBef>
              <a:buFont typeface="Wingdings" pitchFamily="2" charset="2"/>
              <a:buChar char="v"/>
            </a:pPr>
            <a:r>
              <a:rPr lang="en-US" dirty="0" smtClean="0"/>
              <a:t>The comparison in graphical representation in respect of Cat-D items and Spares consumed by different FUs.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1" nodeType="clickEffect">
                                  <p:stCondLst>
                                    <p:cond delay="0"/>
                                  </p:stCondLst>
                                  <p:childTnLst>
                                    <p:animClr clrSpc="rgb">
                                      <p:cBhvr override="childStyle">
                                        <p:cTn id="11" dur="1000" fill="hold"/>
                                        <p:tgtEl>
                                          <p:spTgt spid="3">
                                            <p:txEl>
                                              <p:pRg st="0" end="0"/>
                                            </p:txEl>
                                          </p:spTgt>
                                        </p:tgtEl>
                                        <p:attrNameLst>
                                          <p:attrName>style.color</p:attrName>
                                        </p:attrNameLst>
                                      </p:cBhvr>
                                      <p:to>
                                        <a:srgbClr val="7D87E7"/>
                                      </p:to>
                                    </p:animClr>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p:cBhvr override="childStyle">
                                        <p:cTn id="20" dur="1000" fill="hold"/>
                                        <p:tgtEl>
                                          <p:spTgt spid="3">
                                            <p:txEl>
                                              <p:pRg st="1" end="1"/>
                                            </p:txEl>
                                          </p:spTgt>
                                        </p:tgtEl>
                                        <p:attrNameLst>
                                          <p:attrName>style.color</p:attrName>
                                        </p:attrNameLst>
                                      </p:cBhvr>
                                      <p:to>
                                        <a:srgbClr val="7D87E7"/>
                                      </p:to>
                                    </p:animClr>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1" nodeType="clickEffect">
                                  <p:stCondLst>
                                    <p:cond delay="0"/>
                                  </p:stCondLst>
                                  <p:childTnLst>
                                    <p:animClr clrSpc="rgb">
                                      <p:cBhvr override="childStyle">
                                        <p:cTn id="29" dur="1000" fill="hold"/>
                                        <p:tgtEl>
                                          <p:spTgt spid="3">
                                            <p:txEl>
                                              <p:pRg st="2" end="2"/>
                                            </p:txEl>
                                          </p:spTgt>
                                        </p:tgtEl>
                                        <p:attrNameLst>
                                          <p:attrName>style.color</p:attrName>
                                        </p:attrNameLst>
                                      </p:cBhvr>
                                      <p:to>
                                        <a:srgbClr val="7D87E7"/>
                                      </p:to>
                                    </p:animClr>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1" nodeType="clickEffect">
                                  <p:stCondLst>
                                    <p:cond delay="0"/>
                                  </p:stCondLst>
                                  <p:childTnLst>
                                    <p:animClr clrSpc="rgb">
                                      <p:cBhvr override="childStyle">
                                        <p:cTn id="38" dur="1000" fill="hold"/>
                                        <p:tgtEl>
                                          <p:spTgt spid="3">
                                            <p:txEl>
                                              <p:pRg st="3" end="3"/>
                                            </p:txEl>
                                          </p:spTgt>
                                        </p:tgtEl>
                                        <p:attrNameLst>
                                          <p:attrName>style.color</p:attrName>
                                        </p:attrNameLst>
                                      </p:cBhvr>
                                      <p:to>
                                        <a:srgbClr val="7D87E7"/>
                                      </p:to>
                                    </p:animClr>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mph" presetSubtype="2" fill="hold" grpId="1" nodeType="clickEffect">
                                  <p:stCondLst>
                                    <p:cond delay="0"/>
                                  </p:stCondLst>
                                  <p:childTnLst>
                                    <p:animClr clrSpc="rgb">
                                      <p:cBhvr override="childStyle">
                                        <p:cTn id="47" dur="1000" fill="hold"/>
                                        <p:tgtEl>
                                          <p:spTgt spid="3">
                                            <p:txEl>
                                              <p:pRg st="4" end="4"/>
                                            </p:txEl>
                                          </p:spTgt>
                                        </p:tgtEl>
                                        <p:attrNameLst>
                                          <p:attrName>style.color</p:attrName>
                                        </p:attrNameLst>
                                      </p:cBhvr>
                                      <p:to>
                                        <a:srgbClr val="7D87E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8" name="Content Placeholder 7" descr="approval.jpg"/>
          <p:cNvPicPr>
            <a:picLocks noGrp="1" noChangeAspect="1"/>
          </p:cNvPicPr>
          <p:nvPr>
            <p:ph sz="quarter" idx="1"/>
          </p:nvPr>
        </p:nvPicPr>
        <p:blipFill>
          <a:blip r:embed="rId2" cstate="print"/>
          <a:srcRect l="5784" r="6484" b="20489"/>
          <a:stretch>
            <a:fillRect/>
          </a:stretch>
        </p:blipFill>
        <p:spPr>
          <a:xfrm>
            <a:off x="399535" y="1981200"/>
            <a:ext cx="8058665" cy="3276600"/>
          </a:xfrm>
        </p:spPr>
      </p:pic>
      <p:sp>
        <p:nvSpPr>
          <p:cNvPr id="9" name="TextBox 8"/>
          <p:cNvSpPr txBox="1"/>
          <p:nvPr/>
        </p:nvSpPr>
        <p:spPr>
          <a:xfrm>
            <a:off x="533400" y="5562600"/>
            <a:ext cx="7543800" cy="923330"/>
          </a:xfrm>
          <a:prstGeom prst="rect">
            <a:avLst/>
          </a:prstGeom>
          <a:noFill/>
        </p:spPr>
        <p:txBody>
          <a:bodyPr wrap="square" rtlCol="0">
            <a:spAutoFit/>
          </a:bodyPr>
          <a:lstStyle/>
          <a:p>
            <a:r>
              <a:rPr lang="en-US" dirty="0" smtClean="0"/>
              <a:t>The newly raised FR will be shown to Approval User after he logs in.</a:t>
            </a:r>
          </a:p>
          <a:p>
            <a:r>
              <a:rPr lang="en-US" dirty="0" smtClean="0"/>
              <a:t>The Approval User will have the pending FR for Approval.</a:t>
            </a:r>
          </a:p>
          <a:p>
            <a:r>
              <a:rPr lang="en-US" dirty="0" smtClean="0"/>
              <a:t>He / She can Read, Update, Approve or Delete the FR</a:t>
            </a:r>
            <a:endParaRPr lang="en-US" dirty="0"/>
          </a:p>
        </p:txBody>
      </p:sp>
      <p:sp>
        <p:nvSpPr>
          <p:cNvPr id="5" name="TextBox 4"/>
          <p:cNvSpPr txBox="1"/>
          <p:nvPr/>
        </p:nvSpPr>
        <p:spPr>
          <a:xfrm>
            <a:off x="578025" y="1447800"/>
            <a:ext cx="7422975" cy="400110"/>
          </a:xfrm>
          <a:prstGeom prst="rect">
            <a:avLst/>
          </a:prstGeom>
          <a:noFill/>
        </p:spPr>
        <p:txBody>
          <a:bodyPr wrap="square" rtlCol="0">
            <a:spAutoFit/>
          </a:bodyPr>
          <a:lstStyle/>
          <a:p>
            <a:r>
              <a:rPr lang="en-US" sz="2000" b="1" u="sng" dirty="0" smtClean="0">
                <a:solidFill>
                  <a:srgbClr val="7030A0"/>
                </a:solidFill>
              </a:rPr>
              <a:t>Approval Users Screen for Approving the FR</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9" name="Content Placeholder 8" descr="approval_read.jpg"/>
          <p:cNvPicPr>
            <a:picLocks noGrp="1" noChangeAspect="1"/>
          </p:cNvPicPr>
          <p:nvPr>
            <p:ph sz="quarter" idx="1"/>
          </p:nvPr>
        </p:nvPicPr>
        <p:blipFill>
          <a:blip r:embed="rId2" cstate="print"/>
          <a:stretch>
            <a:fillRect/>
          </a:stretch>
        </p:blipFill>
        <p:spPr>
          <a:xfrm>
            <a:off x="533400" y="1871626"/>
            <a:ext cx="7740990" cy="3538574"/>
          </a:xfrm>
        </p:spPr>
      </p:pic>
      <p:sp>
        <p:nvSpPr>
          <p:cNvPr id="10" name="TextBox 9"/>
          <p:cNvSpPr txBox="1"/>
          <p:nvPr/>
        </p:nvSpPr>
        <p:spPr>
          <a:xfrm>
            <a:off x="762000" y="5715000"/>
            <a:ext cx="6667210" cy="646331"/>
          </a:xfrm>
          <a:prstGeom prst="rect">
            <a:avLst/>
          </a:prstGeom>
          <a:noFill/>
        </p:spPr>
        <p:txBody>
          <a:bodyPr wrap="none" rtlCol="0">
            <a:spAutoFit/>
          </a:bodyPr>
          <a:lstStyle/>
          <a:p>
            <a:r>
              <a:rPr lang="en-US" dirty="0" smtClean="0"/>
              <a:t>The Reading window will appear on the click of Read button.</a:t>
            </a:r>
          </a:p>
          <a:p>
            <a:r>
              <a:rPr lang="en-US" dirty="0" smtClean="0"/>
              <a:t>The entire FR information can be seen at once.</a:t>
            </a:r>
            <a:endParaRPr lang="en-US" dirty="0"/>
          </a:p>
        </p:txBody>
      </p:sp>
      <p:sp>
        <p:nvSpPr>
          <p:cNvPr id="5" name="TextBox 4"/>
          <p:cNvSpPr txBox="1"/>
          <p:nvPr/>
        </p:nvSpPr>
        <p:spPr>
          <a:xfrm>
            <a:off x="578025" y="1447800"/>
            <a:ext cx="3231975" cy="400110"/>
          </a:xfrm>
          <a:prstGeom prst="rect">
            <a:avLst/>
          </a:prstGeom>
          <a:noFill/>
        </p:spPr>
        <p:txBody>
          <a:bodyPr wrap="none" rtlCol="0">
            <a:spAutoFit/>
          </a:bodyPr>
          <a:lstStyle/>
          <a:p>
            <a:r>
              <a:rPr lang="en-US" sz="2000" b="1" u="sng" dirty="0" smtClean="0">
                <a:solidFill>
                  <a:srgbClr val="7030A0"/>
                </a:solidFill>
              </a:rPr>
              <a:t>Approval Users Screen</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8" name="Content Placeholder 7" descr="approval_edit.jpg"/>
          <p:cNvPicPr>
            <a:picLocks noGrp="1" noChangeAspect="1"/>
          </p:cNvPicPr>
          <p:nvPr>
            <p:ph sz="quarter" idx="1"/>
          </p:nvPr>
        </p:nvPicPr>
        <p:blipFill>
          <a:blip r:embed="rId2" cstate="print"/>
          <a:stretch>
            <a:fillRect/>
          </a:stretch>
        </p:blipFill>
        <p:spPr>
          <a:xfrm>
            <a:off x="609600" y="1923556"/>
            <a:ext cx="7467600" cy="3410444"/>
          </a:xfrm>
        </p:spPr>
      </p:pic>
      <p:sp>
        <p:nvSpPr>
          <p:cNvPr id="9" name="TextBox 8"/>
          <p:cNvSpPr txBox="1"/>
          <p:nvPr/>
        </p:nvSpPr>
        <p:spPr>
          <a:xfrm>
            <a:off x="533400" y="5638800"/>
            <a:ext cx="7467600" cy="646331"/>
          </a:xfrm>
          <a:prstGeom prst="rect">
            <a:avLst/>
          </a:prstGeom>
          <a:noFill/>
        </p:spPr>
        <p:txBody>
          <a:bodyPr wrap="square" rtlCol="0">
            <a:spAutoFit/>
          </a:bodyPr>
          <a:lstStyle/>
          <a:p>
            <a:r>
              <a:rPr lang="en-US" dirty="0" smtClean="0"/>
              <a:t>When Edit button is clicked, the Approving / Updating window appears</a:t>
            </a:r>
            <a:endParaRPr lang="en-US" dirty="0"/>
          </a:p>
        </p:txBody>
      </p:sp>
      <p:sp>
        <p:nvSpPr>
          <p:cNvPr id="5" name="TextBox 4"/>
          <p:cNvSpPr txBox="1"/>
          <p:nvPr/>
        </p:nvSpPr>
        <p:spPr>
          <a:xfrm>
            <a:off x="578025" y="1447800"/>
            <a:ext cx="3231975" cy="400110"/>
          </a:xfrm>
          <a:prstGeom prst="rect">
            <a:avLst/>
          </a:prstGeom>
          <a:noFill/>
        </p:spPr>
        <p:txBody>
          <a:bodyPr wrap="none" rtlCol="0">
            <a:spAutoFit/>
          </a:bodyPr>
          <a:lstStyle/>
          <a:p>
            <a:r>
              <a:rPr lang="en-US" sz="2000" b="1" u="sng" dirty="0" smtClean="0">
                <a:solidFill>
                  <a:srgbClr val="7030A0"/>
                </a:solidFill>
              </a:rPr>
              <a:t>Approval Users Screen</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8" name="Content Placeholder 7" descr="approval_delete.jpg"/>
          <p:cNvPicPr>
            <a:picLocks noGrp="1" noChangeAspect="1"/>
          </p:cNvPicPr>
          <p:nvPr>
            <p:ph sz="quarter" idx="1"/>
          </p:nvPr>
        </p:nvPicPr>
        <p:blipFill>
          <a:blip r:embed="rId2" cstate="print"/>
          <a:stretch>
            <a:fillRect/>
          </a:stretch>
        </p:blipFill>
        <p:spPr>
          <a:xfrm>
            <a:off x="609600" y="1994404"/>
            <a:ext cx="7467600" cy="3415796"/>
          </a:xfrm>
        </p:spPr>
      </p:pic>
      <p:sp>
        <p:nvSpPr>
          <p:cNvPr id="9" name="TextBox 8"/>
          <p:cNvSpPr txBox="1"/>
          <p:nvPr/>
        </p:nvSpPr>
        <p:spPr>
          <a:xfrm>
            <a:off x="762000" y="5678269"/>
            <a:ext cx="7069564" cy="646331"/>
          </a:xfrm>
          <a:prstGeom prst="rect">
            <a:avLst/>
          </a:prstGeom>
          <a:noFill/>
        </p:spPr>
        <p:txBody>
          <a:bodyPr wrap="none" rtlCol="0">
            <a:spAutoFit/>
          </a:bodyPr>
          <a:lstStyle/>
          <a:p>
            <a:r>
              <a:rPr lang="en-US" dirty="0" smtClean="0"/>
              <a:t>When the Delete button is clicked, the user will be prompted for </a:t>
            </a:r>
          </a:p>
          <a:p>
            <a:r>
              <a:rPr lang="en-US" dirty="0" smtClean="0"/>
              <a:t>Deletion of FR.</a:t>
            </a:r>
            <a:endParaRPr lang="en-US" dirty="0"/>
          </a:p>
        </p:txBody>
      </p:sp>
      <p:sp>
        <p:nvSpPr>
          <p:cNvPr id="5" name="TextBox 4"/>
          <p:cNvSpPr txBox="1"/>
          <p:nvPr/>
        </p:nvSpPr>
        <p:spPr>
          <a:xfrm>
            <a:off x="578025" y="1447800"/>
            <a:ext cx="3231975" cy="400110"/>
          </a:xfrm>
          <a:prstGeom prst="rect">
            <a:avLst/>
          </a:prstGeom>
          <a:noFill/>
        </p:spPr>
        <p:txBody>
          <a:bodyPr wrap="none" rtlCol="0">
            <a:spAutoFit/>
          </a:bodyPr>
          <a:lstStyle/>
          <a:p>
            <a:r>
              <a:rPr lang="en-US" sz="2000" b="1" u="sng" dirty="0" smtClean="0">
                <a:solidFill>
                  <a:srgbClr val="7030A0"/>
                </a:solidFill>
              </a:rPr>
              <a:t>Approval Users Screen</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8" name="Content Placeholder 7" descr="approval_editsave.jpg"/>
          <p:cNvPicPr>
            <a:picLocks noGrp="1" noChangeAspect="1"/>
          </p:cNvPicPr>
          <p:nvPr>
            <p:ph sz="quarter" idx="1"/>
          </p:nvPr>
        </p:nvPicPr>
        <p:blipFill>
          <a:blip r:embed="rId2" cstate="print"/>
          <a:srcRect l="6305" r="7002" b="29482"/>
          <a:stretch>
            <a:fillRect/>
          </a:stretch>
        </p:blipFill>
        <p:spPr>
          <a:xfrm>
            <a:off x="304800" y="2057108"/>
            <a:ext cx="8382000" cy="3200692"/>
          </a:xfrm>
        </p:spPr>
      </p:pic>
      <p:sp>
        <p:nvSpPr>
          <p:cNvPr id="9" name="TextBox 8"/>
          <p:cNvSpPr txBox="1"/>
          <p:nvPr/>
        </p:nvSpPr>
        <p:spPr>
          <a:xfrm>
            <a:off x="762000" y="5802868"/>
            <a:ext cx="7204216" cy="369332"/>
          </a:xfrm>
          <a:prstGeom prst="rect">
            <a:avLst/>
          </a:prstGeom>
          <a:noFill/>
        </p:spPr>
        <p:txBody>
          <a:bodyPr wrap="none" rtlCol="0">
            <a:spAutoFit/>
          </a:bodyPr>
          <a:lstStyle/>
          <a:p>
            <a:r>
              <a:rPr lang="en-US" dirty="0" smtClean="0"/>
              <a:t>Message will be shown to Approval User after the FR is Approved</a:t>
            </a:r>
            <a:endParaRPr lang="en-US" dirty="0"/>
          </a:p>
        </p:txBody>
      </p:sp>
      <p:sp>
        <p:nvSpPr>
          <p:cNvPr id="10" name="Rounded Rectangular Callout 9"/>
          <p:cNvSpPr/>
          <p:nvPr/>
        </p:nvSpPr>
        <p:spPr>
          <a:xfrm>
            <a:off x="609600" y="2895600"/>
            <a:ext cx="3581400" cy="533400"/>
          </a:xfrm>
          <a:prstGeom prst="wedgeRoundRectCallout">
            <a:avLst>
              <a:gd name="adj1" fmla="val 5117"/>
              <a:gd name="adj2" fmla="val 50090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8025" y="1447800"/>
            <a:ext cx="3231975" cy="400110"/>
          </a:xfrm>
          <a:prstGeom prst="rect">
            <a:avLst/>
          </a:prstGeom>
          <a:noFill/>
        </p:spPr>
        <p:txBody>
          <a:bodyPr wrap="none" rtlCol="0">
            <a:spAutoFit/>
          </a:bodyPr>
          <a:lstStyle/>
          <a:p>
            <a:r>
              <a:rPr lang="en-US" sz="2000" b="1" u="sng" dirty="0" smtClean="0">
                <a:solidFill>
                  <a:srgbClr val="7030A0"/>
                </a:solidFill>
              </a:rPr>
              <a:t>Approval Users Screen</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6" name="Content Placeholder 5" descr="pdf_selectfr.jpg"/>
          <p:cNvPicPr>
            <a:picLocks noGrp="1" noChangeAspect="1"/>
          </p:cNvPicPr>
          <p:nvPr>
            <p:ph sz="quarter" idx="1"/>
          </p:nvPr>
        </p:nvPicPr>
        <p:blipFill>
          <a:blip r:embed="rId2" cstate="print"/>
          <a:srcRect l="5598" r="6703"/>
          <a:stretch>
            <a:fillRect/>
          </a:stretch>
        </p:blipFill>
        <p:spPr>
          <a:xfrm>
            <a:off x="685800" y="1905000"/>
            <a:ext cx="7162800" cy="3429000"/>
          </a:xfrm>
        </p:spPr>
      </p:pic>
      <p:sp>
        <p:nvSpPr>
          <p:cNvPr id="7" name="TextBox 6"/>
          <p:cNvSpPr txBox="1"/>
          <p:nvPr/>
        </p:nvSpPr>
        <p:spPr>
          <a:xfrm>
            <a:off x="762000" y="5429071"/>
            <a:ext cx="7237879" cy="1200329"/>
          </a:xfrm>
          <a:prstGeom prst="rect">
            <a:avLst/>
          </a:prstGeom>
          <a:noFill/>
        </p:spPr>
        <p:txBody>
          <a:bodyPr wrap="square" rtlCol="0">
            <a:spAutoFit/>
          </a:bodyPr>
          <a:lstStyle/>
          <a:p>
            <a:pPr algn="just"/>
            <a:r>
              <a:rPr lang="en-US" dirty="0" smtClean="0"/>
              <a:t>The General User logs in and select the “PDF of Approved FRs” on Home Page. The above screen will appear where it shows the Approved FR ready for print out. Approved FR can be selected from this Page for generating Report</a:t>
            </a:r>
            <a:endParaRPr lang="en-US" dirty="0"/>
          </a:p>
        </p:txBody>
      </p:sp>
      <p:sp>
        <p:nvSpPr>
          <p:cNvPr id="5" name="TextBox 4"/>
          <p:cNvSpPr txBox="1"/>
          <p:nvPr/>
        </p:nvSpPr>
        <p:spPr>
          <a:xfrm>
            <a:off x="578025" y="1447800"/>
            <a:ext cx="6582251" cy="400110"/>
          </a:xfrm>
          <a:prstGeom prst="rect">
            <a:avLst/>
          </a:prstGeom>
          <a:noFill/>
        </p:spPr>
        <p:txBody>
          <a:bodyPr wrap="none" rtlCol="0">
            <a:spAutoFit/>
          </a:bodyPr>
          <a:lstStyle/>
          <a:p>
            <a:r>
              <a:rPr lang="en-US" sz="2000" b="1" u="sng" dirty="0" smtClean="0">
                <a:solidFill>
                  <a:srgbClr val="7030A0"/>
                </a:solidFill>
              </a:rPr>
              <a:t>General Users Screen for Printing Approved FR</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6" name="Content Placeholder 5" descr="pdf_report.jpg"/>
          <p:cNvPicPr>
            <a:picLocks noGrp="1" noChangeAspect="1"/>
          </p:cNvPicPr>
          <p:nvPr>
            <p:ph sz="quarter" idx="1"/>
          </p:nvPr>
        </p:nvPicPr>
        <p:blipFill>
          <a:blip r:embed="rId2" cstate="print"/>
          <a:stretch>
            <a:fillRect/>
          </a:stretch>
        </p:blipFill>
        <p:spPr>
          <a:xfrm>
            <a:off x="457200" y="1905000"/>
            <a:ext cx="8077200" cy="3759766"/>
          </a:xfrm>
        </p:spPr>
      </p:pic>
      <p:sp>
        <p:nvSpPr>
          <p:cNvPr id="7" name="TextBox 6"/>
          <p:cNvSpPr txBox="1"/>
          <p:nvPr/>
        </p:nvSpPr>
        <p:spPr>
          <a:xfrm>
            <a:off x="2650826" y="5943600"/>
            <a:ext cx="3445174" cy="369332"/>
          </a:xfrm>
          <a:prstGeom prst="rect">
            <a:avLst/>
          </a:prstGeom>
          <a:noFill/>
        </p:spPr>
        <p:txBody>
          <a:bodyPr wrap="none" rtlCol="0">
            <a:spAutoFit/>
          </a:bodyPr>
          <a:lstStyle/>
          <a:p>
            <a:r>
              <a:rPr lang="en-US" dirty="0" smtClean="0"/>
              <a:t>Failure Report in PDF Format</a:t>
            </a:r>
            <a:endParaRPr lang="en-US" dirty="0"/>
          </a:p>
        </p:txBody>
      </p:sp>
      <p:sp>
        <p:nvSpPr>
          <p:cNvPr id="5" name="TextBox 4"/>
          <p:cNvSpPr txBox="1"/>
          <p:nvPr/>
        </p:nvSpPr>
        <p:spPr>
          <a:xfrm>
            <a:off x="578025" y="1447800"/>
            <a:ext cx="3155031" cy="400110"/>
          </a:xfrm>
          <a:prstGeom prst="rect">
            <a:avLst/>
          </a:prstGeom>
          <a:noFill/>
        </p:spPr>
        <p:txBody>
          <a:bodyPr wrap="none" rtlCol="0">
            <a:spAutoFit/>
          </a:bodyPr>
          <a:lstStyle/>
          <a:p>
            <a:r>
              <a:rPr lang="en-US" sz="2000" b="1" u="sng" dirty="0" smtClean="0">
                <a:solidFill>
                  <a:srgbClr val="7030A0"/>
                </a:solidFill>
              </a:rPr>
              <a:t>General Users Screen</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8" name="Content Placeholder 7" descr="catD_dispatch.jpg"/>
          <p:cNvPicPr>
            <a:picLocks noGrp="1" noChangeAspect="1"/>
          </p:cNvPicPr>
          <p:nvPr>
            <p:ph sz="quarter" idx="1"/>
          </p:nvPr>
        </p:nvPicPr>
        <p:blipFill>
          <a:blip r:embed="rId2" cstate="print"/>
          <a:srcRect l="6731" r="7692" b="34566"/>
          <a:stretch>
            <a:fillRect/>
          </a:stretch>
        </p:blipFill>
        <p:spPr>
          <a:xfrm>
            <a:off x="228600" y="1905000"/>
            <a:ext cx="8425873" cy="2895600"/>
          </a:xfrm>
        </p:spPr>
      </p:pic>
      <p:sp>
        <p:nvSpPr>
          <p:cNvPr id="9" name="TextBox 8"/>
          <p:cNvSpPr txBox="1"/>
          <p:nvPr/>
        </p:nvSpPr>
        <p:spPr>
          <a:xfrm>
            <a:off x="533400" y="4875074"/>
            <a:ext cx="7689926" cy="1754326"/>
          </a:xfrm>
          <a:prstGeom prst="rect">
            <a:avLst/>
          </a:prstGeom>
          <a:noFill/>
        </p:spPr>
        <p:txBody>
          <a:bodyPr wrap="none" rtlCol="0">
            <a:spAutoFit/>
          </a:bodyPr>
          <a:lstStyle/>
          <a:p>
            <a:pPr algn="just"/>
            <a:r>
              <a:rPr lang="en-US" dirty="0" smtClean="0"/>
              <a:t>The General User will carry out all tasks from his Home Page.</a:t>
            </a:r>
          </a:p>
          <a:p>
            <a:pPr algn="just"/>
            <a:r>
              <a:rPr lang="en-US" dirty="0" smtClean="0"/>
              <a:t>The User selects the “Cat Ds to be Dispatched” button on Home Page. </a:t>
            </a:r>
          </a:p>
          <a:p>
            <a:pPr algn="just"/>
            <a:r>
              <a:rPr lang="en-US" dirty="0" smtClean="0"/>
              <a:t>The above screen appears where user select the specific FR and enters</a:t>
            </a:r>
          </a:p>
          <a:p>
            <a:pPr algn="just"/>
            <a:r>
              <a:rPr lang="en-US" dirty="0" smtClean="0"/>
              <a:t>the details of Cat D shown in the next slide</a:t>
            </a:r>
          </a:p>
          <a:p>
            <a:pPr algn="just"/>
            <a:r>
              <a:rPr lang="en-US" dirty="0" smtClean="0">
                <a:solidFill>
                  <a:srgbClr val="FF0000"/>
                </a:solidFill>
              </a:rPr>
              <a:t>Note-These raised FRs will remain for 12 Days to give time to user for</a:t>
            </a:r>
          </a:p>
          <a:p>
            <a:pPr algn="just"/>
            <a:r>
              <a:rPr lang="en-US" dirty="0" smtClean="0">
                <a:solidFill>
                  <a:srgbClr val="FF0000"/>
                </a:solidFill>
              </a:rPr>
              <a:t>raising Cat D </a:t>
            </a:r>
            <a:endParaRPr lang="en-US" dirty="0">
              <a:solidFill>
                <a:srgbClr val="FF0000"/>
              </a:solidFill>
            </a:endParaRPr>
          </a:p>
        </p:txBody>
      </p:sp>
      <p:sp>
        <p:nvSpPr>
          <p:cNvPr id="5" name="TextBox 4"/>
          <p:cNvSpPr txBox="1"/>
          <p:nvPr/>
        </p:nvSpPr>
        <p:spPr>
          <a:xfrm>
            <a:off x="578025" y="1447800"/>
            <a:ext cx="6867586" cy="400110"/>
          </a:xfrm>
          <a:prstGeom prst="rect">
            <a:avLst/>
          </a:prstGeom>
          <a:noFill/>
        </p:spPr>
        <p:txBody>
          <a:bodyPr wrap="none" rtlCol="0">
            <a:spAutoFit/>
          </a:bodyPr>
          <a:lstStyle/>
          <a:p>
            <a:r>
              <a:rPr lang="en-US" sz="2000" b="1" u="sng" dirty="0" smtClean="0">
                <a:solidFill>
                  <a:srgbClr val="7030A0"/>
                </a:solidFill>
              </a:rPr>
              <a:t>General Users Screen for Dispatching Cat D Items</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7" name="Content Placeholder 6" descr="catD_entry.jpg"/>
          <p:cNvPicPr>
            <a:picLocks noGrp="1" noChangeAspect="1"/>
          </p:cNvPicPr>
          <p:nvPr>
            <p:ph sz="quarter" idx="1"/>
          </p:nvPr>
        </p:nvPicPr>
        <p:blipFill>
          <a:blip r:embed="rId2" cstate="print"/>
          <a:stretch>
            <a:fillRect/>
          </a:stretch>
        </p:blipFill>
        <p:spPr>
          <a:xfrm>
            <a:off x="533400" y="2023360"/>
            <a:ext cx="8001000" cy="3615440"/>
          </a:xfrm>
        </p:spPr>
      </p:pic>
      <p:sp>
        <p:nvSpPr>
          <p:cNvPr id="8" name="TextBox 7"/>
          <p:cNvSpPr txBox="1"/>
          <p:nvPr/>
        </p:nvSpPr>
        <p:spPr>
          <a:xfrm>
            <a:off x="762000" y="5791200"/>
            <a:ext cx="7221849" cy="369332"/>
          </a:xfrm>
          <a:prstGeom prst="rect">
            <a:avLst/>
          </a:prstGeom>
          <a:noFill/>
        </p:spPr>
        <p:txBody>
          <a:bodyPr wrap="none" rtlCol="0">
            <a:spAutoFit/>
          </a:bodyPr>
          <a:lstStyle/>
          <a:p>
            <a:r>
              <a:rPr lang="en-US" dirty="0" smtClean="0"/>
              <a:t>User enters the Cat D details and saves it against the selected FR</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6" name="Content Placeholder 5" descr="catD_save.jpg"/>
          <p:cNvPicPr>
            <a:picLocks noGrp="1" noChangeAspect="1"/>
          </p:cNvPicPr>
          <p:nvPr>
            <p:ph sz="quarter" idx="1"/>
          </p:nvPr>
        </p:nvPicPr>
        <p:blipFill>
          <a:blip r:embed="rId2" cstate="print"/>
          <a:srcRect l="6618" r="7346" b="23404"/>
          <a:stretch>
            <a:fillRect/>
          </a:stretch>
        </p:blipFill>
        <p:spPr>
          <a:xfrm>
            <a:off x="152400" y="1752600"/>
            <a:ext cx="8534400" cy="3376246"/>
          </a:xfrm>
        </p:spPr>
      </p:pic>
      <p:sp>
        <p:nvSpPr>
          <p:cNvPr id="7" name="TextBox 6"/>
          <p:cNvSpPr txBox="1"/>
          <p:nvPr/>
        </p:nvSpPr>
        <p:spPr>
          <a:xfrm>
            <a:off x="762000" y="5602069"/>
            <a:ext cx="6983002" cy="646331"/>
          </a:xfrm>
          <a:prstGeom prst="rect">
            <a:avLst/>
          </a:prstGeom>
          <a:noFill/>
        </p:spPr>
        <p:txBody>
          <a:bodyPr wrap="none" rtlCol="0">
            <a:spAutoFit/>
          </a:bodyPr>
          <a:lstStyle/>
          <a:p>
            <a:r>
              <a:rPr lang="en-US" dirty="0" smtClean="0"/>
              <a:t>This FR list will be shown for 12 days and after that disappears.</a:t>
            </a:r>
          </a:p>
          <a:p>
            <a:r>
              <a:rPr lang="en-US" dirty="0" smtClean="0"/>
              <a:t>It insists the users to dispatch the Cat D within 12 days.</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Features of the application</a:t>
            </a:r>
            <a:endParaRPr lang="en-US" b="1" u="sng" dirty="0"/>
          </a:p>
        </p:txBody>
      </p:sp>
      <p:sp>
        <p:nvSpPr>
          <p:cNvPr id="3" name="Content Placeholder 2"/>
          <p:cNvSpPr>
            <a:spLocks noGrp="1"/>
          </p:cNvSpPr>
          <p:nvPr>
            <p:ph sz="quarter" idx="1"/>
          </p:nvPr>
        </p:nvSpPr>
        <p:spPr/>
        <p:txBody>
          <a:bodyPr>
            <a:normAutofit/>
          </a:bodyPr>
          <a:lstStyle/>
          <a:p>
            <a:pPr algn="just">
              <a:spcBef>
                <a:spcPts val="1200"/>
              </a:spcBef>
              <a:buFont typeface="Wingdings" pitchFamily="2" charset="2"/>
              <a:buChar char="v"/>
            </a:pPr>
            <a:r>
              <a:rPr lang="en-US" dirty="0" smtClean="0"/>
              <a:t>Facility to raise Cat-D and Spares records.</a:t>
            </a:r>
          </a:p>
          <a:p>
            <a:pPr algn="just">
              <a:spcBef>
                <a:spcPts val="1200"/>
              </a:spcBef>
              <a:buFont typeface="Wingdings" pitchFamily="2" charset="2"/>
              <a:buChar char="v"/>
            </a:pPr>
            <a:r>
              <a:rPr lang="en-US" dirty="0" smtClean="0"/>
              <a:t>Instant check of Cat Ds with the vendors and its monitoring</a:t>
            </a:r>
          </a:p>
          <a:p>
            <a:pPr algn="just">
              <a:buFont typeface="Wingdings" pitchFamily="2" charset="2"/>
              <a:buChar char="v"/>
            </a:pPr>
            <a:r>
              <a:rPr lang="en-US" dirty="0" smtClean="0"/>
              <a:t>To have online fault compendium which can be used as a reference for rectification and reduce the down time of the system</a:t>
            </a:r>
          </a:p>
          <a:p>
            <a:pPr algn="just">
              <a:buFont typeface="Wingdings" pitchFamily="2" charset="2"/>
              <a:buChar char="v"/>
            </a:pPr>
            <a:r>
              <a:rPr lang="en-US" dirty="0" smtClean="0"/>
              <a:t>To show the Open Failure Reports as per the total number of days lapsed.</a:t>
            </a:r>
          </a:p>
          <a:p>
            <a:pPr algn="just">
              <a:buFont typeface="Wingdings" pitchFamily="2" charset="2"/>
              <a:buChar char="v"/>
            </a:pPr>
            <a:r>
              <a:rPr lang="en-US" dirty="0" smtClean="0"/>
              <a:t>Enables the User to update </a:t>
            </a:r>
            <a:r>
              <a:rPr lang="en-US" smtClean="0"/>
              <a:t>IAI Docket No.</a:t>
            </a:r>
            <a:endParaRPr lang="en-US" dirty="0" smtClean="0"/>
          </a:p>
          <a:p>
            <a:pPr algn="just">
              <a:buFont typeface="Wingdings" pitchFamily="2" charset="2"/>
              <a:buChar char="v"/>
            </a:pPr>
            <a:r>
              <a:rPr lang="en-US" dirty="0" smtClean="0"/>
              <a:t>Enables the User to change his Password.</a:t>
            </a:r>
          </a:p>
          <a:p>
            <a:pPr algn="just"/>
            <a:endParaRPr lang="en-US"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1" nodeType="clickEffect">
                                  <p:stCondLst>
                                    <p:cond delay="0"/>
                                  </p:stCondLst>
                                  <p:childTnLst>
                                    <p:animClr clrSpc="rgb">
                                      <p:cBhvr override="childStyle">
                                        <p:cTn id="11" dur="2000" fill="hold"/>
                                        <p:tgtEl>
                                          <p:spTgt spid="3">
                                            <p:txEl>
                                              <p:pRg st="0" end="0"/>
                                            </p:txEl>
                                          </p:spTgt>
                                        </p:tgtEl>
                                        <p:attrNameLst>
                                          <p:attrName>style.color</p:attrName>
                                        </p:attrNameLst>
                                      </p:cBhvr>
                                      <p:to>
                                        <a:srgbClr val="7D87E7"/>
                                      </p:to>
                                    </p:animClr>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p:cBhvr override="childStyle">
                                        <p:cTn id="20" dur="2000" fill="hold"/>
                                        <p:tgtEl>
                                          <p:spTgt spid="3">
                                            <p:txEl>
                                              <p:pRg st="1" end="1"/>
                                            </p:txEl>
                                          </p:spTgt>
                                        </p:tgtEl>
                                        <p:attrNameLst>
                                          <p:attrName>style.color</p:attrName>
                                        </p:attrNameLst>
                                      </p:cBhvr>
                                      <p:to>
                                        <a:srgbClr val="7D87E7"/>
                                      </p:to>
                                    </p:animClr>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1" nodeType="clickEffect">
                                  <p:stCondLst>
                                    <p:cond delay="0"/>
                                  </p:stCondLst>
                                  <p:childTnLst>
                                    <p:animClr clrSpc="rgb">
                                      <p:cBhvr override="childStyle">
                                        <p:cTn id="29" dur="2000" fill="hold"/>
                                        <p:tgtEl>
                                          <p:spTgt spid="3">
                                            <p:txEl>
                                              <p:pRg st="2" end="2"/>
                                            </p:txEl>
                                          </p:spTgt>
                                        </p:tgtEl>
                                        <p:attrNameLst>
                                          <p:attrName>style.color</p:attrName>
                                        </p:attrNameLst>
                                      </p:cBhvr>
                                      <p:to>
                                        <a:srgbClr val="7D87E7"/>
                                      </p:to>
                                    </p:animClr>
                                  </p:childTnLst>
                                </p:cTn>
                              </p:par>
                              <p:par>
                                <p:cTn id="30" presetID="10"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childTnLst>
                                </p:cTn>
                              </p:par>
                              <p:par>
                                <p:cTn id="43" presetID="3" presetClass="emph" presetSubtype="2" fill="hold" grpId="1" nodeType="withEffect">
                                  <p:stCondLst>
                                    <p:cond delay="0"/>
                                  </p:stCondLst>
                                  <p:childTnLst>
                                    <p:animClr clrSpc="rgb">
                                      <p:cBhvr override="childStyle">
                                        <p:cTn id="44" dur="2000" fill="hold"/>
                                        <p:tgtEl>
                                          <p:spTgt spid="3">
                                            <p:txEl>
                                              <p:pRg st="3" end="3"/>
                                            </p:txEl>
                                          </p:spTgt>
                                        </p:tgtEl>
                                        <p:attrNameLst>
                                          <p:attrName>style.color</p:attrName>
                                        </p:attrNameLst>
                                      </p:cBhvr>
                                      <p:to>
                                        <a:srgbClr val="7D87E7"/>
                                      </p:to>
                                    </p:animClr>
                                  </p:childTnLst>
                                </p:cTn>
                              </p:par>
                            </p:childTnLst>
                          </p:cTn>
                        </p:par>
                      </p:childTnLst>
                    </p:cTn>
                  </p:par>
                  <p:par>
                    <p:cTn id="45" fill="hold">
                      <p:stCondLst>
                        <p:cond delay="indefinite"/>
                      </p:stCondLst>
                      <p:childTnLst>
                        <p:par>
                          <p:cTn id="46" fill="hold">
                            <p:stCondLst>
                              <p:cond delay="0"/>
                            </p:stCondLst>
                            <p:childTnLst>
                              <p:par>
                                <p:cTn id="47" presetID="3" presetClass="emph" presetSubtype="2" fill="hold" grpId="1" nodeType="clickEffect">
                                  <p:stCondLst>
                                    <p:cond delay="0"/>
                                  </p:stCondLst>
                                  <p:childTnLst>
                                    <p:animClr clrSpc="rgb">
                                      <p:cBhvr override="childStyle">
                                        <p:cTn id="48" dur="2000" fill="hold"/>
                                        <p:tgtEl>
                                          <p:spTgt spid="3">
                                            <p:txEl>
                                              <p:pRg st="4" end="4"/>
                                            </p:txEl>
                                          </p:spTgt>
                                        </p:tgtEl>
                                        <p:attrNameLst>
                                          <p:attrName>style.color</p:attrName>
                                        </p:attrNameLst>
                                      </p:cBhvr>
                                      <p:to>
                                        <a:srgbClr val="7D87E7"/>
                                      </p:to>
                                    </p:animClr>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grpId="1" nodeType="clickEffect">
                                  <p:stCondLst>
                                    <p:cond delay="0"/>
                                  </p:stCondLst>
                                  <p:childTnLst>
                                    <p:animClr clrSpc="rgb">
                                      <p:cBhvr override="childStyle">
                                        <p:cTn id="52" dur="2000" fill="hold"/>
                                        <p:tgtEl>
                                          <p:spTgt spid="3">
                                            <p:txEl>
                                              <p:pRg st="5" end="5"/>
                                            </p:txEl>
                                          </p:spTgt>
                                        </p:tgtEl>
                                        <p:attrNameLst>
                                          <p:attrName>style.color</p:attrName>
                                        </p:attrNameLst>
                                      </p:cBhvr>
                                      <p:to>
                                        <a:srgbClr val="7D87E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6" name="Content Placeholder 5" descr="catD_recvd1.jpg"/>
          <p:cNvPicPr>
            <a:picLocks noGrp="1" noChangeAspect="1"/>
          </p:cNvPicPr>
          <p:nvPr>
            <p:ph sz="quarter" idx="1"/>
          </p:nvPr>
        </p:nvPicPr>
        <p:blipFill>
          <a:blip r:embed="rId2" cstate="print"/>
          <a:stretch>
            <a:fillRect/>
          </a:stretch>
        </p:blipFill>
        <p:spPr>
          <a:xfrm>
            <a:off x="457200" y="2057400"/>
            <a:ext cx="8094046" cy="3505200"/>
          </a:xfrm>
        </p:spPr>
      </p:pic>
      <p:sp>
        <p:nvSpPr>
          <p:cNvPr id="7" name="TextBox 6"/>
          <p:cNvSpPr txBox="1"/>
          <p:nvPr/>
        </p:nvSpPr>
        <p:spPr>
          <a:xfrm>
            <a:off x="685800" y="5715000"/>
            <a:ext cx="7125669" cy="646331"/>
          </a:xfrm>
          <a:prstGeom prst="rect">
            <a:avLst/>
          </a:prstGeom>
          <a:noFill/>
        </p:spPr>
        <p:txBody>
          <a:bodyPr wrap="none" rtlCol="0">
            <a:spAutoFit/>
          </a:bodyPr>
          <a:lstStyle/>
          <a:p>
            <a:r>
              <a:rPr lang="en-US" dirty="0" smtClean="0"/>
              <a:t>When the Cat D is received after repair, the user enter only the </a:t>
            </a:r>
          </a:p>
          <a:p>
            <a:r>
              <a:rPr lang="en-US" dirty="0" smtClean="0"/>
              <a:t>received date.</a:t>
            </a:r>
            <a:endParaRPr lang="en-US" dirty="0"/>
          </a:p>
        </p:txBody>
      </p:sp>
      <p:sp>
        <p:nvSpPr>
          <p:cNvPr id="5" name="TextBox 4"/>
          <p:cNvSpPr txBox="1"/>
          <p:nvPr/>
        </p:nvSpPr>
        <p:spPr>
          <a:xfrm>
            <a:off x="578025" y="1447800"/>
            <a:ext cx="6572633" cy="400110"/>
          </a:xfrm>
          <a:prstGeom prst="rect">
            <a:avLst/>
          </a:prstGeom>
          <a:noFill/>
        </p:spPr>
        <p:txBody>
          <a:bodyPr wrap="none" rtlCol="0">
            <a:spAutoFit/>
          </a:bodyPr>
          <a:lstStyle/>
          <a:p>
            <a:r>
              <a:rPr lang="en-US" sz="2000" b="1" u="sng" dirty="0" smtClean="0">
                <a:solidFill>
                  <a:srgbClr val="7030A0"/>
                </a:solidFill>
              </a:rPr>
              <a:t>General Users Screen for Receiving Cat D Items</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6" name="Content Placeholder 5" descr="repair_entry1.jpg"/>
          <p:cNvPicPr>
            <a:picLocks noGrp="1" noChangeAspect="1"/>
          </p:cNvPicPr>
          <p:nvPr>
            <p:ph sz="quarter" idx="1"/>
          </p:nvPr>
        </p:nvPicPr>
        <p:blipFill>
          <a:blip r:embed="rId2" cstate="print"/>
          <a:stretch>
            <a:fillRect/>
          </a:stretch>
        </p:blipFill>
        <p:spPr>
          <a:xfrm>
            <a:off x="698853" y="1905000"/>
            <a:ext cx="7378347" cy="3352800"/>
          </a:xfrm>
        </p:spPr>
      </p:pic>
      <p:sp>
        <p:nvSpPr>
          <p:cNvPr id="7" name="TextBox 6"/>
          <p:cNvSpPr txBox="1"/>
          <p:nvPr/>
        </p:nvSpPr>
        <p:spPr>
          <a:xfrm>
            <a:off x="762000" y="5638800"/>
            <a:ext cx="7315200" cy="646331"/>
          </a:xfrm>
          <a:prstGeom prst="rect">
            <a:avLst/>
          </a:prstGeom>
          <a:noFill/>
        </p:spPr>
        <p:txBody>
          <a:bodyPr wrap="square" rtlCol="0">
            <a:spAutoFit/>
          </a:bodyPr>
          <a:lstStyle/>
          <a:p>
            <a:r>
              <a:rPr lang="en-US" dirty="0" smtClean="0"/>
              <a:t>When a fault gets cleared , the user enters the rectification detail and FR gets closed automatically</a:t>
            </a:r>
            <a:endParaRPr lang="en-US" dirty="0"/>
          </a:p>
        </p:txBody>
      </p:sp>
      <p:sp>
        <p:nvSpPr>
          <p:cNvPr id="5" name="TextBox 4"/>
          <p:cNvSpPr txBox="1"/>
          <p:nvPr/>
        </p:nvSpPr>
        <p:spPr>
          <a:xfrm>
            <a:off x="578025" y="1447800"/>
            <a:ext cx="5578771" cy="400110"/>
          </a:xfrm>
          <a:prstGeom prst="rect">
            <a:avLst/>
          </a:prstGeom>
          <a:noFill/>
        </p:spPr>
        <p:txBody>
          <a:bodyPr wrap="none" rtlCol="0">
            <a:spAutoFit/>
          </a:bodyPr>
          <a:lstStyle/>
          <a:p>
            <a:r>
              <a:rPr lang="en-US" sz="2000" b="1" u="sng" dirty="0" smtClean="0">
                <a:solidFill>
                  <a:srgbClr val="7030A0"/>
                </a:solidFill>
              </a:rPr>
              <a:t>General Users Screen for Closing the FR</a:t>
            </a:r>
            <a:endParaRPr lang="en-US" sz="2000" b="1" u="sng" dirty="0">
              <a:solidFill>
                <a:srgbClr val="7030A0"/>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sp>
        <p:nvSpPr>
          <p:cNvPr id="7" name="TextBox 6"/>
          <p:cNvSpPr txBox="1"/>
          <p:nvPr/>
        </p:nvSpPr>
        <p:spPr>
          <a:xfrm>
            <a:off x="762000" y="5638800"/>
            <a:ext cx="7315200" cy="646331"/>
          </a:xfrm>
          <a:prstGeom prst="rect">
            <a:avLst/>
          </a:prstGeom>
          <a:noFill/>
        </p:spPr>
        <p:txBody>
          <a:bodyPr wrap="square" rtlCol="0">
            <a:spAutoFit/>
          </a:bodyPr>
          <a:lstStyle/>
          <a:p>
            <a:r>
              <a:rPr lang="en-US" dirty="0" smtClean="0"/>
              <a:t>When the user clicks the “Update IAI Docket No” the above screen appears for those FR whose IAI Docket No is not updated</a:t>
            </a:r>
            <a:endParaRPr lang="en-US" dirty="0"/>
          </a:p>
        </p:txBody>
      </p:sp>
      <p:sp>
        <p:nvSpPr>
          <p:cNvPr id="5" name="TextBox 4"/>
          <p:cNvSpPr txBox="1"/>
          <p:nvPr/>
        </p:nvSpPr>
        <p:spPr>
          <a:xfrm>
            <a:off x="578025" y="1447800"/>
            <a:ext cx="6877204" cy="400110"/>
          </a:xfrm>
          <a:prstGeom prst="rect">
            <a:avLst/>
          </a:prstGeom>
          <a:noFill/>
        </p:spPr>
        <p:txBody>
          <a:bodyPr wrap="none" rtlCol="0">
            <a:spAutoFit/>
          </a:bodyPr>
          <a:lstStyle/>
          <a:p>
            <a:r>
              <a:rPr lang="en-US" sz="2000" b="1" u="sng" dirty="0" smtClean="0">
                <a:solidFill>
                  <a:srgbClr val="7030A0"/>
                </a:solidFill>
              </a:rPr>
              <a:t>General Users Screen for Updating IAI Docket No.</a:t>
            </a:r>
            <a:endParaRPr lang="en-US" sz="2000" b="1" u="sng" dirty="0">
              <a:solidFill>
                <a:srgbClr val="7030A0"/>
              </a:solidFill>
            </a:endParaRPr>
          </a:p>
        </p:txBody>
      </p:sp>
      <p:pic>
        <p:nvPicPr>
          <p:cNvPr id="9" name="Content Placeholder 8" descr="iaidocket.jpg"/>
          <p:cNvPicPr>
            <a:picLocks noGrp="1" noChangeAspect="1"/>
          </p:cNvPicPr>
          <p:nvPr>
            <p:ph sz="quarter" idx="1"/>
          </p:nvPr>
        </p:nvPicPr>
        <p:blipFill>
          <a:blip r:embed="rId2" cstate="print"/>
          <a:srcRect l="7143" r="7143" b="20198"/>
          <a:stretch>
            <a:fillRect/>
          </a:stretch>
        </p:blipFill>
        <p:spPr>
          <a:xfrm>
            <a:off x="304800" y="1981200"/>
            <a:ext cx="8351763" cy="3200400"/>
          </a:xfr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sp>
        <p:nvSpPr>
          <p:cNvPr id="7" name="TextBox 6"/>
          <p:cNvSpPr txBox="1"/>
          <p:nvPr/>
        </p:nvSpPr>
        <p:spPr>
          <a:xfrm>
            <a:off x="762000" y="5638800"/>
            <a:ext cx="7315200" cy="646331"/>
          </a:xfrm>
          <a:prstGeom prst="rect">
            <a:avLst/>
          </a:prstGeom>
          <a:noFill/>
        </p:spPr>
        <p:txBody>
          <a:bodyPr wrap="square" rtlCol="0">
            <a:spAutoFit/>
          </a:bodyPr>
          <a:lstStyle/>
          <a:p>
            <a:r>
              <a:rPr lang="en-US" dirty="0" smtClean="0"/>
              <a:t>When the user selects a specific FR, a window appears to allow the user to enter IAI Docket No</a:t>
            </a:r>
            <a:endParaRPr lang="en-US" dirty="0"/>
          </a:p>
        </p:txBody>
      </p:sp>
      <p:pic>
        <p:nvPicPr>
          <p:cNvPr id="8" name="Content Placeholder 7" descr="iaidocket1.jpg"/>
          <p:cNvPicPr>
            <a:picLocks noGrp="1" noChangeAspect="1"/>
          </p:cNvPicPr>
          <p:nvPr>
            <p:ph sz="quarter" idx="1"/>
          </p:nvPr>
        </p:nvPicPr>
        <p:blipFill>
          <a:blip r:embed="rId2" cstate="print"/>
          <a:stretch>
            <a:fillRect/>
          </a:stretch>
        </p:blipFill>
        <p:spPr>
          <a:xfrm>
            <a:off x="457200" y="2057400"/>
            <a:ext cx="7467600" cy="3197223"/>
          </a:xfr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sp>
        <p:nvSpPr>
          <p:cNvPr id="7" name="TextBox 6"/>
          <p:cNvSpPr txBox="1"/>
          <p:nvPr/>
        </p:nvSpPr>
        <p:spPr>
          <a:xfrm>
            <a:off x="762000" y="5638800"/>
            <a:ext cx="7315200" cy="646331"/>
          </a:xfrm>
          <a:prstGeom prst="rect">
            <a:avLst/>
          </a:prstGeom>
          <a:noFill/>
        </p:spPr>
        <p:txBody>
          <a:bodyPr wrap="square" rtlCol="0">
            <a:spAutoFit/>
          </a:bodyPr>
          <a:lstStyle/>
          <a:p>
            <a:r>
              <a:rPr lang="en-US" dirty="0" smtClean="0"/>
              <a:t>After saving the record User gets a message and the specific FR </a:t>
            </a:r>
          </a:p>
          <a:p>
            <a:r>
              <a:rPr lang="en-US" dirty="0" smtClean="0"/>
              <a:t>Disappears.</a:t>
            </a:r>
            <a:endParaRPr lang="en-US" dirty="0"/>
          </a:p>
        </p:txBody>
      </p:sp>
      <p:pic>
        <p:nvPicPr>
          <p:cNvPr id="8" name="Content Placeholder 7" descr="iaidocket2.jpg"/>
          <p:cNvPicPr>
            <a:picLocks noGrp="1" noChangeAspect="1"/>
          </p:cNvPicPr>
          <p:nvPr>
            <p:ph sz="quarter" idx="1"/>
          </p:nvPr>
        </p:nvPicPr>
        <p:blipFill>
          <a:blip r:embed="rId2" cstate="print"/>
          <a:srcRect l="6122" r="6122" b="20160"/>
          <a:stretch>
            <a:fillRect/>
          </a:stretch>
        </p:blipFill>
        <p:spPr>
          <a:xfrm>
            <a:off x="228600" y="1981200"/>
            <a:ext cx="8353666" cy="3124200"/>
          </a:xfrm>
        </p:spPr>
      </p:pic>
      <p:sp>
        <p:nvSpPr>
          <p:cNvPr id="10" name="Rounded Rectangular Callout 9"/>
          <p:cNvSpPr/>
          <p:nvPr/>
        </p:nvSpPr>
        <p:spPr>
          <a:xfrm>
            <a:off x="609600" y="2590800"/>
            <a:ext cx="2438400" cy="381000"/>
          </a:xfrm>
          <a:prstGeom prst="wedgeRoundRectCallout">
            <a:avLst>
              <a:gd name="adj1" fmla="val -15300"/>
              <a:gd name="adj2" fmla="val 6762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pic>
        <p:nvPicPr>
          <p:cNvPr id="13" name="Content Placeholder 12" descr="open_fr.jpg"/>
          <p:cNvPicPr>
            <a:picLocks noGrp="1" noChangeAspect="1"/>
          </p:cNvPicPr>
          <p:nvPr>
            <p:ph sz="quarter" idx="1"/>
          </p:nvPr>
        </p:nvPicPr>
        <p:blipFill>
          <a:blip r:embed="rId2" cstate="print"/>
          <a:stretch>
            <a:fillRect/>
          </a:stretch>
        </p:blipFill>
        <p:spPr>
          <a:xfrm>
            <a:off x="457199" y="1973339"/>
            <a:ext cx="7999693" cy="3436861"/>
          </a:xfrm>
        </p:spPr>
      </p:pic>
      <p:sp>
        <p:nvSpPr>
          <p:cNvPr id="14" name="TextBox 13"/>
          <p:cNvSpPr txBox="1"/>
          <p:nvPr/>
        </p:nvSpPr>
        <p:spPr>
          <a:xfrm>
            <a:off x="578025" y="1447800"/>
            <a:ext cx="5997155" cy="400110"/>
          </a:xfrm>
          <a:prstGeom prst="rect">
            <a:avLst/>
          </a:prstGeom>
          <a:noFill/>
        </p:spPr>
        <p:txBody>
          <a:bodyPr wrap="none" rtlCol="0">
            <a:spAutoFit/>
          </a:bodyPr>
          <a:lstStyle/>
          <a:p>
            <a:r>
              <a:rPr lang="en-US" sz="2000" b="1" u="sng" dirty="0" smtClean="0">
                <a:solidFill>
                  <a:srgbClr val="7030A0"/>
                </a:solidFill>
              </a:rPr>
              <a:t>General Users Screen for Listing Open </a:t>
            </a:r>
            <a:r>
              <a:rPr lang="en-US" sz="2000" b="1" u="sng" dirty="0" err="1" smtClean="0">
                <a:solidFill>
                  <a:srgbClr val="7030A0"/>
                </a:solidFill>
              </a:rPr>
              <a:t>FRs.</a:t>
            </a:r>
            <a:endParaRPr lang="en-US" sz="2000" b="1" u="sng" dirty="0">
              <a:solidFill>
                <a:srgbClr val="7030A0"/>
              </a:solidFill>
            </a:endParaRPr>
          </a:p>
        </p:txBody>
      </p:sp>
      <p:sp>
        <p:nvSpPr>
          <p:cNvPr id="15" name="TextBox 14"/>
          <p:cNvSpPr txBox="1"/>
          <p:nvPr/>
        </p:nvSpPr>
        <p:spPr>
          <a:xfrm>
            <a:off x="762000" y="5638800"/>
            <a:ext cx="7315200" cy="646331"/>
          </a:xfrm>
          <a:prstGeom prst="rect">
            <a:avLst/>
          </a:prstGeom>
          <a:noFill/>
        </p:spPr>
        <p:txBody>
          <a:bodyPr wrap="square" rtlCol="0">
            <a:spAutoFit/>
          </a:bodyPr>
          <a:lstStyle/>
          <a:p>
            <a:r>
              <a:rPr lang="en-US" dirty="0" smtClean="0"/>
              <a:t>When the user clicks the “Open Failure Reports” the above screen appears with an option to user to choose number of days lapsed</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sp>
        <p:nvSpPr>
          <p:cNvPr id="15" name="TextBox 14"/>
          <p:cNvSpPr txBox="1"/>
          <p:nvPr/>
        </p:nvSpPr>
        <p:spPr>
          <a:xfrm>
            <a:off x="533400" y="5802868"/>
            <a:ext cx="7315200" cy="369332"/>
          </a:xfrm>
          <a:prstGeom prst="rect">
            <a:avLst/>
          </a:prstGeom>
          <a:noFill/>
        </p:spPr>
        <p:txBody>
          <a:bodyPr wrap="square" rtlCol="0">
            <a:spAutoFit/>
          </a:bodyPr>
          <a:lstStyle/>
          <a:p>
            <a:r>
              <a:rPr lang="en-US" dirty="0" smtClean="0"/>
              <a:t>The User is able to monitor the Open FRs of his FU.</a:t>
            </a:r>
            <a:endParaRPr lang="en-US" dirty="0"/>
          </a:p>
        </p:txBody>
      </p:sp>
      <p:pic>
        <p:nvPicPr>
          <p:cNvPr id="7" name="Content Placeholder 6" descr="open_fr1.jpg"/>
          <p:cNvPicPr>
            <a:picLocks noGrp="1" noChangeAspect="1"/>
          </p:cNvPicPr>
          <p:nvPr>
            <p:ph sz="quarter" idx="1"/>
          </p:nvPr>
        </p:nvPicPr>
        <p:blipFill>
          <a:blip r:embed="rId2" cstate="print"/>
          <a:srcRect l="6122" r="8163" b="25302"/>
          <a:stretch>
            <a:fillRect/>
          </a:stretch>
        </p:blipFill>
        <p:spPr>
          <a:xfrm>
            <a:off x="76200" y="1828800"/>
            <a:ext cx="8447691" cy="3200400"/>
          </a:xfr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sp>
        <p:nvSpPr>
          <p:cNvPr id="14" name="TextBox 13"/>
          <p:cNvSpPr txBox="1"/>
          <p:nvPr/>
        </p:nvSpPr>
        <p:spPr>
          <a:xfrm>
            <a:off x="578025" y="1447800"/>
            <a:ext cx="6336991" cy="400110"/>
          </a:xfrm>
          <a:prstGeom prst="rect">
            <a:avLst/>
          </a:prstGeom>
          <a:noFill/>
        </p:spPr>
        <p:txBody>
          <a:bodyPr wrap="none" rtlCol="0">
            <a:spAutoFit/>
          </a:bodyPr>
          <a:lstStyle/>
          <a:p>
            <a:r>
              <a:rPr lang="en-US" sz="2000" b="1" u="sng" dirty="0" smtClean="0">
                <a:solidFill>
                  <a:srgbClr val="7030A0"/>
                </a:solidFill>
              </a:rPr>
              <a:t>General Users Screen for Changing Password.</a:t>
            </a:r>
            <a:endParaRPr lang="en-US" sz="2000" b="1" u="sng" dirty="0">
              <a:solidFill>
                <a:srgbClr val="7030A0"/>
              </a:solidFill>
            </a:endParaRPr>
          </a:p>
        </p:txBody>
      </p:sp>
      <p:sp>
        <p:nvSpPr>
          <p:cNvPr id="15" name="TextBox 14"/>
          <p:cNvSpPr txBox="1"/>
          <p:nvPr/>
        </p:nvSpPr>
        <p:spPr>
          <a:xfrm>
            <a:off x="762000" y="5638800"/>
            <a:ext cx="7315200" cy="646331"/>
          </a:xfrm>
          <a:prstGeom prst="rect">
            <a:avLst/>
          </a:prstGeom>
          <a:noFill/>
        </p:spPr>
        <p:txBody>
          <a:bodyPr wrap="square" rtlCol="0">
            <a:spAutoFit/>
          </a:bodyPr>
          <a:lstStyle/>
          <a:p>
            <a:r>
              <a:rPr lang="en-US" dirty="0" smtClean="0"/>
              <a:t>When the user clicks the “Change Password” the above screen appears.</a:t>
            </a:r>
            <a:endParaRPr lang="en-US" dirty="0"/>
          </a:p>
        </p:txBody>
      </p:sp>
      <p:pic>
        <p:nvPicPr>
          <p:cNvPr id="7" name="Content Placeholder 6" descr="changepswd.jpg"/>
          <p:cNvPicPr>
            <a:picLocks noGrp="1" noChangeAspect="1"/>
          </p:cNvPicPr>
          <p:nvPr>
            <p:ph sz="quarter" idx="1"/>
          </p:nvPr>
        </p:nvPicPr>
        <p:blipFill>
          <a:blip r:embed="rId2" cstate="print"/>
          <a:stretch>
            <a:fillRect/>
          </a:stretch>
        </p:blipFill>
        <p:spPr>
          <a:xfrm>
            <a:off x="457200" y="1981200"/>
            <a:ext cx="8056660" cy="3429000"/>
          </a:xfr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FRAS WORKS</a:t>
            </a:r>
            <a:endParaRPr lang="en-US" b="1" u="sng" dirty="0"/>
          </a:p>
        </p:txBody>
      </p:sp>
      <p:sp>
        <p:nvSpPr>
          <p:cNvPr id="15" name="TextBox 14"/>
          <p:cNvSpPr txBox="1"/>
          <p:nvPr/>
        </p:nvSpPr>
        <p:spPr>
          <a:xfrm>
            <a:off x="609600" y="5879068"/>
            <a:ext cx="7543800" cy="369332"/>
          </a:xfrm>
          <a:prstGeom prst="rect">
            <a:avLst/>
          </a:prstGeom>
          <a:noFill/>
        </p:spPr>
        <p:txBody>
          <a:bodyPr wrap="square" rtlCol="0">
            <a:spAutoFit/>
          </a:bodyPr>
          <a:lstStyle/>
          <a:p>
            <a:r>
              <a:rPr lang="en-US" dirty="0" smtClean="0"/>
              <a:t>The message appears on the screen for successful Password Change</a:t>
            </a:r>
            <a:endParaRPr lang="en-US" dirty="0"/>
          </a:p>
        </p:txBody>
      </p:sp>
      <p:pic>
        <p:nvPicPr>
          <p:cNvPr id="7" name="Content Placeholder 6" descr="ChangePwd.jpg"/>
          <p:cNvPicPr>
            <a:picLocks noGrp="1" noChangeAspect="1"/>
          </p:cNvPicPr>
          <p:nvPr>
            <p:ph sz="quarter" idx="1"/>
          </p:nvPr>
        </p:nvPicPr>
        <p:blipFill>
          <a:blip r:embed="rId2" cstate="print"/>
          <a:stretch>
            <a:fillRect/>
          </a:stretch>
        </p:blipFill>
        <p:spPr>
          <a:xfrm>
            <a:off x="457200" y="1600200"/>
            <a:ext cx="7896964" cy="4038600"/>
          </a:xfrm>
        </p:spPr>
      </p:pic>
      <p:sp>
        <p:nvSpPr>
          <p:cNvPr id="8" name="Rounded Rectangular Callout 7"/>
          <p:cNvSpPr/>
          <p:nvPr/>
        </p:nvSpPr>
        <p:spPr>
          <a:xfrm>
            <a:off x="762000" y="2362200"/>
            <a:ext cx="2286000" cy="457200"/>
          </a:xfrm>
          <a:prstGeom prst="wedgeRoundRectCallout">
            <a:avLst>
              <a:gd name="adj1" fmla="val -4440"/>
              <a:gd name="adj2" fmla="val 74446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905000"/>
            <a:ext cx="7772400" cy="1470025"/>
          </a:xfrm>
        </p:spPr>
        <p:txBody>
          <a:bodyPr>
            <a:normAutofit/>
          </a:bodyPr>
          <a:lstStyle/>
          <a:p>
            <a:pPr algn="ctr"/>
            <a:r>
              <a:rPr lang="en-US" sz="4400" dirty="0" smtClean="0">
                <a:solidFill>
                  <a:schemeClr val="accent2">
                    <a:lumMod val="75000"/>
                  </a:schemeClr>
                </a:solidFill>
                <a:latin typeface="Adobe Garamond Pro Bold" pitchFamily="18" charset="0"/>
              </a:rPr>
              <a:t>Jai Hind</a:t>
            </a:r>
            <a:endParaRPr lang="en-US" sz="4400" dirty="0">
              <a:solidFill>
                <a:schemeClr val="accent2">
                  <a:lumMod val="75000"/>
                </a:schemeClr>
              </a:solidFill>
              <a:latin typeface="Adobe Garamond Pro Bold"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buFont typeface="Wingdings" pitchFamily="2" charset="2"/>
              <a:buChar char="v"/>
            </a:pPr>
            <a:r>
              <a:rPr lang="en-US" dirty="0" smtClean="0"/>
              <a:t>Three level of users will accomplish the task of automation.</a:t>
            </a:r>
          </a:p>
          <a:p>
            <a:pPr lvl="1" algn="just"/>
            <a:r>
              <a:rPr lang="en-US" dirty="0" smtClean="0"/>
              <a:t>Admin User</a:t>
            </a:r>
          </a:p>
          <a:p>
            <a:pPr lvl="1" algn="just"/>
            <a:r>
              <a:rPr lang="en-US" dirty="0" smtClean="0"/>
              <a:t>Approval User</a:t>
            </a:r>
          </a:p>
          <a:p>
            <a:pPr lvl="1" algn="just"/>
            <a:r>
              <a:rPr lang="en-US" dirty="0" smtClean="0"/>
              <a:t>General User</a:t>
            </a:r>
          </a:p>
          <a:p>
            <a:pPr lvl="1" algn="just">
              <a:buNone/>
            </a:pPr>
            <a:endParaRPr lang="en-US" dirty="0" smtClean="0"/>
          </a:p>
          <a:p>
            <a:pPr algn="just">
              <a:buFont typeface="Wingdings" pitchFamily="2" charset="2"/>
              <a:buChar char="v"/>
            </a:pPr>
            <a:r>
              <a:rPr lang="en-US" dirty="0" smtClean="0"/>
              <a:t>Admin User – The role of this User is to manage the other two Users (Create, Update &amp; Delete the User and Reset the password of User)</a:t>
            </a:r>
          </a:p>
          <a:p>
            <a:pPr algn="just"/>
            <a:endParaRPr lang="en-US" dirty="0" smtClean="0"/>
          </a:p>
          <a:p>
            <a:pPr algn="just"/>
            <a:endParaRPr lang="en-US" dirty="0"/>
          </a:p>
        </p:txBody>
      </p:sp>
      <p:sp>
        <p:nvSpPr>
          <p:cNvPr id="5" name="Title 1"/>
          <p:cNvSpPr>
            <a:spLocks noGrp="1"/>
          </p:cNvSpPr>
          <p:nvPr>
            <p:ph type="title"/>
          </p:nvPr>
        </p:nvSpPr>
        <p:spPr>
          <a:xfrm>
            <a:off x="457200" y="228600"/>
            <a:ext cx="7467600" cy="1143000"/>
          </a:xfrm>
        </p:spPr>
        <p:txBody>
          <a:bodyPr>
            <a:normAutofit/>
          </a:bodyPr>
          <a:lstStyle/>
          <a:p>
            <a:r>
              <a:rPr lang="en-US" b="1" u="sng" dirty="0" smtClean="0"/>
              <a:t>Functionality of different Users</a:t>
            </a:r>
            <a:endParaRPr lang="en-US" b="1" u="sn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mph" presetSubtype="2" fill="hold" grpId="1" nodeType="clickEffect">
                                  <p:stCondLst>
                                    <p:cond delay="0"/>
                                  </p:stCondLst>
                                  <p:childTnLst>
                                    <p:animClr clrSpc="rgb">
                                      <p:cBhvr override="childStyle">
                                        <p:cTn id="25" dur="2000" fill="hold"/>
                                        <p:tgtEl>
                                          <p:spTgt spid="3">
                                            <p:txEl>
                                              <p:pRg st="0" end="0"/>
                                            </p:txEl>
                                          </p:spTgt>
                                        </p:tgtEl>
                                        <p:attrNameLst>
                                          <p:attrName>style.color</p:attrName>
                                        </p:attrNameLst>
                                      </p:cBhvr>
                                      <p:to>
                                        <a:srgbClr val="7D87E7"/>
                                      </p:to>
                                    </p:animClr>
                                  </p:childTnLst>
                                </p:cTn>
                              </p:par>
                              <p:par>
                                <p:cTn id="26" presetID="3" presetClass="emph" presetSubtype="2" fill="hold" grpId="1" nodeType="withEffect">
                                  <p:stCondLst>
                                    <p:cond delay="0"/>
                                  </p:stCondLst>
                                  <p:childTnLst>
                                    <p:animClr clrSpc="rgb">
                                      <p:cBhvr override="childStyle">
                                        <p:cTn id="27" dur="2000" fill="hold"/>
                                        <p:tgtEl>
                                          <p:spTgt spid="3">
                                            <p:txEl>
                                              <p:pRg st="1" end="1"/>
                                            </p:txEl>
                                          </p:spTgt>
                                        </p:tgtEl>
                                        <p:attrNameLst>
                                          <p:attrName>style.color</p:attrName>
                                        </p:attrNameLst>
                                      </p:cBhvr>
                                      <p:to>
                                        <a:srgbClr val="7D87E7"/>
                                      </p:to>
                                    </p:animClr>
                                  </p:childTnLst>
                                </p:cTn>
                              </p:par>
                              <p:par>
                                <p:cTn id="28" presetID="3" presetClass="emph" presetSubtype="2" fill="hold" grpId="1" nodeType="withEffect">
                                  <p:stCondLst>
                                    <p:cond delay="0"/>
                                  </p:stCondLst>
                                  <p:childTnLst>
                                    <p:animClr clrSpc="rgb">
                                      <p:cBhvr override="childStyle">
                                        <p:cTn id="29" dur="2000" fill="hold"/>
                                        <p:tgtEl>
                                          <p:spTgt spid="3">
                                            <p:txEl>
                                              <p:pRg st="2" end="2"/>
                                            </p:txEl>
                                          </p:spTgt>
                                        </p:tgtEl>
                                        <p:attrNameLst>
                                          <p:attrName>style.color</p:attrName>
                                        </p:attrNameLst>
                                      </p:cBhvr>
                                      <p:to>
                                        <a:srgbClr val="7D87E7"/>
                                      </p:to>
                                    </p:animClr>
                                  </p:childTnLst>
                                </p:cTn>
                              </p:par>
                              <p:par>
                                <p:cTn id="30" presetID="3" presetClass="emph" presetSubtype="2" fill="hold" grpId="1" nodeType="withEffect">
                                  <p:stCondLst>
                                    <p:cond delay="0"/>
                                  </p:stCondLst>
                                  <p:childTnLst>
                                    <p:animClr clrSpc="rgb">
                                      <p:cBhvr override="childStyle">
                                        <p:cTn id="31" dur="2000" fill="hold"/>
                                        <p:tgtEl>
                                          <p:spTgt spid="3">
                                            <p:txEl>
                                              <p:pRg st="3" end="3"/>
                                            </p:txEl>
                                          </p:spTgt>
                                        </p:tgtEl>
                                        <p:attrNameLst>
                                          <p:attrName>style.color</p:attrName>
                                        </p:attrNameLst>
                                      </p:cBhvr>
                                      <p:to>
                                        <a:srgbClr val="7D87E7"/>
                                      </p:to>
                                    </p:animClr>
                                  </p:childTnLst>
                                </p:cTn>
                              </p:par>
                            </p:childTnLst>
                          </p:cTn>
                        </p:par>
                      </p:childTnLst>
                    </p:cTn>
                  </p:par>
                  <p:par>
                    <p:cTn id="32" fill="hold">
                      <p:stCondLst>
                        <p:cond delay="indefinite"/>
                      </p:stCondLst>
                      <p:childTnLst>
                        <p:par>
                          <p:cTn id="33" fill="hold">
                            <p:stCondLst>
                              <p:cond delay="0"/>
                            </p:stCondLst>
                            <p:childTnLst>
                              <p:par>
                                <p:cTn id="34" presetID="3" presetClass="emph" presetSubtype="2" fill="hold" grpId="1" nodeType="clickEffect">
                                  <p:stCondLst>
                                    <p:cond delay="0"/>
                                  </p:stCondLst>
                                  <p:childTnLst>
                                    <p:animClr clrSpc="rgb">
                                      <p:cBhvr override="childStyle">
                                        <p:cTn id="35" dur="2000" fill="hold"/>
                                        <p:tgtEl>
                                          <p:spTgt spid="3">
                                            <p:txEl>
                                              <p:pRg st="5" end="5"/>
                                            </p:txEl>
                                          </p:spTgt>
                                        </p:tgtEl>
                                        <p:attrNameLst>
                                          <p:attrName>style.color</p:attrName>
                                        </p:attrNameLst>
                                      </p:cBhvr>
                                      <p:to>
                                        <a:srgbClr val="7D87E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normAutofit/>
          </a:bodyPr>
          <a:lstStyle/>
          <a:p>
            <a:r>
              <a:rPr lang="en-US" b="1" u="sng" dirty="0" smtClean="0"/>
              <a:t>Functionality of different Users</a:t>
            </a:r>
            <a:endParaRPr lang="en-US" b="1" u="sng" dirty="0"/>
          </a:p>
        </p:txBody>
      </p:sp>
      <p:sp>
        <p:nvSpPr>
          <p:cNvPr id="3" name="Content Placeholder 2"/>
          <p:cNvSpPr>
            <a:spLocks noGrp="1"/>
          </p:cNvSpPr>
          <p:nvPr>
            <p:ph sz="quarter" idx="1"/>
          </p:nvPr>
        </p:nvSpPr>
        <p:spPr>
          <a:xfrm>
            <a:off x="457200" y="1600200"/>
            <a:ext cx="7467600" cy="4343400"/>
          </a:xfrm>
        </p:spPr>
        <p:txBody>
          <a:bodyPr>
            <a:normAutofit lnSpcReduction="10000"/>
          </a:bodyPr>
          <a:lstStyle/>
          <a:p>
            <a:pPr algn="just">
              <a:spcBef>
                <a:spcPts val="1200"/>
              </a:spcBef>
              <a:buFont typeface="Wingdings" pitchFamily="2" charset="2"/>
              <a:buChar char="v"/>
            </a:pPr>
            <a:r>
              <a:rPr lang="en-US" dirty="0" smtClean="0"/>
              <a:t>General User – The following are the roles of the General User:</a:t>
            </a:r>
          </a:p>
          <a:p>
            <a:pPr lvl="1" algn="just">
              <a:spcBef>
                <a:spcPts val="1200"/>
              </a:spcBef>
            </a:pPr>
            <a:r>
              <a:rPr lang="en-US" dirty="0" smtClean="0"/>
              <a:t>Raising the FR and forwarding it to Approval User for its Approval.</a:t>
            </a:r>
          </a:p>
          <a:p>
            <a:pPr lvl="1" algn="just">
              <a:spcBef>
                <a:spcPts val="1200"/>
              </a:spcBef>
            </a:pPr>
            <a:r>
              <a:rPr lang="en-US" dirty="0" smtClean="0"/>
              <a:t>While raising the FR, User needs to mention the Spares used or any item became Cat-D.</a:t>
            </a:r>
          </a:p>
          <a:p>
            <a:pPr lvl="1" algn="just">
              <a:spcBef>
                <a:spcPts val="1200"/>
              </a:spcBef>
            </a:pPr>
            <a:r>
              <a:rPr lang="en-US" dirty="0" smtClean="0"/>
              <a:t>Generates the PDF format of Approved FR.</a:t>
            </a:r>
          </a:p>
          <a:p>
            <a:pPr lvl="1" algn="just"/>
            <a:r>
              <a:rPr lang="en-US" dirty="0" smtClean="0"/>
              <a:t>Raising the Cat-D details, if shown against the FR</a:t>
            </a:r>
          </a:p>
          <a:p>
            <a:pPr lvl="1" algn="just"/>
            <a:r>
              <a:rPr lang="en-US" dirty="0" smtClean="0"/>
              <a:t>Furnishing the details of spares used for the specific FR</a:t>
            </a:r>
          </a:p>
          <a:p>
            <a:pPr lvl="1" algn="just"/>
            <a:r>
              <a:rPr lang="en-US" dirty="0" smtClean="0"/>
              <a:t>Closing the FR by updating the repair analysis details</a:t>
            </a:r>
          </a:p>
          <a:p>
            <a:pPr lvl="1" algn="just">
              <a:spcBef>
                <a:spcPts val="1200"/>
              </a:spcBef>
            </a:pPr>
            <a:endParaRPr lang="en-US"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1" nodeType="clickEffect">
                                  <p:stCondLst>
                                    <p:cond delay="0"/>
                                  </p:stCondLst>
                                  <p:childTnLst>
                                    <p:animClr clrSpc="rgb">
                                      <p:cBhvr override="childStyle">
                                        <p:cTn id="11" dur="2000" fill="hold"/>
                                        <p:tgtEl>
                                          <p:spTgt spid="3">
                                            <p:txEl>
                                              <p:pRg st="0" end="0"/>
                                            </p:txEl>
                                          </p:spTgt>
                                        </p:tgtEl>
                                        <p:attrNameLst>
                                          <p:attrName>style.color</p:attrName>
                                        </p:attrNameLst>
                                      </p:cBhvr>
                                      <p:to>
                                        <a:srgbClr val="7D87E7"/>
                                      </p:to>
                                    </p:animClr>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p:cBhvr override="childStyle">
                                        <p:cTn id="20" dur="2000" fill="hold"/>
                                        <p:tgtEl>
                                          <p:spTgt spid="3">
                                            <p:txEl>
                                              <p:pRg st="1" end="1"/>
                                            </p:txEl>
                                          </p:spTgt>
                                        </p:tgtEl>
                                        <p:attrNameLst>
                                          <p:attrName>style.color</p:attrName>
                                        </p:attrNameLst>
                                      </p:cBhvr>
                                      <p:to>
                                        <a:srgbClr val="7D87E7"/>
                                      </p:to>
                                    </p:animClr>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1" nodeType="clickEffect">
                                  <p:stCondLst>
                                    <p:cond delay="0"/>
                                  </p:stCondLst>
                                  <p:childTnLst>
                                    <p:animClr clrSpc="rgb">
                                      <p:cBhvr override="childStyle">
                                        <p:cTn id="29" dur="2000" fill="hold"/>
                                        <p:tgtEl>
                                          <p:spTgt spid="3">
                                            <p:txEl>
                                              <p:pRg st="2" end="2"/>
                                            </p:txEl>
                                          </p:spTgt>
                                        </p:tgtEl>
                                        <p:attrNameLst>
                                          <p:attrName>style.color</p:attrName>
                                        </p:attrNameLst>
                                      </p:cBhvr>
                                      <p:to>
                                        <a:srgbClr val="7D87E7"/>
                                      </p:to>
                                    </p:animClr>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1" nodeType="clickEffect">
                                  <p:stCondLst>
                                    <p:cond delay="0"/>
                                  </p:stCondLst>
                                  <p:childTnLst>
                                    <p:animClr clrSpc="rgb">
                                      <p:cBhvr override="childStyle">
                                        <p:cTn id="38" dur="2000" fill="hold"/>
                                        <p:tgtEl>
                                          <p:spTgt spid="3">
                                            <p:txEl>
                                              <p:pRg st="3" end="3"/>
                                            </p:txEl>
                                          </p:spTgt>
                                        </p:tgtEl>
                                        <p:attrNameLst>
                                          <p:attrName>style.color</p:attrName>
                                        </p:attrNameLst>
                                      </p:cBhvr>
                                      <p:to>
                                        <a:srgbClr val="7D87E7"/>
                                      </p:to>
                                    </p:animClr>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mph" presetSubtype="2" fill="hold" grpId="1" nodeType="clickEffect">
                                  <p:stCondLst>
                                    <p:cond delay="0"/>
                                  </p:stCondLst>
                                  <p:childTnLst>
                                    <p:animClr clrSpc="rgb">
                                      <p:cBhvr override="childStyle">
                                        <p:cTn id="47" dur="2000" fill="hold"/>
                                        <p:tgtEl>
                                          <p:spTgt spid="3">
                                            <p:txEl>
                                              <p:pRg st="4" end="4"/>
                                            </p:txEl>
                                          </p:spTgt>
                                        </p:tgtEl>
                                        <p:attrNameLst>
                                          <p:attrName>style.color</p:attrName>
                                        </p:attrNameLst>
                                      </p:cBhvr>
                                      <p:to>
                                        <a:srgbClr val="7D87E7"/>
                                      </p:to>
                                    </p:animClr>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10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grpId="1" nodeType="clickEffect">
                                  <p:stCondLst>
                                    <p:cond delay="0"/>
                                  </p:stCondLst>
                                  <p:childTnLst>
                                    <p:animClr clrSpc="rgb">
                                      <p:cBhvr override="childStyle">
                                        <p:cTn id="56" dur="2000" fill="hold"/>
                                        <p:tgtEl>
                                          <p:spTgt spid="3">
                                            <p:txEl>
                                              <p:pRg st="5" end="5"/>
                                            </p:txEl>
                                          </p:spTgt>
                                        </p:tgtEl>
                                        <p:attrNameLst>
                                          <p:attrName>style.color</p:attrName>
                                        </p:attrNameLst>
                                      </p:cBhvr>
                                      <p:to>
                                        <a:srgbClr val="7D87E7"/>
                                      </p:to>
                                    </p:animClr>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fade">
                                      <p:cBhvr>
                                        <p:cTn id="61" dur="1000"/>
                                        <p:tgtEl>
                                          <p:spTgt spid="3">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mph" presetSubtype="2" fill="hold" grpId="1" nodeType="clickEffect">
                                  <p:stCondLst>
                                    <p:cond delay="0"/>
                                  </p:stCondLst>
                                  <p:childTnLst>
                                    <p:animClr clrSpc="rgb">
                                      <p:cBhvr override="childStyle">
                                        <p:cTn id="65" dur="2000" fill="hold"/>
                                        <p:tgtEl>
                                          <p:spTgt spid="3">
                                            <p:txEl>
                                              <p:pRg st="6" end="6"/>
                                            </p:txEl>
                                          </p:spTgt>
                                        </p:tgtEl>
                                        <p:attrNameLst>
                                          <p:attrName>style.color</p:attrName>
                                        </p:attrNameLst>
                                      </p:cBhvr>
                                      <p:to>
                                        <a:srgbClr val="7D87E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Functionality of different Users</a:t>
            </a:r>
            <a:endParaRPr lang="en-US" b="1" u="sng" dirty="0"/>
          </a:p>
        </p:txBody>
      </p:sp>
      <p:sp>
        <p:nvSpPr>
          <p:cNvPr id="3" name="Content Placeholder 2"/>
          <p:cNvSpPr>
            <a:spLocks noGrp="1"/>
          </p:cNvSpPr>
          <p:nvPr>
            <p:ph sz="quarter" idx="1"/>
          </p:nvPr>
        </p:nvSpPr>
        <p:spPr/>
        <p:txBody>
          <a:bodyPr>
            <a:normAutofit/>
          </a:bodyPr>
          <a:lstStyle/>
          <a:p>
            <a:pPr lvl="1" algn="just"/>
            <a:r>
              <a:rPr lang="en-US" dirty="0" smtClean="0"/>
              <a:t>Receiving the Cat-D.</a:t>
            </a:r>
          </a:p>
          <a:p>
            <a:pPr lvl="1" algn="just"/>
            <a:r>
              <a:rPr lang="en-US" dirty="0" smtClean="0"/>
              <a:t>Updating the FRs with IAI Docket No.</a:t>
            </a:r>
          </a:p>
          <a:p>
            <a:pPr lvl="1" algn="just"/>
            <a:r>
              <a:rPr lang="en-US" dirty="0" smtClean="0"/>
              <a:t>Generates open FRs based on selected no. of days</a:t>
            </a:r>
          </a:p>
          <a:p>
            <a:pPr lvl="1" algn="just">
              <a:buNone/>
            </a:pPr>
            <a:endParaRPr lang="en-US" dirty="0" smtClean="0"/>
          </a:p>
          <a:p>
            <a:pPr algn="just">
              <a:buFont typeface="Wingdings" pitchFamily="2" charset="2"/>
              <a:buChar char="v"/>
            </a:pPr>
            <a:r>
              <a:rPr lang="en-US" dirty="0" smtClean="0"/>
              <a:t>Approval User – These users have the rights to Approve , Update and Delete </a:t>
            </a:r>
            <a:r>
              <a:rPr lang="en-US" dirty="0" err="1" smtClean="0"/>
              <a:t>FRs.</a:t>
            </a:r>
            <a:r>
              <a:rPr lang="en-US" dirty="0" smtClean="0"/>
              <a:t> In addition to this, they have the privileges of the General User.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1" nodeType="clickEffect">
                                  <p:stCondLst>
                                    <p:cond delay="0"/>
                                  </p:stCondLst>
                                  <p:childTnLst>
                                    <p:animClr clrSpc="rgb">
                                      <p:cBhvr override="childStyle">
                                        <p:cTn id="11" dur="2000" fill="hold"/>
                                        <p:tgtEl>
                                          <p:spTgt spid="3">
                                            <p:txEl>
                                              <p:pRg st="0" end="0"/>
                                            </p:txEl>
                                          </p:spTgt>
                                        </p:tgtEl>
                                        <p:attrNameLst>
                                          <p:attrName>style.color</p:attrName>
                                        </p:attrNameLst>
                                      </p:cBhvr>
                                      <p:to>
                                        <a:srgbClr val="7D87E7"/>
                                      </p:to>
                                    </p:animClr>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p:cBhvr override="childStyle">
                                        <p:cTn id="20" dur="2000" fill="hold"/>
                                        <p:tgtEl>
                                          <p:spTgt spid="3">
                                            <p:txEl>
                                              <p:pRg st="1" end="1"/>
                                            </p:txEl>
                                          </p:spTgt>
                                        </p:tgtEl>
                                        <p:attrNameLst>
                                          <p:attrName>style.color</p:attrName>
                                        </p:attrNameLst>
                                      </p:cBhvr>
                                      <p:to>
                                        <a:srgbClr val="7D87E7"/>
                                      </p:to>
                                    </p:animClr>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1" nodeType="clickEffect">
                                  <p:stCondLst>
                                    <p:cond delay="0"/>
                                  </p:stCondLst>
                                  <p:childTnLst>
                                    <p:animClr clrSpc="rgb">
                                      <p:cBhvr override="childStyle">
                                        <p:cTn id="29" dur="2000" fill="hold"/>
                                        <p:tgtEl>
                                          <p:spTgt spid="3">
                                            <p:txEl>
                                              <p:pRg st="2" end="2"/>
                                            </p:txEl>
                                          </p:spTgt>
                                        </p:tgtEl>
                                        <p:attrNameLst>
                                          <p:attrName>style.color</p:attrName>
                                        </p:attrNameLst>
                                      </p:cBhvr>
                                      <p:to>
                                        <a:srgbClr val="7D87E7"/>
                                      </p:to>
                                    </p:animClr>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0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1" nodeType="clickEffect">
                                  <p:stCondLst>
                                    <p:cond delay="0"/>
                                  </p:stCondLst>
                                  <p:childTnLst>
                                    <p:animClr clrSpc="rgb">
                                      <p:cBhvr override="childStyle">
                                        <p:cTn id="38" dur="2000" fill="hold"/>
                                        <p:tgtEl>
                                          <p:spTgt spid="3">
                                            <p:txEl>
                                              <p:pRg st="4" end="4"/>
                                            </p:txEl>
                                          </p:spTgt>
                                        </p:tgtEl>
                                        <p:attrNameLst>
                                          <p:attrName>style.color</p:attrName>
                                        </p:attrNameLst>
                                      </p:cBhvr>
                                      <p:to>
                                        <a:srgbClr val="7D87E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DASHBOARD</a:t>
            </a:r>
            <a:endParaRPr lang="en-US" b="1" u="sng" dirty="0"/>
          </a:p>
        </p:txBody>
      </p:sp>
      <p:pic>
        <p:nvPicPr>
          <p:cNvPr id="5" name="Content Placeholder 4" descr="Pie1.jpg"/>
          <p:cNvPicPr>
            <a:picLocks noGrp="1" noChangeAspect="1"/>
          </p:cNvPicPr>
          <p:nvPr>
            <p:ph sz="quarter" idx="1"/>
          </p:nvPr>
        </p:nvPicPr>
        <p:blipFill>
          <a:blip r:embed="rId2" cstate="print"/>
          <a:srcRect l="5102" r="6122"/>
          <a:stretch>
            <a:fillRect/>
          </a:stretch>
        </p:blipFill>
        <p:spPr>
          <a:xfrm>
            <a:off x="228600" y="1828800"/>
            <a:ext cx="7848600" cy="4007811"/>
          </a:xfrm>
        </p:spPr>
      </p:pic>
      <p:sp>
        <p:nvSpPr>
          <p:cNvPr id="6" name="TextBox 5"/>
          <p:cNvSpPr txBox="1"/>
          <p:nvPr/>
        </p:nvSpPr>
        <p:spPr>
          <a:xfrm>
            <a:off x="609600" y="6019800"/>
            <a:ext cx="7340471" cy="646331"/>
          </a:xfrm>
          <a:prstGeom prst="rect">
            <a:avLst/>
          </a:prstGeom>
          <a:noFill/>
        </p:spPr>
        <p:txBody>
          <a:bodyPr wrap="none" rtlCol="0">
            <a:spAutoFit/>
          </a:bodyPr>
          <a:lstStyle/>
          <a:p>
            <a:r>
              <a:rPr lang="en-US" dirty="0" smtClean="0"/>
              <a:t>This feature will show “Open” and “Close” FRs for all MRSAM FUs</a:t>
            </a:r>
          </a:p>
          <a:p>
            <a:r>
              <a:rPr lang="en-US" dirty="0" smtClean="0"/>
              <a:t>with  graphical representation of only “Open” FRs</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DASHBOARD</a:t>
            </a:r>
            <a:endParaRPr lang="en-US" b="1" u="sng" dirty="0"/>
          </a:p>
        </p:txBody>
      </p:sp>
      <p:pic>
        <p:nvPicPr>
          <p:cNvPr id="5" name="Content Placeholder 4" descr="barchart2.jpg"/>
          <p:cNvPicPr>
            <a:picLocks noGrp="1" noChangeAspect="1"/>
          </p:cNvPicPr>
          <p:nvPr>
            <p:ph sz="quarter" idx="1"/>
          </p:nvPr>
        </p:nvPicPr>
        <p:blipFill>
          <a:blip r:embed="rId2" cstate="print"/>
          <a:srcRect l="5102" r="6122"/>
          <a:stretch>
            <a:fillRect/>
          </a:stretch>
        </p:blipFill>
        <p:spPr>
          <a:xfrm>
            <a:off x="152400" y="1828800"/>
            <a:ext cx="8001000" cy="4073462"/>
          </a:xfrm>
        </p:spPr>
      </p:pic>
      <p:sp>
        <p:nvSpPr>
          <p:cNvPr id="4" name="TextBox 3"/>
          <p:cNvSpPr txBox="1"/>
          <p:nvPr/>
        </p:nvSpPr>
        <p:spPr>
          <a:xfrm>
            <a:off x="609600" y="6019800"/>
            <a:ext cx="7648248" cy="646331"/>
          </a:xfrm>
          <a:prstGeom prst="rect">
            <a:avLst/>
          </a:prstGeom>
          <a:noFill/>
        </p:spPr>
        <p:txBody>
          <a:bodyPr wrap="none" rtlCol="0">
            <a:spAutoFit/>
          </a:bodyPr>
          <a:lstStyle/>
          <a:p>
            <a:r>
              <a:rPr lang="en-US" dirty="0" smtClean="0"/>
              <a:t>This feature will show “Open” and “Close” Cat Ds for all MRSAM FUs</a:t>
            </a:r>
          </a:p>
          <a:p>
            <a:r>
              <a:rPr lang="en-US" dirty="0" smtClean="0"/>
              <a:t>with  graphical representation of only “Open” Cat Ds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DASHBOARD</a:t>
            </a:r>
            <a:endParaRPr lang="en-US" b="1" u="sng" dirty="0"/>
          </a:p>
        </p:txBody>
      </p:sp>
      <p:pic>
        <p:nvPicPr>
          <p:cNvPr id="5" name="Content Placeholder 4" descr="barchart.jpg"/>
          <p:cNvPicPr>
            <a:picLocks noGrp="1" noChangeAspect="1"/>
          </p:cNvPicPr>
          <p:nvPr>
            <p:ph sz="quarter" idx="1"/>
          </p:nvPr>
        </p:nvPicPr>
        <p:blipFill>
          <a:blip r:embed="rId2" cstate="print"/>
          <a:srcRect l="4082" r="3061"/>
          <a:stretch>
            <a:fillRect/>
          </a:stretch>
        </p:blipFill>
        <p:spPr>
          <a:xfrm>
            <a:off x="762000" y="1752600"/>
            <a:ext cx="7466308" cy="3733800"/>
          </a:xfrm>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537</TotalTime>
  <Words>1141</Words>
  <Application>Microsoft Office PowerPoint</Application>
  <PresentationFormat>On-screen Show (4:3)</PresentationFormat>
  <Paragraphs>131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Oriel</vt:lpstr>
      <vt:lpstr>FAILURE REPORTING AND ANALYSIS SYSTEM (FRAS)</vt:lpstr>
      <vt:lpstr>Features of the application</vt:lpstr>
      <vt:lpstr>Features of the application</vt:lpstr>
      <vt:lpstr>Functionality of different Users</vt:lpstr>
      <vt:lpstr>Functionality of different Users</vt:lpstr>
      <vt:lpstr>Functionality of different Users</vt:lpstr>
      <vt:lpstr>THE DASHBOARD</vt:lpstr>
      <vt:lpstr>THE DASHBOARD</vt:lpstr>
      <vt:lpstr>THE DASHBOARD</vt:lpstr>
      <vt:lpstr>THE DASHBOARD</vt:lpstr>
      <vt:lpstr>THE DASHBOARD</vt:lpstr>
      <vt:lpstr>THE DASHBOARD</vt:lpstr>
      <vt:lpstr>THE DASHBOARD</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HOW FRAS WORKS</vt:lpstr>
      <vt:lpstr>Jai Hind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FAILURE REPORTING AND ANALYSIS SYSTEM</dc:title>
  <dc:creator>internet</dc:creator>
  <cp:lastModifiedBy>internet</cp:lastModifiedBy>
  <cp:revision>61</cp:revision>
  <dcterms:created xsi:type="dcterms:W3CDTF">2006-08-16T00:00:00Z</dcterms:created>
  <dcterms:modified xsi:type="dcterms:W3CDTF">2023-07-26T17:58:34Z</dcterms:modified>
</cp:coreProperties>
</file>