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334" r:id="rId2"/>
    <p:sldId id="335" r:id="rId3"/>
    <p:sldId id="336" r:id="rId4"/>
    <p:sldId id="337" r:id="rId5"/>
    <p:sldId id="338" r:id="rId6"/>
    <p:sldId id="339" r:id="rId7"/>
    <p:sldId id="340" r:id="rId8"/>
    <p:sldId id="341" r:id="rId9"/>
    <p:sldId id="342" r:id="rId10"/>
    <p:sldId id="348" r:id="rId11"/>
    <p:sldId id="349" r:id="rId12"/>
    <p:sldId id="350" r:id="rId13"/>
    <p:sldId id="343" r:id="rId14"/>
    <p:sldId id="344" r:id="rId15"/>
    <p:sldId id="351" r:id="rId16"/>
    <p:sldId id="352" r:id="rId17"/>
    <p:sldId id="345" r:id="rId18"/>
    <p:sldId id="346" r:id="rId19"/>
    <p:sldId id="353" r:id="rId20"/>
  </p:sldIdLst>
  <p:sldSz cx="8129588" cy="6099175"/>
  <p:notesSz cx="6858000" cy="9296400"/>
  <p:defaultTextStyle>
    <a:defPPr>
      <a:defRPr lang="en-US"/>
    </a:defPPr>
    <a:lvl1pPr algn="ctr" rtl="0" eaLnBrk="0" fontAlgn="base" hangingPunct="0">
      <a:spcBef>
        <a:spcPct val="0"/>
      </a:spcBef>
      <a:spcAft>
        <a:spcPct val="0"/>
      </a:spcAft>
      <a:defRPr b="1" kern="1200">
        <a:solidFill>
          <a:schemeClr val="tx1"/>
        </a:solidFill>
        <a:latin typeface="Arial" charset="0"/>
        <a:ea typeface="+mn-ea"/>
        <a:cs typeface="+mn-cs"/>
      </a:defRPr>
    </a:lvl1pPr>
    <a:lvl2pPr marL="457200" algn="ctr" rtl="0" eaLnBrk="0" fontAlgn="base" hangingPunct="0">
      <a:spcBef>
        <a:spcPct val="0"/>
      </a:spcBef>
      <a:spcAft>
        <a:spcPct val="0"/>
      </a:spcAft>
      <a:defRPr b="1" kern="1200">
        <a:solidFill>
          <a:schemeClr val="tx1"/>
        </a:solidFill>
        <a:latin typeface="Arial" charset="0"/>
        <a:ea typeface="+mn-ea"/>
        <a:cs typeface="+mn-cs"/>
      </a:defRPr>
    </a:lvl2pPr>
    <a:lvl3pPr marL="914400" algn="ctr" rtl="0" eaLnBrk="0" fontAlgn="base" hangingPunct="0">
      <a:spcBef>
        <a:spcPct val="0"/>
      </a:spcBef>
      <a:spcAft>
        <a:spcPct val="0"/>
      </a:spcAft>
      <a:defRPr b="1" kern="1200">
        <a:solidFill>
          <a:schemeClr val="tx1"/>
        </a:solidFill>
        <a:latin typeface="Arial" charset="0"/>
        <a:ea typeface="+mn-ea"/>
        <a:cs typeface="+mn-cs"/>
      </a:defRPr>
    </a:lvl3pPr>
    <a:lvl4pPr marL="1371600" algn="ctr" rtl="0" eaLnBrk="0" fontAlgn="base" hangingPunct="0">
      <a:spcBef>
        <a:spcPct val="0"/>
      </a:spcBef>
      <a:spcAft>
        <a:spcPct val="0"/>
      </a:spcAft>
      <a:defRPr b="1" kern="1200">
        <a:solidFill>
          <a:schemeClr val="tx1"/>
        </a:solidFill>
        <a:latin typeface="Arial" charset="0"/>
        <a:ea typeface="+mn-ea"/>
        <a:cs typeface="+mn-cs"/>
      </a:defRPr>
    </a:lvl4pPr>
    <a:lvl5pPr marL="1828800" algn="ctr"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66"/>
    <a:srgbClr val="008000"/>
    <a:srgbClr val="FB8B03"/>
    <a:srgbClr val="FC0128"/>
    <a:srgbClr val="000000"/>
    <a:srgbClr val="99CCFF"/>
    <a:srgbClr val="CC99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4595" autoAdjust="0"/>
  </p:normalViewPr>
  <p:slideViewPr>
    <p:cSldViewPr>
      <p:cViewPr>
        <p:scale>
          <a:sx n="75" d="100"/>
          <a:sy n="75" d="100"/>
        </p:scale>
        <p:origin x="-1716" y="-168"/>
      </p:cViewPr>
      <p:guideLst>
        <p:guide orient="horz" pos="1945"/>
        <p:guide pos="19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32"/>
    </p:cViewPr>
  </p:sorterViewPr>
  <p:notesViewPr>
    <p:cSldViewPr>
      <p:cViewPr varScale="1">
        <p:scale>
          <a:sx n="54" d="100"/>
          <a:sy n="54" d="100"/>
        </p:scale>
        <p:origin x="-1308" y="-90"/>
      </p:cViewPr>
      <p:guideLst>
        <p:guide orient="horz" pos="2929"/>
        <p:guide pos="2159"/>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12700"/>
            <a:ext cx="2982913"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lnSpc>
                <a:spcPct val="90000"/>
              </a:lnSpc>
              <a:defRPr sz="1000" b="0" i="1"/>
            </a:lvl1pPr>
          </a:lstStyle>
          <a:p>
            <a:pPr>
              <a:defRPr/>
            </a:pPr>
            <a:endParaRPr lang="zh-CN" altLang="en-US"/>
          </a:p>
        </p:txBody>
      </p:sp>
      <p:sp>
        <p:nvSpPr>
          <p:cNvPr id="3075" name="Rectangle 3"/>
          <p:cNvSpPr>
            <a:spLocks noGrp="1" noChangeArrowheads="1"/>
          </p:cNvSpPr>
          <p:nvPr>
            <p:ph type="dt" sz="quarter" idx="1"/>
          </p:nvPr>
        </p:nvSpPr>
        <p:spPr bwMode="auto">
          <a:xfrm>
            <a:off x="3876675" y="-12700"/>
            <a:ext cx="2981325"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lnSpc>
                <a:spcPct val="90000"/>
              </a:lnSpc>
              <a:defRPr sz="1000" b="0" i="1"/>
            </a:lvl1pPr>
          </a:lstStyle>
          <a:p>
            <a:pPr>
              <a:defRPr/>
            </a:pPr>
            <a:endParaRPr lang="en-US" altLang="zh-CN"/>
          </a:p>
        </p:txBody>
      </p:sp>
      <p:sp>
        <p:nvSpPr>
          <p:cNvPr id="3076" name="Rectangle 4"/>
          <p:cNvSpPr>
            <a:spLocks noGrp="1" noChangeArrowheads="1"/>
          </p:cNvSpPr>
          <p:nvPr>
            <p:ph type="ftr" sz="quarter" idx="2"/>
          </p:nvPr>
        </p:nvSpPr>
        <p:spPr bwMode="auto">
          <a:xfrm>
            <a:off x="-1588" y="8850313"/>
            <a:ext cx="2982913" cy="4587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lnSpc>
                <a:spcPct val="90000"/>
              </a:lnSpc>
              <a:defRPr sz="1000" b="0" i="1"/>
            </a:lvl1pPr>
          </a:lstStyle>
          <a:p>
            <a:pPr>
              <a:defRPr/>
            </a:pPr>
            <a:endParaRPr lang="en-US" altLang="zh-CN"/>
          </a:p>
        </p:txBody>
      </p:sp>
      <p:sp>
        <p:nvSpPr>
          <p:cNvPr id="3077" name="Rectangle 5"/>
          <p:cNvSpPr>
            <a:spLocks noGrp="1" noChangeArrowheads="1"/>
          </p:cNvSpPr>
          <p:nvPr>
            <p:ph type="sldNum" sz="quarter" idx="3"/>
          </p:nvPr>
        </p:nvSpPr>
        <p:spPr bwMode="auto">
          <a:xfrm>
            <a:off x="3876675" y="8850313"/>
            <a:ext cx="2981325" cy="4587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lnSpc>
                <a:spcPct val="90000"/>
              </a:lnSpc>
              <a:defRPr sz="1000" b="0" i="1"/>
            </a:lvl1pPr>
          </a:lstStyle>
          <a:p>
            <a:pPr>
              <a:defRPr/>
            </a:pPr>
            <a:fld id="{64DECF8E-9268-49BF-97FA-06B79A4388E9}" type="slidenum">
              <a:rPr lang="zh-CN" altLang="en-US"/>
              <a:pPr>
                <a:defRPr/>
              </a:pPr>
              <a:t>‹#›</a:t>
            </a:fld>
            <a:endParaRPr lang="en-US" altLang="zh-CN"/>
          </a:p>
        </p:txBody>
      </p:sp>
      <p:sp>
        <p:nvSpPr>
          <p:cNvPr id="3078" name="Rectangle 6"/>
          <p:cNvSpPr>
            <a:spLocks noChangeArrowheads="1"/>
          </p:cNvSpPr>
          <p:nvPr/>
        </p:nvSpPr>
        <p:spPr bwMode="auto">
          <a:xfrm>
            <a:off x="2646363" y="184150"/>
            <a:ext cx="1379537" cy="280988"/>
          </a:xfrm>
          <a:prstGeom prst="rect">
            <a:avLst/>
          </a:prstGeom>
          <a:noFill/>
          <a:ln w="9525">
            <a:noFill/>
            <a:miter lim="800000"/>
            <a:headEnd/>
            <a:tailEnd/>
          </a:ln>
          <a:effectLst/>
        </p:spPr>
        <p:txBody>
          <a:bodyPr wrap="none" lIns="63500" tIns="25400" rIns="63500" bIns="25400">
            <a:spAutoFit/>
          </a:bodyPr>
          <a:lstStyle/>
          <a:p>
            <a:pPr>
              <a:lnSpc>
                <a:spcPct val="85000"/>
              </a:lnSpc>
              <a:defRPr/>
            </a:pPr>
            <a:r>
              <a:rPr lang="en-US" altLang="zh-CN"/>
              <a:t>Lecture 24  </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6"/>
          <p:cNvSpPr>
            <a:spLocks noGrp="1" noRot="1" noChangeAspect="1" noChangeArrowheads="1" noTextEdit="1"/>
          </p:cNvSpPr>
          <p:nvPr>
            <p:ph type="sldImg" idx="2"/>
          </p:nvPr>
        </p:nvSpPr>
        <p:spPr bwMode="auto">
          <a:xfrm>
            <a:off x="1392238" y="550863"/>
            <a:ext cx="4070350" cy="3054350"/>
          </a:xfrm>
          <a:prstGeom prst="rect">
            <a:avLst/>
          </a:prstGeom>
          <a:noFill/>
          <a:ln w="9525">
            <a:solidFill>
              <a:schemeClr val="tx1"/>
            </a:solidFill>
            <a:miter lim="800000"/>
            <a:headEnd/>
            <a:tailEnd/>
          </a:ln>
        </p:spPr>
      </p:sp>
      <p:sp>
        <p:nvSpPr>
          <p:cNvPr id="2055" name="Rectangle 7"/>
          <p:cNvSpPr>
            <a:spLocks noChangeArrowheads="1"/>
          </p:cNvSpPr>
          <p:nvPr/>
        </p:nvSpPr>
        <p:spPr bwMode="auto">
          <a:xfrm>
            <a:off x="136525" y="4151313"/>
            <a:ext cx="7192963" cy="266700"/>
          </a:xfrm>
          <a:prstGeom prst="rect">
            <a:avLst/>
          </a:prstGeom>
          <a:noFill/>
          <a:ln w="9525">
            <a:noFill/>
            <a:miter lim="800000"/>
            <a:headEnd/>
            <a:tailEnd/>
          </a:ln>
          <a:effectLst/>
        </p:spPr>
        <p:txBody>
          <a:bodyPr wrap="none" anchor="ctr"/>
          <a:lstStyle/>
          <a:p>
            <a:pPr>
              <a:defRPr/>
            </a:pPr>
            <a:endParaRPr lang="zh-CN" altLang="en-US"/>
          </a:p>
        </p:txBody>
      </p:sp>
      <p:sp>
        <p:nvSpPr>
          <p:cNvPr id="2056" name="Rectangle 8"/>
          <p:cNvSpPr>
            <a:spLocks noChangeArrowheads="1"/>
          </p:cNvSpPr>
          <p:nvPr/>
        </p:nvSpPr>
        <p:spPr bwMode="auto">
          <a:xfrm>
            <a:off x="-150813" y="3884613"/>
            <a:ext cx="7754938" cy="4200525"/>
          </a:xfrm>
          <a:prstGeom prst="rect">
            <a:avLst/>
          </a:prstGeom>
          <a:noFill/>
          <a:ln w="9525">
            <a:noFill/>
            <a:miter lim="800000"/>
            <a:headEnd/>
            <a:tailEnd/>
          </a:ln>
          <a:effectLst/>
        </p:spPr>
        <p:txBody>
          <a:bodyPr wrap="none" anchor="ctr"/>
          <a:lstStyle/>
          <a:p>
            <a:pPr>
              <a:defRPr/>
            </a:pPr>
            <a:endParaRPr lang="zh-CN" altLang="en-US"/>
          </a:p>
        </p:txBody>
      </p:sp>
      <p:sp>
        <p:nvSpPr>
          <p:cNvPr id="2058" name="Rectangle 10"/>
          <p:cNvSpPr>
            <a:spLocks noChangeArrowheads="1"/>
          </p:cNvSpPr>
          <p:nvPr/>
        </p:nvSpPr>
        <p:spPr bwMode="auto">
          <a:xfrm>
            <a:off x="3214688" y="8953500"/>
            <a:ext cx="436562" cy="309563"/>
          </a:xfrm>
          <a:prstGeom prst="rect">
            <a:avLst/>
          </a:prstGeom>
          <a:noFill/>
          <a:ln w="9525">
            <a:noFill/>
            <a:miter lim="800000"/>
            <a:headEnd/>
            <a:tailEnd/>
          </a:ln>
          <a:effectLst/>
        </p:spPr>
        <p:txBody>
          <a:bodyPr wrap="none" lIns="63500" tIns="25400" rIns="63500" bIns="25400">
            <a:spAutoFit/>
          </a:bodyPr>
          <a:lstStyle/>
          <a:p>
            <a:pPr algn="l">
              <a:lnSpc>
                <a:spcPct val="85000"/>
              </a:lnSpc>
              <a:defRPr/>
            </a:pPr>
            <a:fld id="{FCCAB53C-8ED8-4803-9304-7F4CD60086BA}" type="slidenum">
              <a:rPr lang="zh-CN" altLang="en-US" sz="2000"/>
              <a:pPr algn="l">
                <a:lnSpc>
                  <a:spcPct val="85000"/>
                </a:lnSpc>
                <a:defRPr/>
              </a:pPr>
              <a:t>‹#›</a:t>
            </a:fld>
            <a:endParaRPr lang="en-US" altLang="zh-CN" sz="2000"/>
          </a:p>
        </p:txBody>
      </p:sp>
      <p:sp>
        <p:nvSpPr>
          <p:cNvPr id="2059" name="Rectangle 11"/>
          <p:cNvSpPr>
            <a:spLocks noChangeArrowheads="1"/>
          </p:cNvSpPr>
          <p:nvPr/>
        </p:nvSpPr>
        <p:spPr bwMode="auto">
          <a:xfrm>
            <a:off x="2744788" y="125413"/>
            <a:ext cx="1397000" cy="309562"/>
          </a:xfrm>
          <a:prstGeom prst="rect">
            <a:avLst/>
          </a:prstGeom>
          <a:noFill/>
          <a:ln w="9525">
            <a:noFill/>
            <a:miter lim="800000"/>
            <a:headEnd/>
            <a:tailEnd/>
          </a:ln>
          <a:effectLst/>
        </p:spPr>
        <p:txBody>
          <a:bodyPr wrap="none" lIns="63500" tIns="25400" rIns="63500" bIns="25400">
            <a:spAutoFit/>
          </a:bodyPr>
          <a:lstStyle/>
          <a:p>
            <a:pPr algn="l">
              <a:lnSpc>
                <a:spcPct val="85000"/>
              </a:lnSpc>
              <a:defRPr/>
            </a:pPr>
            <a:r>
              <a:rPr lang="en-US" altLang="zh-CN" sz="2000"/>
              <a:t>Lecture 24</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bwMode="auto">
          <a:xfrm>
            <a:off x="685800" y="4416425"/>
            <a:ext cx="5486400" cy="4183063"/>
          </a:xfrm>
          <a:prstGeom prst="rect">
            <a:avLst/>
          </a:prstGeom>
          <a:noFill/>
          <a:ln>
            <a:miter lim="800000"/>
            <a:headEnd/>
            <a:tailEnd/>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1895475"/>
            <a:ext cx="6910388" cy="130651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19200" y="3455988"/>
            <a:ext cx="5691188" cy="155892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r>
              <a:rPr lang="en-US" altLang="zh-CN"/>
              <a:t>page </a:t>
            </a:r>
            <a:fld id="{9032B54C-654B-4F20-8467-FADC4883D488}" type="slidenum">
              <a:rPr lang="en-US" altLang="zh-CN"/>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1422400"/>
            <a:ext cx="7316788" cy="40259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r>
              <a:rPr lang="en-US" altLang="zh-CN"/>
              <a:t>page </a:t>
            </a:r>
            <a:fld id="{AD605C7A-E7DA-426B-B6F6-BD86119D74DD}" type="slidenum">
              <a:rPr lang="en-US" altLang="zh-CN"/>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894388" y="774700"/>
            <a:ext cx="1828800" cy="467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774700"/>
            <a:ext cx="5335588" cy="46736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r>
              <a:rPr lang="en-US" altLang="zh-CN"/>
              <a:t>page </a:t>
            </a:r>
            <a:fld id="{94AF3ACC-CCFC-4470-B122-A291EF7AFE73}" type="slidenum">
              <a:rPr lang="en-US" altLang="zh-CN"/>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536950" y="774700"/>
            <a:ext cx="1066800" cy="5445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6400" y="1422400"/>
            <a:ext cx="3581400" cy="4025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140200" y="1422400"/>
            <a:ext cx="3582988" cy="4025900"/>
          </a:xfrm>
          <a:prstGeom prst="rect">
            <a:avLst/>
          </a:prstGeom>
        </p:spPr>
        <p:txBody>
          <a:bodyPr/>
          <a:lstStyle/>
          <a:p>
            <a:pPr lvl="0"/>
            <a:endParaRPr lang="zh-CN" altLang="en-US" noProof="0" smtClean="0"/>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r>
              <a:rPr lang="en-US" altLang="zh-CN"/>
              <a:t>page </a:t>
            </a:r>
            <a:fld id="{3EC0850E-C3FF-447D-94EE-0AF8CC480C85}" type="slidenum">
              <a:rPr lang="en-US" altLang="zh-CN"/>
              <a:pPr>
                <a:defRPr/>
              </a:pPr>
              <a:t>‹#›</a:t>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536950" y="774700"/>
            <a:ext cx="1066800" cy="5445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6400" y="1422400"/>
            <a:ext cx="3581400" cy="4025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140200" y="1422400"/>
            <a:ext cx="3582988" cy="19367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140200" y="3511550"/>
            <a:ext cx="3582988" cy="19367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2"/>
          </p:nvPr>
        </p:nvSpPr>
        <p:spPr>
          <a:ln/>
        </p:spPr>
        <p:txBody>
          <a:bodyPr/>
          <a:lstStyle>
            <a:lvl1pPr>
              <a:defRPr/>
            </a:lvl1pPr>
          </a:lstStyle>
          <a:p>
            <a:pPr>
              <a:defRPr/>
            </a:pPr>
            <a:r>
              <a:rPr lang="en-US" altLang="zh-CN"/>
              <a:t>page </a:t>
            </a:r>
            <a:fld id="{AC24314B-15B1-42EE-BCD8-378E1615D41E}"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06400" y="1422400"/>
            <a:ext cx="7316788" cy="4025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r>
              <a:rPr lang="en-US" altLang="zh-CN"/>
              <a:t>page </a:t>
            </a:r>
            <a:fld id="{7B247641-405A-4D15-A641-A0C150A82C60}"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3919538"/>
            <a:ext cx="6908800" cy="1211262"/>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2584450"/>
            <a:ext cx="6908800" cy="133508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r>
              <a:rPr lang="en-US" altLang="zh-CN"/>
              <a:t>page </a:t>
            </a:r>
            <a:fld id="{19953C3B-7D3A-471E-B7B3-88149C1EE40B}" type="slidenum">
              <a:rPr lang="en-US" altLang="zh-CN"/>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6400" y="1422400"/>
            <a:ext cx="3581400" cy="4025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140200" y="1422400"/>
            <a:ext cx="3582988" cy="4025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r>
              <a:rPr lang="en-US" altLang="zh-CN"/>
              <a:t>page </a:t>
            </a:r>
            <a:fld id="{4458D17C-351E-46B7-8927-ACC360DBE1A8}" type="slidenum">
              <a:rPr lang="en-US" altLang="zh-CN"/>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06400" y="244475"/>
            <a:ext cx="7316788" cy="101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06400" y="1365250"/>
            <a:ext cx="3592513" cy="5683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06400" y="1933575"/>
            <a:ext cx="3592513" cy="35147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129088" y="1365250"/>
            <a:ext cx="3594100" cy="5683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129088" y="1933575"/>
            <a:ext cx="3594100" cy="35147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
          <p:cNvSpPr>
            <a:spLocks noGrp="1" noChangeArrowheads="1"/>
          </p:cNvSpPr>
          <p:nvPr>
            <p:ph type="sldNum" sz="quarter" idx="12"/>
          </p:nvPr>
        </p:nvSpPr>
        <p:spPr>
          <a:ln/>
        </p:spPr>
        <p:txBody>
          <a:bodyPr/>
          <a:lstStyle>
            <a:lvl1pPr>
              <a:defRPr/>
            </a:lvl1pPr>
          </a:lstStyle>
          <a:p>
            <a:pPr>
              <a:defRPr/>
            </a:pPr>
            <a:r>
              <a:rPr lang="en-US" altLang="zh-CN"/>
              <a:t>page </a:t>
            </a:r>
            <a:fld id="{CD38B80D-0081-4106-BA7C-C8080B2A885E}"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2"/>
          </p:nvPr>
        </p:nvSpPr>
        <p:spPr>
          <a:ln/>
        </p:spPr>
        <p:txBody>
          <a:bodyPr/>
          <a:lstStyle>
            <a:lvl1pPr>
              <a:defRPr/>
            </a:lvl1pPr>
          </a:lstStyle>
          <a:p>
            <a:pPr>
              <a:defRPr/>
            </a:pPr>
            <a:r>
              <a:rPr lang="en-US" altLang="zh-CN"/>
              <a:t>page </a:t>
            </a:r>
            <a:fld id="{0AAD2499-5C62-4FCB-AB97-7C148CAECC40}"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2"/>
          </p:nvPr>
        </p:nvSpPr>
        <p:spPr>
          <a:ln/>
        </p:spPr>
        <p:txBody>
          <a:bodyPr/>
          <a:lstStyle>
            <a:lvl1pPr>
              <a:defRPr/>
            </a:lvl1pPr>
          </a:lstStyle>
          <a:p>
            <a:pPr>
              <a:defRPr/>
            </a:pPr>
            <a:r>
              <a:rPr lang="en-US" altLang="zh-CN"/>
              <a:t>page </a:t>
            </a:r>
            <a:fld id="{2610321D-3B50-4377-B580-21E14880A48E}"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06400" y="242888"/>
            <a:ext cx="2674938" cy="103346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178175" y="242888"/>
            <a:ext cx="4545013" cy="520541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06400" y="1276350"/>
            <a:ext cx="2674938" cy="41719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r>
              <a:rPr lang="en-US" altLang="zh-CN"/>
              <a:t>page </a:t>
            </a:r>
            <a:fld id="{AB6BE772-593E-4637-B005-5D78A098EE6C}"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93850" y="4268788"/>
            <a:ext cx="4876800" cy="50482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593850" y="544513"/>
            <a:ext cx="4876800" cy="36591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593850" y="4773613"/>
            <a:ext cx="4876800" cy="7159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r>
              <a:rPr lang="en-US" altLang="zh-CN"/>
              <a:t>page </a:t>
            </a:r>
            <a:fld id="{945B4E77-B502-43C6-B781-B402BD8B6A35}" type="slidenum">
              <a:rPr lang="en-US" altLang="zh-CN"/>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35000" y="5565775"/>
            <a:ext cx="1676400" cy="457200"/>
          </a:xfrm>
          <a:prstGeom prst="rect">
            <a:avLst/>
          </a:prstGeom>
          <a:noFill/>
          <a:ln w="9525">
            <a:noFill/>
            <a:miter lim="800000"/>
            <a:headEnd/>
            <a:tailEnd/>
          </a:ln>
          <a:effectLst/>
        </p:spPr>
        <p:txBody>
          <a:bodyPr vert="horz" wrap="none" lIns="92065" tIns="46032" rIns="92065" bIns="46032" numCol="1" anchor="ctr" anchorCtr="0" compatLnSpc="1">
            <a:prstTxWarp prst="textNoShape">
              <a:avLst/>
            </a:prstTxWarp>
          </a:bodyPr>
          <a:lstStyle>
            <a:lvl1pPr algn="l">
              <a:defRPr sz="1400" b="0">
                <a:latin typeface="Times New Roman" pitchFamily="18" charset="0"/>
                <a:ea typeface="宋体" pitchFamily="2" charset="-122"/>
              </a:defRPr>
            </a:lvl1pPr>
          </a:lstStyle>
          <a:p>
            <a:pPr>
              <a:defRPr/>
            </a:pPr>
            <a:endParaRPr lang="en-US" altLang="zh-CN"/>
          </a:p>
        </p:txBody>
      </p:sp>
      <p:sp>
        <p:nvSpPr>
          <p:cNvPr id="1027" name="Rectangle 3"/>
          <p:cNvSpPr>
            <a:spLocks noGrp="1" noChangeArrowheads="1"/>
          </p:cNvSpPr>
          <p:nvPr>
            <p:ph type="ftr" sz="quarter" idx="3"/>
          </p:nvPr>
        </p:nvSpPr>
        <p:spPr bwMode="auto">
          <a:xfrm>
            <a:off x="5519738" y="5619750"/>
            <a:ext cx="2590800" cy="457200"/>
          </a:xfrm>
          <a:prstGeom prst="rect">
            <a:avLst/>
          </a:prstGeom>
          <a:noFill/>
          <a:ln w="9525">
            <a:noFill/>
            <a:miter lim="800000"/>
            <a:headEnd/>
            <a:tailEnd/>
          </a:ln>
          <a:effectLst/>
        </p:spPr>
        <p:txBody>
          <a:bodyPr vert="horz" wrap="none" lIns="92065" tIns="46032" rIns="92065" bIns="46032" numCol="1" anchor="ctr" anchorCtr="0" compatLnSpc="1">
            <a:prstTxWarp prst="textNoShape">
              <a:avLst/>
            </a:prstTxWarp>
          </a:bodyPr>
          <a:lstStyle>
            <a:lvl1pPr>
              <a:defRPr sz="1400" b="0">
                <a:latin typeface="Times New Roman" pitchFamily="18" charset="0"/>
                <a:ea typeface="宋体" pitchFamily="2" charset="-122"/>
              </a:defRPr>
            </a:lvl1pPr>
          </a:lstStyle>
          <a:p>
            <a:pPr>
              <a:defRPr/>
            </a:pPr>
            <a:endParaRPr lang="en-US" altLang="zh-CN"/>
          </a:p>
        </p:txBody>
      </p:sp>
      <p:sp>
        <p:nvSpPr>
          <p:cNvPr id="1028" name="Rectangle 4"/>
          <p:cNvSpPr>
            <a:spLocks noGrp="1" noChangeArrowheads="1"/>
          </p:cNvSpPr>
          <p:nvPr>
            <p:ph type="sldNum" sz="quarter" idx="4"/>
          </p:nvPr>
        </p:nvSpPr>
        <p:spPr bwMode="auto">
          <a:xfrm>
            <a:off x="3216275" y="5640388"/>
            <a:ext cx="1676400" cy="457200"/>
          </a:xfrm>
          <a:prstGeom prst="rect">
            <a:avLst/>
          </a:prstGeom>
          <a:noFill/>
          <a:ln w="9525">
            <a:noFill/>
            <a:miter lim="800000"/>
            <a:headEnd/>
            <a:tailEnd/>
          </a:ln>
          <a:effectLst/>
        </p:spPr>
        <p:txBody>
          <a:bodyPr vert="horz" wrap="none" lIns="92065" tIns="46032" rIns="92065" bIns="46032" numCol="1" anchor="ctr" anchorCtr="0" compatLnSpc="1">
            <a:prstTxWarp prst="textNoShape">
              <a:avLst/>
            </a:prstTxWarp>
          </a:bodyPr>
          <a:lstStyle>
            <a:lvl1pPr algn="r">
              <a:defRPr sz="1400" b="0">
                <a:latin typeface="Times New Roman" pitchFamily="18" charset="0"/>
                <a:ea typeface="宋体" pitchFamily="2" charset="-122"/>
              </a:defRPr>
            </a:lvl1pPr>
          </a:lstStyle>
          <a:p>
            <a:pPr>
              <a:defRPr/>
            </a:pPr>
            <a:r>
              <a:rPr lang="en-US" altLang="zh-CN"/>
              <a:t>page </a:t>
            </a:r>
            <a:fld id="{581C2FC7-0EF6-41FE-A749-6B46EFFE11C4}" type="slidenum">
              <a:rPr lang="en-US" altLang="zh-CN"/>
              <a:pPr>
                <a:defRPr/>
              </a:pPr>
              <a:t>‹#›</a:t>
            </a:fld>
            <a:endParaRPr lang="en-US" altLang="zh-CN"/>
          </a:p>
        </p:txBody>
      </p:sp>
      <p:sp>
        <p:nvSpPr>
          <p:cNvPr id="15365" name="Rectangle 5"/>
          <p:cNvSpPr>
            <a:spLocks noGrp="1" noChangeArrowheads="1"/>
          </p:cNvSpPr>
          <p:nvPr>
            <p:ph type="title"/>
          </p:nvPr>
        </p:nvSpPr>
        <p:spPr bwMode="auto">
          <a:xfrm>
            <a:off x="3536950" y="774700"/>
            <a:ext cx="1066800" cy="544513"/>
          </a:xfrm>
          <a:prstGeom prst="rect">
            <a:avLst/>
          </a:prstGeom>
          <a:noFill/>
          <a:ln w="9525">
            <a:noFill/>
            <a:miter lim="800000"/>
            <a:headEnd/>
            <a:tailEnd/>
          </a:ln>
        </p:spPr>
        <p:txBody>
          <a:bodyPr vert="horz" wrap="none" lIns="63492" tIns="25397" rIns="63492" bIns="25397" numCol="1" anchor="t" anchorCtr="0" compatLnSpc="1">
            <a:prstTxWarp prst="textNoShape">
              <a:avLst/>
            </a:prstTxWarp>
            <a:spAutoFit/>
          </a:bodyPr>
          <a:lstStyle/>
          <a:p>
            <a:pPr lvl="0"/>
            <a:r>
              <a:rPr lang="en-US" altLang="zh-CN" smtClean="0"/>
              <a:t>Title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wipe dir="r"/>
  </p:transition>
  <p:txStyles>
    <p:title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5.bin"/><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6.bin"/><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3.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5.png"/><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png"/><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0.png"/><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oleObject" Target="../embeddings/oleObject5.bin"/><Relationship Id="rId9"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21.png"/><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28600" y="152400"/>
            <a:ext cx="7900988" cy="549275"/>
          </a:xfrm>
        </p:spPr>
        <p:txBody>
          <a:bodyPr wrap="square"/>
          <a:lstStyle/>
          <a:p>
            <a:r>
              <a:rPr lang="en-US" altLang="zh-CN" dirty="0" smtClean="0">
                <a:ea typeface="宋体" pitchFamily="2" charset="-122"/>
              </a:rPr>
              <a:t>2016</a:t>
            </a:r>
            <a:r>
              <a:rPr lang="zh-CN" altLang="en-US" dirty="0" smtClean="0">
                <a:ea typeface="宋体" pitchFamily="2" charset="-122"/>
              </a:rPr>
              <a:t>年期中考试卷答案</a:t>
            </a:r>
          </a:p>
        </p:txBody>
      </p:sp>
      <p:sp>
        <p:nvSpPr>
          <p:cNvPr id="1031" name="内容占位符 8"/>
          <p:cNvSpPr>
            <a:spLocks noGrp="1"/>
          </p:cNvSpPr>
          <p:nvPr>
            <p:ph idx="1"/>
          </p:nvPr>
        </p:nvSpPr>
        <p:spPr bwMode="auto">
          <a:xfrm>
            <a:off x="0" y="860425"/>
            <a:ext cx="8129588" cy="500063"/>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dirty="0" smtClean="0">
                <a:latin typeface="Times New Roman" pitchFamily="18" charset="0"/>
                <a:ea typeface="宋体" pitchFamily="2" charset="-122"/>
                <a:cs typeface="Times New Roman" pitchFamily="18" charset="0"/>
              </a:rPr>
              <a:t>I. Fill in the space underlined (40% in total)</a:t>
            </a:r>
            <a:endParaRPr lang="zh-CN" altLang="en-US" dirty="0" smtClean="0">
              <a:latin typeface="Times New Roman" pitchFamily="18" charset="0"/>
              <a:ea typeface="宋体" pitchFamily="2" charset="-122"/>
              <a:cs typeface="Times New Roman" pitchFamily="18" charset="0"/>
            </a:endParaRPr>
          </a:p>
        </p:txBody>
      </p:sp>
      <p:sp>
        <p:nvSpPr>
          <p:cNvPr id="1032" name="矩形 9"/>
          <p:cNvSpPr>
            <a:spLocks noChangeArrowheads="1"/>
          </p:cNvSpPr>
          <p:nvPr/>
        </p:nvSpPr>
        <p:spPr bwMode="auto">
          <a:xfrm>
            <a:off x="0" y="1360488"/>
            <a:ext cx="8129588" cy="1477328"/>
          </a:xfrm>
          <a:prstGeom prst="rect">
            <a:avLst/>
          </a:prstGeom>
          <a:noFill/>
          <a:ln w="9525">
            <a:noFill/>
            <a:miter lim="800000"/>
            <a:headEnd/>
            <a:tailEnd/>
          </a:ln>
        </p:spPr>
        <p:txBody>
          <a:bodyPr wrap="square">
            <a:spAutoFit/>
          </a:bodyPr>
          <a:lstStyle/>
          <a:p>
            <a:pPr marL="342900" lvl="0" indent="-342900" algn="l"/>
            <a:r>
              <a:rPr lang="en-US" altLang="zh-CN" dirty="0">
                <a:solidFill>
                  <a:schemeClr val="tx2"/>
                </a:solidFill>
                <a:latin typeface="Times New Roman" pitchFamily="18" charset="0"/>
                <a:ea typeface="宋体" pitchFamily="2" charset="-122"/>
                <a:cs typeface="Times New Roman" pitchFamily="18" charset="0"/>
              </a:rPr>
              <a:t>1. </a:t>
            </a:r>
            <a:r>
              <a:rPr lang="en-US" altLang="zh-CN" dirty="0" smtClean="0">
                <a:solidFill>
                  <a:schemeClr val="tx2"/>
                </a:solidFill>
                <a:latin typeface="Times New Roman" pitchFamily="18" charset="0"/>
                <a:ea typeface="宋体" pitchFamily="2" charset="-122"/>
                <a:cs typeface="Times New Roman" pitchFamily="18" charset="0"/>
              </a:rPr>
              <a:t>  </a:t>
            </a:r>
            <a:r>
              <a:rPr lang="en-US" altLang="zh-CN" dirty="0" smtClean="0"/>
              <a:t>A </a:t>
            </a:r>
            <a:r>
              <a:rPr lang="en-US" altLang="zh-CN" dirty="0"/>
              <a:t>clock face (</a:t>
            </a:r>
            <a:r>
              <a:rPr lang="zh-CN" altLang="zh-CN" dirty="0">
                <a:solidFill>
                  <a:schemeClr val="tx2"/>
                </a:solidFill>
              </a:rPr>
              <a:t>钟面</a:t>
            </a:r>
            <a:r>
              <a:rPr lang="en-US" altLang="zh-CN" dirty="0"/>
              <a:t>) has negative charges –</a:t>
            </a:r>
            <a:r>
              <a:rPr lang="en-US" altLang="zh-CN" i="1" dirty="0"/>
              <a:t>q</a:t>
            </a:r>
            <a:r>
              <a:rPr lang="en-US" altLang="zh-CN" dirty="0"/>
              <a:t>, -2</a:t>
            </a:r>
            <a:r>
              <a:rPr lang="en-US" altLang="zh-CN" i="1" dirty="0"/>
              <a:t>q, </a:t>
            </a:r>
            <a:r>
              <a:rPr lang="en-US" altLang="zh-CN" dirty="0"/>
              <a:t>-3</a:t>
            </a:r>
            <a:r>
              <a:rPr lang="en-US" altLang="zh-CN" i="1" dirty="0"/>
              <a:t>q</a:t>
            </a:r>
            <a:r>
              <a:rPr lang="en-US" altLang="zh-CN" dirty="0"/>
              <a:t>,…..-12</a:t>
            </a:r>
            <a:r>
              <a:rPr lang="en-US" altLang="zh-CN" i="1" dirty="0"/>
              <a:t>q</a:t>
            </a:r>
            <a:r>
              <a:rPr lang="en-US" altLang="zh-CN" dirty="0"/>
              <a:t> fixed at the positions of the corresponding numerals. The clock hands do not perturb the field. At what time does the hour hand point in the same direction as the electric field at the center of the dial? </a:t>
            </a:r>
            <a:r>
              <a:rPr lang="en-US" altLang="zh-CN" u="sng" dirty="0" smtClean="0"/>
              <a:t>___</a:t>
            </a:r>
            <a:r>
              <a:rPr lang="en-US" altLang="zh-CN" u="sng" dirty="0" smtClean="0">
                <a:solidFill>
                  <a:schemeClr val="tx2"/>
                </a:solidFill>
              </a:rPr>
              <a:t>9:30</a:t>
            </a:r>
            <a:r>
              <a:rPr lang="en-US" altLang="zh-CN" u="sng" dirty="0" smtClean="0"/>
              <a:t>____.</a:t>
            </a:r>
            <a:endParaRPr lang="zh-CN" altLang="zh-CN" u="sng" dirty="0"/>
          </a:p>
          <a:p>
            <a:pPr marL="342900" indent="-342900" algn="l"/>
            <a:r>
              <a:rPr lang="en-US" altLang="zh-CN" dirty="0" smtClean="0">
                <a:solidFill>
                  <a:schemeClr val="tx2"/>
                </a:solidFill>
                <a:ea typeface="宋体" pitchFamily="2" charset="-122"/>
                <a:cs typeface="Times New Roman" pitchFamily="18" charset="0"/>
              </a:rPr>
              <a:t>.</a:t>
            </a:r>
            <a:endParaRPr lang="zh-CN" altLang="en-US" dirty="0">
              <a:solidFill>
                <a:schemeClr val="tx2"/>
              </a:solidFill>
              <a:ea typeface="宋体" pitchFamily="2" charset="-122"/>
              <a:cs typeface="Times New Roman" pitchFamily="18" charset="0"/>
            </a:endParaRPr>
          </a:p>
        </p:txBody>
      </p:sp>
      <p:pic>
        <p:nvPicPr>
          <p:cNvPr id="1034" name="Picture 10"/>
          <p:cNvPicPr>
            <a:picLocks noChangeAspect="1" noChangeArrowheads="1"/>
          </p:cNvPicPr>
          <p:nvPr/>
        </p:nvPicPr>
        <p:blipFill>
          <a:blip r:embed="rId4" cstate="print"/>
          <a:srcRect/>
          <a:stretch>
            <a:fillRect/>
          </a:stretch>
        </p:blipFill>
        <p:spPr bwMode="auto">
          <a:xfrm>
            <a:off x="800369" y="2934372"/>
            <a:ext cx="2598423" cy="2342705"/>
          </a:xfrm>
          <a:prstGeom prst="rect">
            <a:avLst/>
          </a:prstGeom>
          <a:noFill/>
          <a:ln w="25400" cap="flat" cmpd="sng">
            <a:noFill/>
            <a:prstDash val="solid"/>
            <a:miter lim="800000"/>
            <a:headEnd type="none" w="sm" len="sm"/>
            <a:tailEnd type="none" w="sm" len="sm"/>
          </a:ln>
        </p:spPr>
      </p:pic>
      <p:graphicFrame>
        <p:nvGraphicFramePr>
          <p:cNvPr id="5" name="Object 5"/>
          <p:cNvGraphicFramePr>
            <a:graphicFrameLocks noChangeAspect="1"/>
          </p:cNvGraphicFramePr>
          <p:nvPr/>
        </p:nvGraphicFramePr>
        <p:xfrm>
          <a:off x="3987984" y="3510447"/>
          <a:ext cx="1999255" cy="1152150"/>
        </p:xfrm>
        <a:graphic>
          <a:graphicData uri="http://schemas.openxmlformats.org/presentationml/2006/ole">
            <p:oleObj spid="_x0000_s1035" name="公式" r:id="rId5" imgW="749160" imgH="43164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 name="Object 8"/>
          <p:cNvGraphicFramePr>
            <a:graphicFrameLocks noChangeAspect="1"/>
          </p:cNvGraphicFramePr>
          <p:nvPr/>
        </p:nvGraphicFramePr>
        <p:xfrm>
          <a:off x="2874239" y="668477"/>
          <a:ext cx="4282087" cy="3955715"/>
        </p:xfrm>
        <a:graphic>
          <a:graphicData uri="http://schemas.openxmlformats.org/presentationml/2006/ole">
            <p:oleObj spid="_x0000_s44034" name="公式" r:id="rId4" imgW="1701720" imgH="1574640" progId="Equation.3">
              <p:embed/>
            </p:oleObj>
          </a:graphicData>
        </a:graphic>
      </p:graphicFrame>
      <p:pic>
        <p:nvPicPr>
          <p:cNvPr id="2" name="Picture 5"/>
          <p:cNvPicPr>
            <a:picLocks noChangeAspect="1" noChangeArrowheads="1"/>
          </p:cNvPicPr>
          <p:nvPr/>
        </p:nvPicPr>
        <p:blipFill>
          <a:blip r:embed="rId5" cstate="print"/>
          <a:srcRect/>
          <a:stretch>
            <a:fillRect/>
          </a:stretch>
        </p:blipFill>
        <p:spPr bwMode="auto">
          <a:xfrm>
            <a:off x="262699" y="399642"/>
            <a:ext cx="1543050" cy="1581150"/>
          </a:xfrm>
          <a:prstGeom prst="rect">
            <a:avLst/>
          </a:prstGeom>
          <a:noFill/>
          <a:ln w="9525">
            <a:noFill/>
            <a:miter lim="800000"/>
            <a:headEnd/>
            <a:tailEnd/>
          </a:ln>
        </p:spPr>
      </p:pic>
      <p:pic>
        <p:nvPicPr>
          <p:cNvPr id="44035" name="Picture 3"/>
          <p:cNvPicPr>
            <a:picLocks noChangeAspect="1" noChangeArrowheads="1"/>
          </p:cNvPicPr>
          <p:nvPr/>
        </p:nvPicPr>
        <p:blipFill>
          <a:blip r:embed="rId6" cstate="print"/>
          <a:srcRect/>
          <a:stretch>
            <a:fillRect/>
          </a:stretch>
        </p:blipFill>
        <p:spPr bwMode="auto">
          <a:xfrm>
            <a:off x="262699" y="2396702"/>
            <a:ext cx="2076450" cy="19716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4" cstate="print"/>
          <a:srcRect/>
          <a:stretch>
            <a:fillRect/>
          </a:stretch>
        </p:blipFill>
        <p:spPr bwMode="auto">
          <a:xfrm>
            <a:off x="262699" y="399642"/>
            <a:ext cx="1543050" cy="1581150"/>
          </a:xfrm>
          <a:prstGeom prst="rect">
            <a:avLst/>
          </a:prstGeom>
          <a:noFill/>
          <a:ln w="9525">
            <a:noFill/>
            <a:miter lim="800000"/>
            <a:headEnd/>
            <a:tailEnd/>
          </a:ln>
        </p:spPr>
      </p:pic>
      <p:graphicFrame>
        <p:nvGraphicFramePr>
          <p:cNvPr id="3" name="Object 8"/>
          <p:cNvGraphicFramePr>
            <a:graphicFrameLocks noChangeAspect="1"/>
          </p:cNvGraphicFramePr>
          <p:nvPr/>
        </p:nvGraphicFramePr>
        <p:xfrm>
          <a:off x="2374974" y="399642"/>
          <a:ext cx="4175125" cy="5292726"/>
        </p:xfrm>
        <a:graphic>
          <a:graphicData uri="http://schemas.openxmlformats.org/presentationml/2006/ole">
            <p:oleObj spid="_x0000_s45059" name="公式" r:id="rId5" imgW="2158920" imgH="274320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4" cstate="print"/>
          <a:srcRect/>
          <a:stretch>
            <a:fillRect/>
          </a:stretch>
        </p:blipFill>
        <p:spPr bwMode="auto">
          <a:xfrm>
            <a:off x="262699" y="399642"/>
            <a:ext cx="1543050" cy="1581150"/>
          </a:xfrm>
          <a:prstGeom prst="rect">
            <a:avLst/>
          </a:prstGeom>
          <a:noFill/>
          <a:ln w="9525">
            <a:noFill/>
            <a:miter lim="800000"/>
            <a:headEnd/>
            <a:tailEnd/>
          </a:ln>
        </p:spPr>
      </p:pic>
      <p:graphicFrame>
        <p:nvGraphicFramePr>
          <p:cNvPr id="3" name="Object 8"/>
          <p:cNvGraphicFramePr>
            <a:graphicFrameLocks noChangeAspect="1"/>
          </p:cNvGraphicFramePr>
          <p:nvPr/>
        </p:nvGraphicFramePr>
        <p:xfrm>
          <a:off x="2144544" y="284427"/>
          <a:ext cx="5113407" cy="5513935"/>
        </p:xfrm>
        <a:graphic>
          <a:graphicData uri="http://schemas.openxmlformats.org/presentationml/2006/ole">
            <p:oleObj spid="_x0000_s46082" name="公式" r:id="rId5" imgW="2514600" imgH="271764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矩形 9"/>
          <p:cNvSpPr>
            <a:spLocks noChangeArrowheads="1"/>
          </p:cNvSpPr>
          <p:nvPr/>
        </p:nvSpPr>
        <p:spPr bwMode="auto">
          <a:xfrm>
            <a:off x="0" y="0"/>
            <a:ext cx="8129588" cy="1938992"/>
          </a:xfrm>
          <a:prstGeom prst="rect">
            <a:avLst/>
          </a:prstGeom>
          <a:noFill/>
          <a:ln w="9525">
            <a:noFill/>
            <a:miter lim="800000"/>
            <a:headEnd/>
            <a:tailEnd/>
          </a:ln>
        </p:spPr>
        <p:txBody>
          <a:bodyPr wrap="square">
            <a:spAutoFit/>
          </a:bodyPr>
          <a:lstStyle/>
          <a:p>
            <a:pPr lvl="1" algn="l"/>
            <a:r>
              <a:rPr lang="en-US" altLang="zh-CN" sz="2000" dirty="0" smtClean="0">
                <a:latin typeface="Times New Roman" pitchFamily="18" charset="0"/>
                <a:cs typeface="Times New Roman" pitchFamily="18" charset="0"/>
              </a:rPr>
              <a:t>2. (10%) A wire carrying current </a:t>
            </a:r>
            <a:r>
              <a:rPr lang="en-US" altLang="zh-CN" sz="2000" i="1" dirty="0" err="1" smtClean="0">
                <a:solidFill>
                  <a:schemeClr val="tx2"/>
                </a:solidFill>
                <a:latin typeface="Times New Roman" pitchFamily="18" charset="0"/>
                <a:cs typeface="Times New Roman" pitchFamily="18" charset="0"/>
              </a:rPr>
              <a:t>i</a:t>
            </a:r>
            <a:r>
              <a:rPr lang="en-US" altLang="zh-CN" sz="2000" i="1"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has the configuration shown in Fig. 7. Two semi-infinite straight sections, each tangent to the same circle, are connected by a circular arc, of angle </a:t>
            </a:r>
            <a:r>
              <a:rPr lang="en-US" altLang="zh-CN" sz="2000" i="1" dirty="0" smtClean="0">
                <a:solidFill>
                  <a:schemeClr val="tx2"/>
                </a:solidFill>
                <a:latin typeface="Symbol" pitchFamily="18" charset="2"/>
                <a:cs typeface="Times New Roman" pitchFamily="18" charset="0"/>
              </a:rPr>
              <a:t>q </a:t>
            </a:r>
            <a:r>
              <a:rPr lang="en-US" altLang="zh-CN" sz="2000" dirty="0" smtClean="0">
                <a:latin typeface="Times New Roman" pitchFamily="18" charset="0"/>
                <a:cs typeface="Times New Roman" pitchFamily="18" charset="0"/>
              </a:rPr>
              <a:t>, along the circumference of the circle, with all sections lying in the same plane. What must </a:t>
            </a:r>
            <a:r>
              <a:rPr lang="en-US" altLang="zh-CN" sz="2000" i="1" dirty="0" smtClean="0">
                <a:solidFill>
                  <a:schemeClr val="tx2"/>
                </a:solidFill>
                <a:latin typeface="Symbol" pitchFamily="18" charset="2"/>
                <a:cs typeface="Times New Roman" pitchFamily="18" charset="0"/>
              </a:rPr>
              <a:t>q</a:t>
            </a:r>
            <a:r>
              <a:rPr lang="en-US" altLang="zh-CN" sz="2000" i="1"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be in order to for </a:t>
            </a:r>
            <a:r>
              <a:rPr lang="en-US" altLang="zh-CN" sz="2000" i="1" dirty="0" smtClean="0">
                <a:solidFill>
                  <a:schemeClr val="tx2"/>
                </a:solidFill>
                <a:latin typeface="Times New Roman" pitchFamily="18" charset="0"/>
                <a:cs typeface="Times New Roman" pitchFamily="18" charset="0"/>
              </a:rPr>
              <a:t>B</a:t>
            </a:r>
            <a:r>
              <a:rPr lang="en-US" altLang="zh-CN" sz="2000" dirty="0" smtClean="0">
                <a:latin typeface="Times New Roman" pitchFamily="18" charset="0"/>
                <a:cs typeface="Times New Roman" pitchFamily="18" charset="0"/>
              </a:rPr>
              <a:t> to be zero at the center of the circle?</a:t>
            </a:r>
            <a:r>
              <a:rPr lang="en-US" altLang="zh-CN" dirty="0" smtClean="0"/>
              <a:t>      </a:t>
            </a:r>
            <a:endParaRPr lang="zh-CN" altLang="zh-CN" dirty="0"/>
          </a:p>
        </p:txBody>
      </p:sp>
      <p:graphicFrame>
        <p:nvGraphicFramePr>
          <p:cNvPr id="6" name="Object 4"/>
          <p:cNvGraphicFramePr>
            <a:graphicFrameLocks noChangeAspect="1"/>
          </p:cNvGraphicFramePr>
          <p:nvPr/>
        </p:nvGraphicFramePr>
        <p:xfrm>
          <a:off x="3719149" y="1820627"/>
          <a:ext cx="2573135" cy="1626349"/>
        </p:xfrm>
        <a:graphic>
          <a:graphicData uri="http://schemas.openxmlformats.org/presentationml/2006/ole">
            <p:oleObj spid="_x0000_s10242" name="公式" r:id="rId4" imgW="1282680" imgH="812520" progId="Equation.3">
              <p:embed/>
            </p:oleObj>
          </a:graphicData>
        </a:graphic>
      </p:graphicFrame>
      <p:pic>
        <p:nvPicPr>
          <p:cNvPr id="4" name="Picture 5"/>
          <p:cNvPicPr>
            <a:picLocks noChangeAspect="1" noChangeArrowheads="1"/>
          </p:cNvPicPr>
          <p:nvPr/>
        </p:nvPicPr>
        <p:blipFill>
          <a:blip r:embed="rId5" cstate="print"/>
          <a:srcRect/>
          <a:stretch>
            <a:fillRect/>
          </a:stretch>
        </p:blipFill>
        <p:spPr bwMode="auto">
          <a:xfrm>
            <a:off x="416319" y="1974247"/>
            <a:ext cx="2971800" cy="1400175"/>
          </a:xfrm>
          <a:prstGeom prst="rect">
            <a:avLst/>
          </a:prstGeom>
          <a:noFill/>
          <a:ln w="9525">
            <a:noFill/>
            <a:miter lim="800000"/>
            <a:headEnd/>
            <a:tailEnd/>
          </a:ln>
        </p:spPr>
      </p:pic>
      <p:pic>
        <p:nvPicPr>
          <p:cNvPr id="5" name="Picture 6"/>
          <p:cNvPicPr>
            <a:picLocks noChangeAspect="1" noChangeArrowheads="1"/>
          </p:cNvPicPr>
          <p:nvPr/>
        </p:nvPicPr>
        <p:blipFill>
          <a:blip r:embed="rId6" cstate="print"/>
          <a:srcRect/>
          <a:stretch>
            <a:fillRect/>
          </a:stretch>
        </p:blipFill>
        <p:spPr bwMode="auto">
          <a:xfrm>
            <a:off x="416319" y="3779282"/>
            <a:ext cx="1304925" cy="1771650"/>
          </a:xfrm>
          <a:prstGeom prst="rect">
            <a:avLst/>
          </a:prstGeom>
          <a:noFill/>
          <a:ln w="9525">
            <a:noFill/>
            <a:miter lim="800000"/>
            <a:headEnd/>
            <a:tailEnd/>
          </a:ln>
        </p:spPr>
      </p:pic>
      <p:graphicFrame>
        <p:nvGraphicFramePr>
          <p:cNvPr id="7" name="Object 4"/>
          <p:cNvGraphicFramePr>
            <a:graphicFrameLocks noChangeAspect="1"/>
          </p:cNvGraphicFramePr>
          <p:nvPr/>
        </p:nvGraphicFramePr>
        <p:xfrm>
          <a:off x="2067734" y="3894497"/>
          <a:ext cx="2803525" cy="1625600"/>
        </p:xfrm>
        <a:graphic>
          <a:graphicData uri="http://schemas.openxmlformats.org/presentationml/2006/ole">
            <p:oleObj spid="_x0000_s10247" name="公式" r:id="rId7" imgW="1396800" imgH="812520" progId="Equation.3">
              <p:embed/>
            </p:oleObj>
          </a:graphicData>
        </a:graphic>
      </p:graphicFrame>
      <p:graphicFrame>
        <p:nvGraphicFramePr>
          <p:cNvPr id="8" name="Object 8"/>
          <p:cNvGraphicFramePr>
            <a:graphicFrameLocks noChangeAspect="1"/>
          </p:cNvGraphicFramePr>
          <p:nvPr/>
        </p:nvGraphicFramePr>
        <p:xfrm>
          <a:off x="5178539" y="3817687"/>
          <a:ext cx="2413404" cy="1844288"/>
        </p:xfrm>
        <a:graphic>
          <a:graphicData uri="http://schemas.openxmlformats.org/presentationml/2006/ole">
            <p:oleObj spid="_x0000_s10248" name="公式" r:id="rId8" imgW="1358640" imgH="104112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矩形 9"/>
          <p:cNvSpPr>
            <a:spLocks noChangeArrowheads="1"/>
          </p:cNvSpPr>
          <p:nvPr/>
        </p:nvSpPr>
        <p:spPr bwMode="auto">
          <a:xfrm>
            <a:off x="0" y="1"/>
            <a:ext cx="8129588" cy="2062103"/>
          </a:xfrm>
          <a:prstGeom prst="rect">
            <a:avLst/>
          </a:prstGeom>
          <a:noFill/>
          <a:ln w="9525">
            <a:noFill/>
            <a:miter lim="800000"/>
            <a:headEnd/>
            <a:tailEnd/>
          </a:ln>
        </p:spPr>
        <p:txBody>
          <a:bodyPr wrap="square">
            <a:spAutoFit/>
          </a:bodyPr>
          <a:lstStyle/>
          <a:p>
            <a:pPr lvl="1" algn="l"/>
            <a:r>
              <a:rPr lang="en-US" altLang="zh-CN" sz="1600" dirty="0" smtClean="0">
                <a:latin typeface="Times New Roman" pitchFamily="18" charset="0"/>
                <a:cs typeface="Times New Roman" pitchFamily="18" charset="0"/>
              </a:rPr>
              <a:t>3. (15%) As shown in Fig. 8, a long cylindrical capacitor (</a:t>
            </a:r>
            <a:r>
              <a:rPr lang="zh-CN" altLang="zh-CN" sz="1600" dirty="0" smtClean="0">
                <a:latin typeface="Times New Roman" pitchFamily="18" charset="0"/>
                <a:cs typeface="Times New Roman" pitchFamily="18" charset="0"/>
              </a:rPr>
              <a:t>圆柱形电容器</a:t>
            </a:r>
            <a:r>
              <a:rPr lang="en-US" altLang="zh-CN" sz="1600" dirty="0" smtClean="0">
                <a:latin typeface="Times New Roman" pitchFamily="18" charset="0"/>
                <a:cs typeface="Times New Roman" pitchFamily="18" charset="0"/>
              </a:rPr>
              <a:t>), with radius </a:t>
            </a:r>
            <a:r>
              <a:rPr lang="en-US" altLang="zh-CN" sz="1600" i="1" dirty="0" smtClean="0">
                <a:solidFill>
                  <a:schemeClr val="tx2"/>
                </a:solidFill>
                <a:latin typeface="Times New Roman" pitchFamily="18" charset="0"/>
                <a:cs typeface="Times New Roman" pitchFamily="18" charset="0"/>
              </a:rPr>
              <a:t>a</a:t>
            </a:r>
            <a:r>
              <a:rPr lang="en-US" altLang="zh-CN" sz="1600" dirty="0" smtClean="0">
                <a:latin typeface="Times New Roman" pitchFamily="18" charset="0"/>
                <a:cs typeface="Times New Roman" pitchFamily="18" charset="0"/>
              </a:rPr>
              <a:t> and </a:t>
            </a:r>
            <a:r>
              <a:rPr lang="en-US" altLang="zh-CN" sz="1600" i="1" dirty="0" smtClean="0">
                <a:solidFill>
                  <a:schemeClr val="tx2"/>
                </a:solidFill>
                <a:latin typeface="Times New Roman" pitchFamily="18" charset="0"/>
                <a:cs typeface="Times New Roman" pitchFamily="18" charset="0"/>
              </a:rPr>
              <a:t>b</a:t>
            </a:r>
            <a:r>
              <a:rPr lang="en-US" altLang="zh-CN" sz="1600" dirty="0" smtClean="0">
                <a:latin typeface="Times New Roman" pitchFamily="18" charset="0"/>
                <a:cs typeface="Times New Roman" pitchFamily="18" charset="0"/>
              </a:rPr>
              <a:t>, length </a:t>
            </a:r>
            <a:r>
              <a:rPr lang="en-US" altLang="zh-CN" sz="1600" i="1" dirty="0" smtClean="0">
                <a:solidFill>
                  <a:schemeClr val="tx2"/>
                </a:solidFill>
                <a:latin typeface="Times New Roman" pitchFamily="18" charset="0"/>
                <a:cs typeface="Times New Roman" pitchFamily="18" charset="0"/>
              </a:rPr>
              <a:t>L</a:t>
            </a:r>
            <a:r>
              <a:rPr lang="en-US" altLang="zh-CN" sz="1600" dirty="0" smtClean="0">
                <a:latin typeface="Times New Roman" pitchFamily="18" charset="0"/>
                <a:cs typeface="Times New Roman" pitchFamily="18" charset="0"/>
              </a:rPr>
              <a:t>, is filled by two kind dielectrics, whose dielectric constants are </a:t>
            </a:r>
            <a:r>
              <a:rPr lang="en-US" altLang="zh-CN" sz="1600" i="1" dirty="0" smtClean="0">
                <a:solidFill>
                  <a:schemeClr val="tx2"/>
                </a:solidFill>
                <a:latin typeface="Times New Roman" pitchFamily="18" charset="0"/>
                <a:cs typeface="Times New Roman" pitchFamily="18" charset="0"/>
                <a:sym typeface="Symbol"/>
              </a:rPr>
              <a:t></a:t>
            </a:r>
            <a:r>
              <a:rPr lang="en-US" altLang="zh-CN" sz="1600" i="1" baseline="-25000" dirty="0" smtClean="0">
                <a:solidFill>
                  <a:schemeClr val="tx2"/>
                </a:solidFill>
                <a:latin typeface="Times New Roman" pitchFamily="18" charset="0"/>
                <a:cs typeface="Times New Roman" pitchFamily="18" charset="0"/>
              </a:rPr>
              <a:t>e1</a:t>
            </a:r>
            <a:r>
              <a:rPr lang="en-US" altLang="zh-CN" sz="1600" dirty="0" smtClean="0">
                <a:latin typeface="Times New Roman" pitchFamily="18" charset="0"/>
                <a:cs typeface="Times New Roman" pitchFamily="18" charset="0"/>
              </a:rPr>
              <a:t>, </a:t>
            </a:r>
            <a:r>
              <a:rPr lang="en-US" altLang="zh-CN" sz="1600" i="1" dirty="0" smtClean="0">
                <a:solidFill>
                  <a:schemeClr val="tx2"/>
                </a:solidFill>
                <a:latin typeface="Times New Roman" pitchFamily="18" charset="0"/>
                <a:cs typeface="Times New Roman" pitchFamily="18" charset="0"/>
                <a:sym typeface="Symbol"/>
              </a:rPr>
              <a:t></a:t>
            </a:r>
            <a:r>
              <a:rPr lang="en-US" altLang="zh-CN" sz="1600" i="1" baseline="-25000" dirty="0" smtClean="0">
                <a:solidFill>
                  <a:schemeClr val="tx2"/>
                </a:solidFill>
                <a:latin typeface="Times New Roman" pitchFamily="18" charset="0"/>
                <a:cs typeface="Times New Roman" pitchFamily="18" charset="0"/>
              </a:rPr>
              <a:t>e2</a:t>
            </a:r>
            <a:r>
              <a:rPr lang="en-US" altLang="zh-CN" sz="1600" dirty="0" smtClean="0">
                <a:latin typeface="Times New Roman" pitchFamily="18" charset="0"/>
                <a:cs typeface="Times New Roman" pitchFamily="18" charset="0"/>
              </a:rPr>
              <a:t>,</a:t>
            </a:r>
            <a:r>
              <a:rPr lang="en-US" altLang="zh-CN" sz="1600" i="1" baseline="-25000" dirty="0" smtClean="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respectively, and are separated at a radius of </a:t>
            </a:r>
            <a:r>
              <a:rPr lang="en-US" altLang="zh-CN" sz="1600" i="1" dirty="0" smtClean="0">
                <a:solidFill>
                  <a:schemeClr val="tx2"/>
                </a:solidFill>
                <a:latin typeface="Times New Roman" pitchFamily="18" charset="0"/>
                <a:cs typeface="Times New Roman" pitchFamily="18" charset="0"/>
              </a:rPr>
              <a:t>R</a:t>
            </a:r>
            <a:r>
              <a:rPr lang="en-US" altLang="zh-CN" sz="1600" dirty="0" smtClean="0">
                <a:latin typeface="Times New Roman" pitchFamily="18" charset="0"/>
                <a:cs typeface="Times New Roman" pitchFamily="18" charset="0"/>
              </a:rPr>
              <a:t>. If the inner conductor (with the radius of </a:t>
            </a:r>
            <a:r>
              <a:rPr lang="en-US" altLang="zh-CN" sz="1600" i="1" dirty="0" smtClean="0">
                <a:solidFill>
                  <a:schemeClr val="tx2"/>
                </a:solidFill>
                <a:latin typeface="Times New Roman" pitchFamily="18" charset="0"/>
                <a:cs typeface="Times New Roman" pitchFamily="18" charset="0"/>
              </a:rPr>
              <a:t>a</a:t>
            </a:r>
            <a:r>
              <a:rPr lang="en-US" altLang="zh-CN" sz="1600" dirty="0" smtClean="0">
                <a:latin typeface="Times New Roman" pitchFamily="18" charset="0"/>
                <a:cs typeface="Times New Roman" pitchFamily="18" charset="0"/>
              </a:rPr>
              <a:t>) is charged with a line charge density </a:t>
            </a:r>
            <a:r>
              <a:rPr lang="en-US" altLang="zh-CN" sz="1600" i="1" dirty="0" smtClean="0">
                <a:solidFill>
                  <a:schemeClr val="tx2"/>
                </a:solidFill>
                <a:latin typeface="Times New Roman" pitchFamily="18" charset="0"/>
                <a:cs typeface="Times New Roman" pitchFamily="18" charset="0"/>
                <a:sym typeface="Symbol"/>
              </a:rPr>
              <a:t></a:t>
            </a:r>
            <a:r>
              <a:rPr lang="en-US" altLang="zh-CN" sz="1600" dirty="0" smtClean="0">
                <a:latin typeface="Times New Roman" pitchFamily="18" charset="0"/>
                <a:cs typeface="Times New Roman" pitchFamily="18" charset="0"/>
              </a:rPr>
              <a:t>, please</a:t>
            </a:r>
            <a:endParaRPr lang="zh-CN" altLang="zh-CN" sz="1600" dirty="0" smtClean="0">
              <a:latin typeface="Times New Roman" pitchFamily="18" charset="0"/>
              <a:cs typeface="Times New Roman" pitchFamily="18" charset="0"/>
            </a:endParaRPr>
          </a:p>
          <a:p>
            <a:pPr algn="l"/>
            <a:r>
              <a:rPr lang="en-US" altLang="zh-CN" sz="1600" dirty="0" smtClean="0">
                <a:latin typeface="Times New Roman" pitchFamily="18" charset="0"/>
                <a:cs typeface="Times New Roman" pitchFamily="18" charset="0"/>
              </a:rPr>
              <a:t> (</a:t>
            </a:r>
            <a:r>
              <a:rPr lang="en-US" altLang="zh-CN" sz="1600" i="1" dirty="0" smtClean="0">
                <a:latin typeface="Times New Roman" pitchFamily="18" charset="0"/>
                <a:cs typeface="Times New Roman" pitchFamily="18" charset="0"/>
              </a:rPr>
              <a:t>a</a:t>
            </a:r>
            <a:r>
              <a:rPr lang="en-US" altLang="zh-CN" sz="1600" dirty="0" smtClean="0">
                <a:latin typeface="Times New Roman" pitchFamily="18" charset="0"/>
                <a:cs typeface="Times New Roman" pitchFamily="18" charset="0"/>
              </a:rPr>
              <a:t>). Calculate the electric field </a:t>
            </a:r>
            <a:r>
              <a:rPr lang="en-US" altLang="zh-CN" sz="1600" i="1" dirty="0" smtClean="0">
                <a:solidFill>
                  <a:schemeClr val="tx2"/>
                </a:solidFill>
                <a:latin typeface="Times New Roman" pitchFamily="18" charset="0"/>
                <a:cs typeface="Times New Roman" pitchFamily="18" charset="0"/>
              </a:rPr>
              <a:t>E</a:t>
            </a:r>
            <a:r>
              <a:rPr lang="en-US" altLang="zh-CN" sz="1600" dirty="0" smtClean="0">
                <a:latin typeface="Times New Roman" pitchFamily="18" charset="0"/>
                <a:cs typeface="Times New Roman" pitchFamily="18" charset="0"/>
              </a:rPr>
              <a:t>, displacement vector </a:t>
            </a:r>
            <a:r>
              <a:rPr lang="en-US" altLang="zh-CN" sz="1600" i="1" dirty="0" smtClean="0">
                <a:solidFill>
                  <a:schemeClr val="tx2"/>
                </a:solidFill>
                <a:latin typeface="Times New Roman" pitchFamily="18" charset="0"/>
                <a:cs typeface="Times New Roman" pitchFamily="18" charset="0"/>
              </a:rPr>
              <a:t>D</a:t>
            </a:r>
            <a:r>
              <a:rPr lang="en-US" altLang="zh-CN" sz="1600" dirty="0" smtClean="0">
                <a:latin typeface="Times New Roman" pitchFamily="18" charset="0"/>
                <a:cs typeface="Times New Roman" pitchFamily="18" charset="0"/>
              </a:rPr>
              <a:t>, and polarization vector  </a:t>
            </a:r>
          </a:p>
          <a:p>
            <a:pPr algn="l"/>
            <a:r>
              <a:rPr lang="en-US" altLang="zh-CN" sz="1600" i="1" dirty="0" smtClean="0">
                <a:solidFill>
                  <a:schemeClr val="tx2"/>
                </a:solidFill>
                <a:latin typeface="Times New Roman" pitchFamily="18" charset="0"/>
                <a:cs typeface="Times New Roman" pitchFamily="18" charset="0"/>
              </a:rPr>
              <a:t>        P</a:t>
            </a:r>
            <a:r>
              <a:rPr lang="en-US" altLang="zh-CN" sz="1600" dirty="0" smtClean="0">
                <a:latin typeface="Times New Roman" pitchFamily="18" charset="0"/>
                <a:cs typeface="Times New Roman" pitchFamily="18" charset="0"/>
              </a:rPr>
              <a:t> for both </a:t>
            </a:r>
            <a:r>
              <a:rPr lang="en-US" altLang="zh-CN" sz="1600" i="1" dirty="0" smtClean="0">
                <a:solidFill>
                  <a:schemeClr val="tx2"/>
                </a:solidFill>
                <a:latin typeface="Times New Roman" pitchFamily="18" charset="0"/>
                <a:cs typeface="Times New Roman" pitchFamily="18" charset="0"/>
              </a:rPr>
              <a:t>a </a:t>
            </a:r>
            <a:r>
              <a:rPr lang="en-US" altLang="zh-CN" sz="1600" dirty="0" smtClean="0">
                <a:solidFill>
                  <a:schemeClr val="tx2"/>
                </a:solidFill>
                <a:latin typeface="Times New Roman" pitchFamily="18" charset="0"/>
                <a:cs typeface="Times New Roman" pitchFamily="18" charset="0"/>
              </a:rPr>
              <a:t>&lt; </a:t>
            </a:r>
            <a:r>
              <a:rPr lang="en-US" altLang="zh-CN" sz="1600" i="1" dirty="0" smtClean="0">
                <a:solidFill>
                  <a:schemeClr val="tx2"/>
                </a:solidFill>
                <a:latin typeface="Times New Roman" pitchFamily="18" charset="0"/>
                <a:cs typeface="Times New Roman" pitchFamily="18" charset="0"/>
              </a:rPr>
              <a:t>r </a:t>
            </a:r>
            <a:r>
              <a:rPr lang="en-US" altLang="zh-CN" sz="1600" dirty="0" smtClean="0">
                <a:solidFill>
                  <a:schemeClr val="tx2"/>
                </a:solidFill>
                <a:latin typeface="Times New Roman" pitchFamily="18" charset="0"/>
                <a:cs typeface="Times New Roman" pitchFamily="18" charset="0"/>
              </a:rPr>
              <a:t>&lt;</a:t>
            </a:r>
            <a:r>
              <a:rPr lang="en-US" altLang="zh-CN" sz="1600" i="1" dirty="0" smtClean="0">
                <a:solidFill>
                  <a:schemeClr val="tx2"/>
                </a:solidFill>
                <a:latin typeface="Times New Roman" pitchFamily="18" charset="0"/>
                <a:cs typeface="Times New Roman" pitchFamily="18" charset="0"/>
              </a:rPr>
              <a:t>R </a:t>
            </a:r>
            <a:r>
              <a:rPr lang="en-US" altLang="zh-CN" sz="1600" dirty="0" smtClean="0">
                <a:latin typeface="Times New Roman" pitchFamily="18" charset="0"/>
                <a:cs typeface="Times New Roman" pitchFamily="18" charset="0"/>
              </a:rPr>
              <a:t>and </a:t>
            </a:r>
            <a:r>
              <a:rPr lang="en-US" altLang="zh-CN" sz="1600" i="1" dirty="0" smtClean="0">
                <a:solidFill>
                  <a:schemeClr val="tx2"/>
                </a:solidFill>
                <a:latin typeface="Times New Roman" pitchFamily="18" charset="0"/>
                <a:cs typeface="Times New Roman" pitchFamily="18" charset="0"/>
              </a:rPr>
              <a:t>R</a:t>
            </a:r>
            <a:r>
              <a:rPr lang="en-US" altLang="zh-CN" sz="1600" dirty="0" smtClean="0">
                <a:solidFill>
                  <a:schemeClr val="tx2"/>
                </a:solidFill>
                <a:latin typeface="Times New Roman" pitchFamily="18" charset="0"/>
                <a:cs typeface="Times New Roman" pitchFamily="18" charset="0"/>
              </a:rPr>
              <a:t> &lt; </a:t>
            </a:r>
            <a:r>
              <a:rPr lang="en-US" altLang="zh-CN" sz="1600" i="1" dirty="0" smtClean="0">
                <a:solidFill>
                  <a:schemeClr val="tx2"/>
                </a:solidFill>
                <a:latin typeface="Times New Roman" pitchFamily="18" charset="0"/>
                <a:cs typeface="Times New Roman" pitchFamily="18" charset="0"/>
              </a:rPr>
              <a:t>r&lt; b </a:t>
            </a:r>
            <a:r>
              <a:rPr lang="en-US" altLang="zh-CN" sz="1600" dirty="0" smtClean="0">
                <a:latin typeface="Times New Roman" pitchFamily="18" charset="0"/>
                <a:cs typeface="Times New Roman" pitchFamily="18" charset="0"/>
              </a:rPr>
              <a:t>regions.</a:t>
            </a:r>
            <a:endParaRPr lang="zh-CN" altLang="zh-CN" sz="1600" dirty="0" smtClean="0">
              <a:latin typeface="Times New Roman" pitchFamily="18" charset="0"/>
              <a:cs typeface="Times New Roman" pitchFamily="18" charset="0"/>
            </a:endParaRPr>
          </a:p>
          <a:p>
            <a:pPr algn="l"/>
            <a:r>
              <a:rPr lang="en-US" altLang="zh-CN" sz="1600" dirty="0" smtClean="0">
                <a:latin typeface="Times New Roman" pitchFamily="18" charset="0"/>
                <a:cs typeface="Times New Roman" pitchFamily="18" charset="0"/>
              </a:rPr>
              <a:t>(</a:t>
            </a:r>
            <a:r>
              <a:rPr lang="en-US" altLang="zh-CN" sz="1600" i="1" dirty="0" smtClean="0">
                <a:latin typeface="Times New Roman" pitchFamily="18" charset="0"/>
                <a:cs typeface="Times New Roman" pitchFamily="18" charset="0"/>
              </a:rPr>
              <a:t>b</a:t>
            </a:r>
            <a:r>
              <a:rPr lang="en-US" altLang="zh-CN" sz="1600" dirty="0" smtClean="0">
                <a:latin typeface="Times New Roman" pitchFamily="18" charset="0"/>
                <a:cs typeface="Times New Roman" pitchFamily="18" charset="0"/>
              </a:rPr>
              <a:t>). The surface induced charge density </a:t>
            </a:r>
            <a:r>
              <a:rPr lang="en-US" altLang="zh-CN" sz="1600" i="1" dirty="0" smtClean="0">
                <a:solidFill>
                  <a:schemeClr val="tx2"/>
                </a:solidFill>
                <a:latin typeface="Times New Roman" pitchFamily="18" charset="0"/>
                <a:cs typeface="Times New Roman" pitchFamily="18" charset="0"/>
                <a:sym typeface="Symbol"/>
              </a:rPr>
              <a:t></a:t>
            </a:r>
            <a:r>
              <a:rPr lang="en-US" altLang="zh-CN" sz="1600" i="1" baseline="-25000" dirty="0" smtClean="0">
                <a:solidFill>
                  <a:schemeClr val="tx2"/>
                </a:solidFill>
                <a:latin typeface="Times New Roman" pitchFamily="18" charset="0"/>
                <a:cs typeface="Times New Roman" pitchFamily="18" charset="0"/>
              </a:rPr>
              <a:t>e</a:t>
            </a:r>
            <a:r>
              <a:rPr lang="en-US" altLang="zh-CN" sz="1600" i="1" dirty="0" smtClean="0">
                <a:solidFill>
                  <a:schemeClr val="tx2"/>
                </a:solidFill>
                <a:latin typeface="Times New Roman" pitchFamily="18" charset="0"/>
                <a:cs typeface="Times New Roman" pitchFamily="18" charset="0"/>
              </a:rPr>
              <a:t>’</a:t>
            </a:r>
            <a:r>
              <a:rPr lang="en-US" altLang="zh-CN" sz="1600" dirty="0" smtClean="0">
                <a:latin typeface="Times New Roman" pitchFamily="18" charset="0"/>
                <a:cs typeface="Times New Roman" pitchFamily="18" charset="0"/>
              </a:rPr>
              <a:t> at</a:t>
            </a:r>
            <a:r>
              <a:rPr lang="en-US" altLang="zh-CN" sz="1600" i="1" dirty="0" smtClean="0">
                <a:latin typeface="Times New Roman" pitchFamily="18" charset="0"/>
                <a:cs typeface="Times New Roman" pitchFamily="18" charset="0"/>
              </a:rPr>
              <a:t> </a:t>
            </a:r>
            <a:r>
              <a:rPr lang="en-US" altLang="zh-CN" sz="1600" i="1" dirty="0" smtClean="0">
                <a:solidFill>
                  <a:schemeClr val="tx2"/>
                </a:solidFill>
                <a:latin typeface="Times New Roman" pitchFamily="18" charset="0"/>
                <a:cs typeface="Times New Roman" pitchFamily="18" charset="0"/>
              </a:rPr>
              <a:t>r</a:t>
            </a:r>
            <a:r>
              <a:rPr lang="en-US" altLang="zh-CN" sz="1600" dirty="0" smtClean="0">
                <a:solidFill>
                  <a:schemeClr val="tx2"/>
                </a:solidFill>
                <a:latin typeface="Times New Roman" pitchFamily="18" charset="0"/>
                <a:cs typeface="Times New Roman" pitchFamily="18" charset="0"/>
              </a:rPr>
              <a:t> = </a:t>
            </a:r>
            <a:r>
              <a:rPr lang="en-US" altLang="zh-CN" sz="1600" i="1" dirty="0" smtClean="0">
                <a:solidFill>
                  <a:schemeClr val="tx2"/>
                </a:solidFill>
                <a:latin typeface="Times New Roman" pitchFamily="18" charset="0"/>
                <a:cs typeface="Times New Roman" pitchFamily="18" charset="0"/>
              </a:rPr>
              <a:t>a</a:t>
            </a:r>
            <a:r>
              <a:rPr lang="en-US" altLang="zh-CN" sz="1600" dirty="0" smtClean="0">
                <a:solidFill>
                  <a:schemeClr val="tx2"/>
                </a:solidFill>
                <a:latin typeface="Times New Roman" pitchFamily="18" charset="0"/>
                <a:cs typeface="Times New Roman" pitchFamily="18" charset="0"/>
              </a:rPr>
              <a:t>, </a:t>
            </a:r>
            <a:r>
              <a:rPr lang="en-US" altLang="zh-CN" sz="1600" i="1" dirty="0" smtClean="0">
                <a:solidFill>
                  <a:schemeClr val="tx2"/>
                </a:solidFill>
                <a:latin typeface="Times New Roman" pitchFamily="18" charset="0"/>
                <a:cs typeface="Times New Roman" pitchFamily="18" charset="0"/>
              </a:rPr>
              <a:t>r </a:t>
            </a:r>
            <a:r>
              <a:rPr lang="en-US" altLang="zh-CN" sz="1600" dirty="0" smtClean="0">
                <a:solidFill>
                  <a:schemeClr val="tx2"/>
                </a:solidFill>
                <a:latin typeface="Times New Roman" pitchFamily="18" charset="0"/>
                <a:cs typeface="Times New Roman" pitchFamily="18" charset="0"/>
              </a:rPr>
              <a:t>= </a:t>
            </a:r>
            <a:r>
              <a:rPr lang="en-US" altLang="zh-CN" sz="1600" i="1" dirty="0" smtClean="0">
                <a:solidFill>
                  <a:schemeClr val="tx2"/>
                </a:solidFill>
                <a:latin typeface="Times New Roman" pitchFamily="18" charset="0"/>
                <a:cs typeface="Times New Roman" pitchFamily="18" charset="0"/>
              </a:rPr>
              <a:t>R</a:t>
            </a:r>
            <a:r>
              <a:rPr lang="en-US" altLang="zh-CN" sz="1600" dirty="0" smtClean="0">
                <a:solidFill>
                  <a:schemeClr val="tx2"/>
                </a:solidFill>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and </a:t>
            </a:r>
            <a:r>
              <a:rPr lang="en-US" altLang="zh-CN" sz="1600" i="1" dirty="0" smtClean="0">
                <a:solidFill>
                  <a:schemeClr val="tx2"/>
                </a:solidFill>
                <a:latin typeface="Times New Roman" pitchFamily="18" charset="0"/>
                <a:cs typeface="Times New Roman" pitchFamily="18" charset="0"/>
              </a:rPr>
              <a:t>r </a:t>
            </a:r>
            <a:r>
              <a:rPr lang="en-US" altLang="zh-CN" sz="1600" dirty="0" smtClean="0">
                <a:solidFill>
                  <a:schemeClr val="tx2"/>
                </a:solidFill>
                <a:latin typeface="Times New Roman" pitchFamily="18" charset="0"/>
                <a:cs typeface="Times New Roman" pitchFamily="18" charset="0"/>
              </a:rPr>
              <a:t>= </a:t>
            </a:r>
            <a:r>
              <a:rPr lang="en-US" altLang="zh-CN" sz="1600" i="1" dirty="0" smtClean="0">
                <a:solidFill>
                  <a:schemeClr val="tx2"/>
                </a:solidFill>
                <a:latin typeface="Times New Roman" pitchFamily="18" charset="0"/>
                <a:cs typeface="Times New Roman" pitchFamily="18" charset="0"/>
              </a:rPr>
              <a:t>b</a:t>
            </a:r>
            <a:r>
              <a:rPr lang="en-US" altLang="zh-CN" sz="1600" dirty="0" smtClean="0">
                <a:latin typeface="Times New Roman" pitchFamily="18" charset="0"/>
                <a:cs typeface="Times New Roman" pitchFamily="18" charset="0"/>
              </a:rPr>
              <a:t> surfaces.</a:t>
            </a:r>
            <a:endParaRPr lang="zh-CN" altLang="zh-CN" sz="1600" dirty="0" smtClean="0">
              <a:latin typeface="Times New Roman" pitchFamily="18" charset="0"/>
              <a:cs typeface="Times New Roman" pitchFamily="18" charset="0"/>
            </a:endParaRPr>
          </a:p>
          <a:p>
            <a:pPr algn="l"/>
            <a:r>
              <a:rPr lang="en-US" altLang="zh-CN" sz="1600" dirty="0" smtClean="0">
                <a:latin typeface="Times New Roman" pitchFamily="18" charset="0"/>
                <a:cs typeface="Times New Roman" pitchFamily="18" charset="0"/>
              </a:rPr>
              <a:t>(</a:t>
            </a:r>
            <a:r>
              <a:rPr lang="en-US" altLang="zh-CN" sz="1600" i="1" dirty="0" smtClean="0">
                <a:latin typeface="Times New Roman" pitchFamily="18" charset="0"/>
                <a:cs typeface="Times New Roman" pitchFamily="18" charset="0"/>
              </a:rPr>
              <a:t>c</a:t>
            </a:r>
            <a:r>
              <a:rPr lang="en-US" altLang="zh-CN" sz="1600" dirty="0" smtClean="0">
                <a:latin typeface="Times New Roman" pitchFamily="18" charset="0"/>
                <a:cs typeface="Times New Roman" pitchFamily="18" charset="0"/>
              </a:rPr>
              <a:t>). The capacitance (</a:t>
            </a:r>
            <a:r>
              <a:rPr lang="zh-CN" altLang="zh-CN" sz="1600" dirty="0" smtClean="0">
                <a:solidFill>
                  <a:schemeClr val="tx2"/>
                </a:solidFill>
                <a:latin typeface="Times New Roman" pitchFamily="18" charset="0"/>
                <a:cs typeface="Times New Roman" pitchFamily="18" charset="0"/>
              </a:rPr>
              <a:t>电容</a:t>
            </a:r>
            <a:r>
              <a:rPr lang="en-US" altLang="zh-CN" sz="1600" dirty="0" smtClean="0">
                <a:latin typeface="Times New Roman" pitchFamily="18" charset="0"/>
                <a:cs typeface="Times New Roman" pitchFamily="18" charset="0"/>
              </a:rPr>
              <a:t>) for this cylindrical capacitor.</a:t>
            </a:r>
            <a:endParaRPr lang="zh-CN" altLang="zh-CN" sz="1600" dirty="0">
              <a:solidFill>
                <a:schemeClr val="tx2"/>
              </a:solidFill>
              <a:latin typeface="Times New Roman" pitchFamily="18" charset="0"/>
              <a:ea typeface="宋体" pitchFamily="2" charset="-122"/>
              <a:cs typeface="Times New Roman" pitchFamily="18" charset="0"/>
            </a:endParaRPr>
          </a:p>
        </p:txBody>
      </p:sp>
      <p:graphicFrame>
        <p:nvGraphicFramePr>
          <p:cNvPr id="5" name="Object 9"/>
          <p:cNvGraphicFramePr>
            <a:graphicFrameLocks noChangeAspect="1"/>
          </p:cNvGraphicFramePr>
          <p:nvPr/>
        </p:nvGraphicFramePr>
        <p:xfrm>
          <a:off x="2720619" y="2089462"/>
          <a:ext cx="4508500" cy="3844925"/>
        </p:xfrm>
        <a:graphic>
          <a:graphicData uri="http://schemas.openxmlformats.org/presentationml/2006/ole">
            <p:oleObj spid="_x0000_s11268" name="公式" r:id="rId4" imgW="3136680" imgH="2679480" progId="Equation.3">
              <p:embed/>
            </p:oleObj>
          </a:graphicData>
        </a:graphic>
      </p:graphicFrame>
      <p:pic>
        <p:nvPicPr>
          <p:cNvPr id="3" name="Picture 5"/>
          <p:cNvPicPr>
            <a:picLocks noChangeAspect="1" noChangeArrowheads="1"/>
          </p:cNvPicPr>
          <p:nvPr/>
        </p:nvPicPr>
        <p:blipFill>
          <a:blip r:embed="rId5" cstate="print"/>
          <a:srcRect/>
          <a:stretch>
            <a:fillRect/>
          </a:stretch>
        </p:blipFill>
        <p:spPr bwMode="auto">
          <a:xfrm>
            <a:off x="0" y="2934372"/>
            <a:ext cx="2038350" cy="22764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Object 9"/>
          <p:cNvGraphicFramePr>
            <a:graphicFrameLocks noChangeAspect="1"/>
          </p:cNvGraphicFramePr>
          <p:nvPr/>
        </p:nvGraphicFramePr>
        <p:xfrm>
          <a:off x="2413379" y="207617"/>
          <a:ext cx="3533260" cy="5725159"/>
        </p:xfrm>
        <a:graphic>
          <a:graphicData uri="http://schemas.openxmlformats.org/presentationml/2006/ole">
            <p:oleObj spid="_x0000_s47106" name="公式" r:id="rId4" imgW="1955520" imgH="3174840" progId="Equation.3">
              <p:embed/>
            </p:oleObj>
          </a:graphicData>
        </a:graphic>
      </p:graphicFrame>
      <p:pic>
        <p:nvPicPr>
          <p:cNvPr id="3" name="Picture 5"/>
          <p:cNvPicPr>
            <a:picLocks noChangeAspect="1" noChangeArrowheads="1"/>
          </p:cNvPicPr>
          <p:nvPr/>
        </p:nvPicPr>
        <p:blipFill>
          <a:blip r:embed="rId5" cstate="print"/>
          <a:srcRect/>
          <a:stretch>
            <a:fillRect/>
          </a:stretch>
        </p:blipFill>
        <p:spPr bwMode="auto">
          <a:xfrm>
            <a:off x="185889" y="246022"/>
            <a:ext cx="1891324" cy="21122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4" cstate="print"/>
          <a:srcRect/>
          <a:stretch>
            <a:fillRect/>
          </a:stretch>
        </p:blipFill>
        <p:spPr bwMode="auto">
          <a:xfrm>
            <a:off x="0" y="169212"/>
            <a:ext cx="1891324" cy="2112275"/>
          </a:xfrm>
          <a:prstGeom prst="rect">
            <a:avLst/>
          </a:prstGeom>
          <a:noFill/>
          <a:ln w="9525">
            <a:noFill/>
            <a:miter lim="800000"/>
            <a:headEnd/>
            <a:tailEnd/>
          </a:ln>
        </p:spPr>
      </p:pic>
      <p:graphicFrame>
        <p:nvGraphicFramePr>
          <p:cNvPr id="2" name="Object 9"/>
          <p:cNvGraphicFramePr>
            <a:graphicFrameLocks noChangeAspect="1"/>
          </p:cNvGraphicFramePr>
          <p:nvPr/>
        </p:nvGraphicFramePr>
        <p:xfrm>
          <a:off x="1990924" y="0"/>
          <a:ext cx="4877435" cy="3418424"/>
        </p:xfrm>
        <a:graphic>
          <a:graphicData uri="http://schemas.openxmlformats.org/presentationml/2006/ole">
            <p:oleObj spid="_x0000_s48131" name="公式" r:id="rId5" imgW="3111480" imgH="2184120" progId="Equation.3">
              <p:embed/>
            </p:oleObj>
          </a:graphicData>
        </a:graphic>
      </p:graphicFrame>
      <p:graphicFrame>
        <p:nvGraphicFramePr>
          <p:cNvPr id="4" name="Object 9"/>
          <p:cNvGraphicFramePr>
            <a:graphicFrameLocks noChangeAspect="1"/>
          </p:cNvGraphicFramePr>
          <p:nvPr/>
        </p:nvGraphicFramePr>
        <p:xfrm>
          <a:off x="1069204" y="3587257"/>
          <a:ext cx="5261485" cy="2250003"/>
        </p:xfrm>
        <a:graphic>
          <a:graphicData uri="http://schemas.openxmlformats.org/presentationml/2006/ole">
            <p:oleObj spid="_x0000_s48132" name="公式" r:id="rId6" imgW="3377880" imgH="144756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矩形 9"/>
          <p:cNvSpPr>
            <a:spLocks noChangeArrowheads="1"/>
          </p:cNvSpPr>
          <p:nvPr/>
        </p:nvSpPr>
        <p:spPr bwMode="auto">
          <a:xfrm>
            <a:off x="0" y="1"/>
            <a:ext cx="8129588" cy="3164801"/>
          </a:xfrm>
          <a:prstGeom prst="rect">
            <a:avLst/>
          </a:prstGeom>
          <a:noFill/>
          <a:ln w="9525">
            <a:noFill/>
            <a:miter lim="800000"/>
            <a:headEnd/>
            <a:tailEnd/>
          </a:ln>
        </p:spPr>
        <p:txBody>
          <a:bodyPr wrap="square">
            <a:spAutoFit/>
          </a:bodyPr>
          <a:lstStyle/>
          <a:p>
            <a:pPr lvl="1" algn="l"/>
            <a:r>
              <a:rPr lang="en-US" altLang="zh-CN" dirty="0" smtClean="0">
                <a:latin typeface="Times New Roman" pitchFamily="18" charset="0"/>
                <a:cs typeface="Times New Roman" pitchFamily="18" charset="0"/>
              </a:rPr>
              <a:t>4. (20%) As shown in Fig. 9, a point charge </a:t>
            </a:r>
            <a:r>
              <a:rPr lang="en-US" altLang="zh-CN" dirty="0" smtClean="0">
                <a:solidFill>
                  <a:schemeClr val="tx2"/>
                </a:solidFill>
                <a:latin typeface="Times New Roman" pitchFamily="18" charset="0"/>
                <a:cs typeface="Times New Roman" pitchFamily="18" charset="0"/>
              </a:rPr>
              <a:t>–</a:t>
            </a:r>
            <a:r>
              <a:rPr lang="en-US" altLang="zh-CN" i="1" dirty="0" smtClean="0">
                <a:solidFill>
                  <a:schemeClr val="tx2"/>
                </a:solidFill>
                <a:latin typeface="Times New Roman" pitchFamily="18" charset="0"/>
                <a:cs typeface="Times New Roman" pitchFamily="18" charset="0"/>
              </a:rPr>
              <a:t>Q</a:t>
            </a:r>
            <a:r>
              <a:rPr lang="en-US" altLang="zh-CN" baseline="-25000" dirty="0" smtClean="0">
                <a:solidFill>
                  <a:schemeClr val="tx2"/>
                </a:solidFill>
                <a:latin typeface="Times New Roman" pitchFamily="18" charset="0"/>
                <a:cs typeface="Times New Roman" pitchFamily="18" charset="0"/>
              </a:rPr>
              <a:t>1</a:t>
            </a:r>
            <a:r>
              <a:rPr lang="en-US" altLang="zh-CN" dirty="0" smtClean="0">
                <a:solidFill>
                  <a:schemeClr val="tx2"/>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of mass </a:t>
            </a:r>
            <a:r>
              <a:rPr lang="en-US" altLang="zh-CN" i="1" dirty="0" smtClean="0">
                <a:latin typeface="Times New Roman" pitchFamily="18" charset="0"/>
                <a:cs typeface="Times New Roman" pitchFamily="18" charset="0"/>
              </a:rPr>
              <a:t>m </a:t>
            </a:r>
            <a:r>
              <a:rPr lang="en-US" altLang="zh-CN" dirty="0" smtClean="0">
                <a:latin typeface="Times New Roman" pitchFamily="18" charset="0"/>
                <a:cs typeface="Times New Roman" pitchFamily="18" charset="0"/>
              </a:rPr>
              <a:t>travels in a circular orbit of radius </a:t>
            </a:r>
            <a:r>
              <a:rPr lang="en-US" altLang="zh-CN" i="1" dirty="0" smtClean="0">
                <a:solidFill>
                  <a:schemeClr val="tx2"/>
                </a:solidFill>
                <a:latin typeface="Times New Roman" pitchFamily="18" charset="0"/>
                <a:cs typeface="Times New Roman" pitchFamily="18" charset="0"/>
              </a:rPr>
              <a:t>R</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about a charge of opposite sign </a:t>
            </a:r>
            <a:r>
              <a:rPr lang="en-US" altLang="zh-CN" i="1" dirty="0" smtClean="0">
                <a:solidFill>
                  <a:schemeClr val="tx2"/>
                </a:solidFill>
                <a:latin typeface="Times New Roman" pitchFamily="18" charset="0"/>
                <a:cs typeface="Times New Roman" pitchFamily="18" charset="0"/>
              </a:rPr>
              <a:t>Q</a:t>
            </a:r>
            <a:r>
              <a:rPr lang="en-US" altLang="zh-CN" i="1" baseline="-25000" dirty="0" smtClean="0">
                <a:solidFill>
                  <a:schemeClr val="tx2"/>
                </a:solidFill>
                <a:latin typeface="Times New Roman" pitchFamily="18" charset="0"/>
                <a:cs typeface="Times New Roman" pitchFamily="18" charset="0"/>
              </a:rPr>
              <a:t>2</a:t>
            </a:r>
            <a:r>
              <a:rPr lang="en-US" altLang="zh-CN"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What is the equilibrium angular speed (</a:t>
            </a:r>
            <a:r>
              <a:rPr lang="zh-CN" altLang="zh-CN" dirty="0" smtClean="0">
                <a:latin typeface="Times New Roman" pitchFamily="18" charset="0"/>
                <a:cs typeface="Times New Roman" pitchFamily="18" charset="0"/>
              </a:rPr>
              <a:t>平衡角速度</a:t>
            </a:r>
            <a:r>
              <a:rPr lang="en-US" altLang="zh-CN" dirty="0" smtClean="0">
                <a:latin typeface="Times New Roman" pitchFamily="18" charset="0"/>
                <a:cs typeface="Times New Roman" pitchFamily="18" charset="0"/>
              </a:rPr>
              <a:t>) of the charge </a:t>
            </a:r>
            <a:r>
              <a:rPr lang="en-US" altLang="zh-CN" dirty="0" smtClean="0">
                <a:solidFill>
                  <a:schemeClr val="tx2"/>
                </a:solidFill>
                <a:latin typeface="Times New Roman" pitchFamily="18" charset="0"/>
                <a:cs typeface="Times New Roman" pitchFamily="18" charset="0"/>
              </a:rPr>
              <a:t>-</a:t>
            </a:r>
            <a:r>
              <a:rPr lang="en-US" altLang="zh-CN" i="1" dirty="0" smtClean="0">
                <a:solidFill>
                  <a:schemeClr val="tx2"/>
                </a:solidFill>
                <a:latin typeface="Times New Roman" pitchFamily="18" charset="0"/>
                <a:cs typeface="Times New Roman" pitchFamily="18" charset="0"/>
              </a:rPr>
              <a:t>Q</a:t>
            </a:r>
            <a:r>
              <a:rPr lang="en-US" altLang="zh-CN" baseline="-25000" dirty="0" smtClean="0">
                <a:solidFill>
                  <a:schemeClr val="tx2"/>
                </a:solidFill>
                <a:latin typeface="Times New Roman" pitchFamily="18" charset="0"/>
                <a:cs typeface="Times New Roman" pitchFamily="18" charset="0"/>
              </a:rPr>
              <a:t>1</a:t>
            </a:r>
            <a:r>
              <a:rPr lang="en-US" altLang="zh-CN" dirty="0" smtClean="0">
                <a:latin typeface="Times New Roman" pitchFamily="18" charset="0"/>
                <a:cs typeface="Times New Roman" pitchFamily="18" charset="0"/>
              </a:rPr>
              <a:t>?</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This problem describes Bohr's one electron model of the atom if the charge  </a:t>
            </a:r>
          </a:p>
          <a:p>
            <a:pPr algn="l"/>
            <a:r>
              <a:rPr lang="en-US" altLang="zh-CN" i="1" dirty="0" smtClean="0">
                <a:solidFill>
                  <a:schemeClr val="tx2"/>
                </a:solidFill>
                <a:latin typeface="Times New Roman" pitchFamily="18" charset="0"/>
                <a:cs typeface="Times New Roman" pitchFamily="18" charset="0"/>
              </a:rPr>
              <a:t>       -Q</a:t>
            </a:r>
            <a:r>
              <a:rPr lang="en-US" altLang="zh-CN" baseline="-25000" dirty="0" smtClean="0">
                <a:solidFill>
                  <a:schemeClr val="tx2"/>
                </a:solidFill>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is that of an electron and </a:t>
            </a:r>
            <a:r>
              <a:rPr lang="en-US" altLang="zh-CN" i="1" dirty="0" smtClean="0">
                <a:solidFill>
                  <a:schemeClr val="tx2"/>
                </a:solidFill>
                <a:latin typeface="Times New Roman" pitchFamily="18" charset="0"/>
                <a:cs typeface="Times New Roman" pitchFamily="18" charset="0"/>
              </a:rPr>
              <a:t>Q</a:t>
            </a:r>
            <a:r>
              <a:rPr lang="en-US" altLang="zh-CN" baseline="-25000" dirty="0" smtClean="0">
                <a:solidFill>
                  <a:schemeClr val="tx2"/>
                </a:solidFill>
                <a:latin typeface="Times New Roman" pitchFamily="18" charset="0"/>
                <a:cs typeface="Times New Roman" pitchFamily="18" charset="0"/>
              </a:rPr>
              <a:t>2</a:t>
            </a:r>
            <a:r>
              <a:rPr lang="en-US" altLang="zh-CN" dirty="0" smtClean="0">
                <a:solidFill>
                  <a:schemeClr val="tx2"/>
                </a:solidFill>
                <a:latin typeface="Times New Roman" pitchFamily="18" charset="0"/>
                <a:cs typeface="Times New Roman" pitchFamily="18" charset="0"/>
              </a:rPr>
              <a:t> = </a:t>
            </a:r>
            <a:r>
              <a:rPr lang="en-US" altLang="zh-CN" i="1" dirty="0" err="1" smtClean="0">
                <a:solidFill>
                  <a:schemeClr val="tx2"/>
                </a:solidFill>
                <a:latin typeface="Times New Roman" pitchFamily="18" charset="0"/>
                <a:cs typeface="Times New Roman" pitchFamily="18" charset="0"/>
              </a:rPr>
              <a:t>Ze</a:t>
            </a:r>
            <a:r>
              <a:rPr lang="en-US" altLang="zh-CN" dirty="0" smtClean="0">
                <a:solidFill>
                  <a:schemeClr val="tx2"/>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is the nuclear charge, where </a:t>
            </a:r>
            <a:r>
              <a:rPr lang="en-US" altLang="zh-CN" i="1" dirty="0" smtClean="0">
                <a:solidFill>
                  <a:schemeClr val="tx2"/>
                </a:solidFill>
                <a:latin typeface="Times New Roman" pitchFamily="18" charset="0"/>
                <a:cs typeface="Times New Roman" pitchFamily="18" charset="0"/>
              </a:rPr>
              <a:t>Z</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is the   </a:t>
            </a:r>
          </a:p>
          <a:p>
            <a:pPr algn="l"/>
            <a:r>
              <a:rPr lang="en-US" altLang="zh-CN" dirty="0" smtClean="0">
                <a:latin typeface="Times New Roman" pitchFamily="18" charset="0"/>
                <a:cs typeface="Times New Roman" pitchFamily="18" charset="0"/>
              </a:rPr>
              <a:t>       number of protons. According to the postulates of quantum mechanics the  </a:t>
            </a:r>
          </a:p>
          <a:p>
            <a:pPr algn="l"/>
            <a:r>
              <a:rPr lang="en-US" altLang="zh-CN" dirty="0" smtClean="0">
                <a:latin typeface="Times New Roman" pitchFamily="18" charset="0"/>
                <a:cs typeface="Times New Roman" pitchFamily="18" charset="0"/>
              </a:rPr>
              <a:t>       angular momentum (</a:t>
            </a:r>
            <a:r>
              <a:rPr lang="zh-CN" altLang="zh-CN" dirty="0" smtClean="0">
                <a:latin typeface="Times New Roman" pitchFamily="18" charset="0"/>
                <a:cs typeface="Times New Roman" pitchFamily="18" charset="0"/>
              </a:rPr>
              <a:t>角动量</a:t>
            </a:r>
            <a:r>
              <a:rPr lang="en-US" altLang="zh-CN" dirty="0" smtClean="0">
                <a:latin typeface="Times New Roman" pitchFamily="18" charset="0"/>
                <a:cs typeface="Times New Roman" pitchFamily="18" charset="0"/>
              </a:rPr>
              <a:t>) </a:t>
            </a:r>
            <a:r>
              <a:rPr lang="en-US" altLang="zh-CN" i="1" dirty="0" smtClean="0">
                <a:solidFill>
                  <a:schemeClr val="tx2"/>
                </a:solidFill>
                <a:latin typeface="Times New Roman" pitchFamily="18" charset="0"/>
                <a:cs typeface="Times New Roman" pitchFamily="18" charset="0"/>
              </a:rPr>
              <a:t>L</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of the electron must be quantized,</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               </a:t>
            </a:r>
            <a:r>
              <a:rPr lang="en-US" altLang="zh-CN" i="1" dirty="0" smtClean="0">
                <a:solidFill>
                  <a:schemeClr val="tx2"/>
                </a:solidFill>
                <a:latin typeface="Times New Roman" pitchFamily="18" charset="0"/>
                <a:cs typeface="Times New Roman" pitchFamily="18" charset="0"/>
              </a:rPr>
              <a:t>L= </a:t>
            </a:r>
            <a:r>
              <a:rPr lang="en-US" altLang="zh-CN" i="1" dirty="0" err="1" smtClean="0">
                <a:solidFill>
                  <a:schemeClr val="tx2"/>
                </a:solidFill>
                <a:latin typeface="Times New Roman" pitchFamily="18" charset="0"/>
                <a:cs typeface="Times New Roman" pitchFamily="18" charset="0"/>
              </a:rPr>
              <a:t>mvR</a:t>
            </a:r>
            <a:r>
              <a:rPr lang="en-US" altLang="zh-CN" i="1" dirty="0" smtClean="0">
                <a:solidFill>
                  <a:schemeClr val="tx2"/>
                </a:solidFill>
                <a:latin typeface="Times New Roman" pitchFamily="18" charset="0"/>
                <a:cs typeface="Times New Roman" pitchFamily="18" charset="0"/>
              </a:rPr>
              <a:t> = </a:t>
            </a:r>
            <a:r>
              <a:rPr lang="en-US" altLang="zh-CN" i="1" dirty="0" err="1" smtClean="0">
                <a:solidFill>
                  <a:schemeClr val="tx2"/>
                </a:solidFill>
                <a:latin typeface="Times New Roman" pitchFamily="18" charset="0"/>
                <a:cs typeface="Times New Roman" pitchFamily="18" charset="0"/>
              </a:rPr>
              <a:t>nh</a:t>
            </a:r>
            <a:r>
              <a:rPr lang="en-US" altLang="zh-CN" i="1" dirty="0" smtClean="0">
                <a:solidFill>
                  <a:schemeClr val="tx2"/>
                </a:solidFill>
                <a:latin typeface="Times New Roman" pitchFamily="18" charset="0"/>
                <a:cs typeface="Times New Roman" pitchFamily="18" charset="0"/>
              </a:rPr>
              <a:t>/2</a:t>
            </a:r>
            <a:r>
              <a:rPr lang="en-US" altLang="zh-CN" i="1" dirty="0" smtClean="0">
                <a:solidFill>
                  <a:schemeClr val="tx2"/>
                </a:solidFill>
                <a:latin typeface="Times New Roman" pitchFamily="18" charset="0"/>
                <a:cs typeface="Times New Roman" pitchFamily="18" charset="0"/>
                <a:sym typeface="Symbol"/>
              </a:rPr>
              <a:t></a:t>
            </a:r>
            <a:r>
              <a:rPr lang="en-US" altLang="zh-CN" dirty="0" smtClean="0">
                <a:solidFill>
                  <a:schemeClr val="tx2"/>
                </a:solidFill>
                <a:latin typeface="Times New Roman" pitchFamily="18" charset="0"/>
                <a:cs typeface="Times New Roman" pitchFamily="18" charset="0"/>
              </a:rPr>
              <a:t>  </a:t>
            </a:r>
            <a:r>
              <a:rPr lang="en-US" altLang="zh-CN" i="1" dirty="0" smtClean="0">
                <a:solidFill>
                  <a:schemeClr val="tx2"/>
                </a:solidFill>
                <a:latin typeface="Times New Roman" pitchFamily="18" charset="0"/>
                <a:cs typeface="Times New Roman" pitchFamily="18" charset="0"/>
              </a:rPr>
              <a:t>n</a:t>
            </a:r>
            <a:r>
              <a:rPr lang="en-US" altLang="zh-CN" dirty="0" smtClean="0">
                <a:solidFill>
                  <a:schemeClr val="tx2"/>
                </a:solidFill>
                <a:latin typeface="Times New Roman" pitchFamily="18" charset="0"/>
                <a:cs typeface="Times New Roman" pitchFamily="18" charset="0"/>
              </a:rPr>
              <a:t> = 1, 2, 3 …</a:t>
            </a:r>
            <a:endParaRPr lang="zh-CN" altLang="zh-CN" dirty="0" smtClean="0">
              <a:solidFill>
                <a:schemeClr val="tx2"/>
              </a:solidFill>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 Where </a:t>
            </a:r>
            <a:r>
              <a:rPr lang="en-US" altLang="zh-CN" i="1" dirty="0" smtClean="0">
                <a:solidFill>
                  <a:schemeClr val="tx2"/>
                </a:solidFill>
                <a:latin typeface="Times New Roman" pitchFamily="18" charset="0"/>
                <a:cs typeface="Times New Roman" pitchFamily="18" charset="0"/>
              </a:rPr>
              <a:t>h</a:t>
            </a:r>
            <a:r>
              <a:rPr lang="en-US" altLang="zh-CN" dirty="0" smtClean="0">
                <a:solidFill>
                  <a:schemeClr val="tx2"/>
                </a:solidFill>
                <a:latin typeface="Times New Roman" pitchFamily="18" charset="0"/>
                <a:cs typeface="Times New Roman" pitchFamily="18" charset="0"/>
              </a:rPr>
              <a:t> = 6.63</a:t>
            </a:r>
            <a:r>
              <a:rPr lang="en-US" altLang="zh-CN" dirty="0" smtClean="0">
                <a:solidFill>
                  <a:schemeClr val="tx2"/>
                </a:solidFill>
                <a:latin typeface="Times New Roman" pitchFamily="18" charset="0"/>
                <a:cs typeface="Times New Roman" pitchFamily="18" charset="0"/>
                <a:sym typeface="Symbol"/>
              </a:rPr>
              <a:t></a:t>
            </a:r>
            <a:r>
              <a:rPr lang="en-US" altLang="zh-CN" dirty="0" smtClean="0">
                <a:solidFill>
                  <a:schemeClr val="tx2"/>
                </a:solidFill>
                <a:latin typeface="Times New Roman" pitchFamily="18" charset="0"/>
                <a:cs typeface="Times New Roman" pitchFamily="18" charset="0"/>
              </a:rPr>
              <a:t>10</a:t>
            </a:r>
            <a:r>
              <a:rPr lang="en-US" altLang="zh-CN" baseline="30000" dirty="0" smtClean="0">
                <a:solidFill>
                  <a:schemeClr val="tx2"/>
                </a:solidFill>
                <a:latin typeface="Times New Roman" pitchFamily="18" charset="0"/>
                <a:cs typeface="Times New Roman" pitchFamily="18" charset="0"/>
              </a:rPr>
              <a:t>- 34</a:t>
            </a:r>
            <a:r>
              <a:rPr lang="en-US" altLang="zh-CN" dirty="0" smtClean="0">
                <a:solidFill>
                  <a:schemeClr val="tx2"/>
                </a:solidFill>
                <a:latin typeface="Times New Roman" pitchFamily="18" charset="0"/>
                <a:cs typeface="Times New Roman" pitchFamily="18" charset="0"/>
              </a:rPr>
              <a:t>J</a:t>
            </a:r>
            <a:r>
              <a:rPr lang="en-US" altLang="zh-CN" dirty="0" smtClean="0">
                <a:solidFill>
                  <a:schemeClr val="tx2"/>
                </a:solidFill>
                <a:latin typeface="Times New Roman" pitchFamily="18" charset="0"/>
                <a:cs typeface="Times New Roman" pitchFamily="18" charset="0"/>
                <a:sym typeface="Symbol"/>
              </a:rPr>
              <a:t></a:t>
            </a:r>
            <a:r>
              <a:rPr lang="en-US" altLang="zh-CN" dirty="0" smtClean="0">
                <a:solidFill>
                  <a:schemeClr val="tx2"/>
                </a:solidFill>
                <a:latin typeface="Times New Roman" pitchFamily="18" charset="0"/>
                <a:cs typeface="Times New Roman" pitchFamily="18" charset="0"/>
              </a:rPr>
              <a:t>s </a:t>
            </a:r>
            <a:r>
              <a:rPr lang="en-US" altLang="zh-CN" dirty="0" smtClean="0">
                <a:latin typeface="Times New Roman" pitchFamily="18" charset="0"/>
                <a:cs typeface="Times New Roman" pitchFamily="18" charset="0"/>
              </a:rPr>
              <a:t>is Planck's constant. What are</a:t>
            </a:r>
            <a:r>
              <a:rPr lang="en-US" altLang="zh-CN" baseline="-25000"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the allowed values of </a:t>
            </a:r>
            <a:r>
              <a:rPr lang="en-US" altLang="zh-CN" i="1" dirty="0" smtClean="0">
                <a:solidFill>
                  <a:schemeClr val="tx2"/>
                </a:solidFill>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For the hydrogen atom </a:t>
            </a:r>
            <a:r>
              <a:rPr lang="en-US" altLang="zh-CN" i="1" dirty="0" smtClean="0">
                <a:latin typeface="Times New Roman" pitchFamily="18" charset="0"/>
                <a:cs typeface="Times New Roman" pitchFamily="18" charset="0"/>
              </a:rPr>
              <a:t>(</a:t>
            </a:r>
            <a:r>
              <a:rPr lang="en-US" altLang="zh-CN" i="1" dirty="0" smtClean="0">
                <a:solidFill>
                  <a:schemeClr val="tx2"/>
                </a:solidFill>
                <a:latin typeface="Times New Roman" pitchFamily="18" charset="0"/>
                <a:cs typeface="Times New Roman" pitchFamily="18" charset="0"/>
              </a:rPr>
              <a:t>Z </a:t>
            </a:r>
            <a:r>
              <a:rPr lang="en-US" altLang="zh-CN" dirty="0" smtClean="0">
                <a:solidFill>
                  <a:schemeClr val="tx2"/>
                </a:solidFill>
                <a:latin typeface="Times New Roman" pitchFamily="18" charset="0"/>
                <a:cs typeface="Times New Roman" pitchFamily="18" charset="0"/>
              </a:rPr>
              <a:t>= 1</a:t>
            </a:r>
            <a:r>
              <a:rPr lang="en-US" altLang="zh-CN" dirty="0" smtClean="0">
                <a:latin typeface="Times New Roman" pitchFamily="18" charset="0"/>
                <a:cs typeface="Times New Roman" pitchFamily="18" charset="0"/>
              </a:rPr>
              <a:t>) what is the radius of the smallest allowed   </a:t>
            </a:r>
          </a:p>
          <a:p>
            <a:pPr algn="l"/>
            <a:r>
              <a:rPr lang="en-US" altLang="zh-CN" dirty="0" smtClean="0">
                <a:latin typeface="Times New Roman" pitchFamily="18" charset="0"/>
                <a:cs typeface="Times New Roman" pitchFamily="18" charset="0"/>
              </a:rPr>
              <a:t>        orbit and what is the electron's orbital velocity?</a:t>
            </a:r>
            <a:endParaRPr lang="zh-CN" altLang="zh-CN"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3219884" y="3548851"/>
          <a:ext cx="3456450" cy="2215617"/>
        </p:xfrm>
        <a:graphic>
          <a:graphicData uri="http://schemas.openxmlformats.org/presentationml/2006/ole">
            <p:oleObj spid="_x0000_s12290" name="公式" r:id="rId4" imgW="1384200" imgH="888840" progId="Equation.3">
              <p:embed/>
            </p:oleObj>
          </a:graphicData>
        </a:graphic>
      </p:graphicFrame>
      <p:pic>
        <p:nvPicPr>
          <p:cNvPr id="2" name="Picture 3"/>
          <p:cNvPicPr>
            <a:picLocks noChangeAspect="1" noChangeArrowheads="1"/>
          </p:cNvPicPr>
          <p:nvPr/>
        </p:nvPicPr>
        <p:blipFill>
          <a:blip r:embed="rId5" cstate="print"/>
          <a:srcRect/>
          <a:stretch>
            <a:fillRect/>
          </a:stretch>
        </p:blipFill>
        <p:spPr bwMode="auto">
          <a:xfrm>
            <a:off x="493129" y="3280017"/>
            <a:ext cx="2076450" cy="22193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4" cstate="print"/>
          <a:srcRect/>
          <a:stretch>
            <a:fillRect/>
          </a:stretch>
        </p:blipFill>
        <p:spPr bwMode="auto">
          <a:xfrm>
            <a:off x="454724" y="322832"/>
            <a:ext cx="2076450" cy="2219325"/>
          </a:xfrm>
          <a:prstGeom prst="rect">
            <a:avLst/>
          </a:prstGeom>
          <a:noFill/>
          <a:ln w="9525">
            <a:noFill/>
            <a:miter lim="800000"/>
            <a:headEnd/>
            <a:tailEnd/>
          </a:ln>
        </p:spPr>
      </p:pic>
      <p:graphicFrame>
        <p:nvGraphicFramePr>
          <p:cNvPr id="4" name="Object 4"/>
          <p:cNvGraphicFramePr>
            <a:graphicFrameLocks noChangeAspect="1"/>
          </p:cNvGraphicFramePr>
          <p:nvPr/>
        </p:nvGraphicFramePr>
        <p:xfrm>
          <a:off x="3181479" y="284427"/>
          <a:ext cx="3686880" cy="2799374"/>
        </p:xfrm>
        <a:graphic>
          <a:graphicData uri="http://schemas.openxmlformats.org/presentationml/2006/ole">
            <p:oleObj spid="_x0000_s13317" name="公式" r:id="rId5" imgW="2070000" imgH="1574640" progId="Equation.3">
              <p:embed/>
            </p:oleObj>
          </a:graphicData>
        </a:graphic>
      </p:graphicFrame>
      <p:graphicFrame>
        <p:nvGraphicFramePr>
          <p:cNvPr id="5" name="Object 4"/>
          <p:cNvGraphicFramePr>
            <a:graphicFrameLocks noChangeAspect="1"/>
          </p:cNvGraphicFramePr>
          <p:nvPr/>
        </p:nvGraphicFramePr>
        <p:xfrm>
          <a:off x="685154" y="3433637"/>
          <a:ext cx="4839030" cy="2443498"/>
        </p:xfrm>
        <a:graphic>
          <a:graphicData uri="http://schemas.openxmlformats.org/presentationml/2006/ole">
            <p:oleObj spid="_x0000_s13320" name="公式" r:id="rId6" imgW="3162240" imgH="160020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4" cstate="print"/>
          <a:srcRect/>
          <a:stretch>
            <a:fillRect/>
          </a:stretch>
        </p:blipFill>
        <p:spPr bwMode="auto">
          <a:xfrm>
            <a:off x="454724" y="322832"/>
            <a:ext cx="2076450" cy="2219325"/>
          </a:xfrm>
          <a:prstGeom prst="rect">
            <a:avLst/>
          </a:prstGeom>
          <a:noFill/>
          <a:ln w="9525">
            <a:noFill/>
            <a:miter lim="800000"/>
            <a:headEnd/>
            <a:tailEnd/>
          </a:ln>
        </p:spPr>
      </p:pic>
      <p:graphicFrame>
        <p:nvGraphicFramePr>
          <p:cNvPr id="6" name="Object 4"/>
          <p:cNvGraphicFramePr>
            <a:graphicFrameLocks noChangeAspect="1"/>
          </p:cNvGraphicFramePr>
          <p:nvPr/>
        </p:nvGraphicFramePr>
        <p:xfrm>
          <a:off x="3181479" y="169212"/>
          <a:ext cx="4142239" cy="2688350"/>
        </p:xfrm>
        <a:graphic>
          <a:graphicData uri="http://schemas.openxmlformats.org/presentationml/2006/ole">
            <p:oleObj spid="_x0000_s62467" name="公式" r:id="rId5" imgW="2577960" imgH="1676160" progId="Equation.3">
              <p:embed/>
            </p:oleObj>
          </a:graphicData>
        </a:graphic>
      </p:graphicFrame>
      <p:graphicFrame>
        <p:nvGraphicFramePr>
          <p:cNvPr id="8" name="Object 4"/>
          <p:cNvGraphicFramePr>
            <a:graphicFrameLocks noChangeAspect="1"/>
          </p:cNvGraphicFramePr>
          <p:nvPr/>
        </p:nvGraphicFramePr>
        <p:xfrm>
          <a:off x="3258289" y="3203207"/>
          <a:ext cx="3721485" cy="2534730"/>
        </p:xfrm>
        <a:graphic>
          <a:graphicData uri="http://schemas.openxmlformats.org/presentationml/2006/ole">
            <p:oleObj spid="_x0000_s62468" name="公式" r:id="rId6" imgW="2197080" imgH="149832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24294" y="0"/>
            <a:ext cx="7905294" cy="1990282"/>
          </a:xfrm>
        </p:spPr>
        <p:txBody>
          <a:bodyPr wrap="square"/>
          <a:lstStyle/>
          <a:p>
            <a:pPr lvl="0" algn="l"/>
            <a:r>
              <a:rPr lang="en-US" altLang="zh-CN" sz="2000" dirty="0" smtClean="0">
                <a:solidFill>
                  <a:schemeClr val="tx1"/>
                </a:solidFill>
                <a:latin typeface="Times New Roman" pitchFamily="18" charset="0"/>
                <a:ea typeface="宋体" pitchFamily="2" charset="-122"/>
                <a:cs typeface="Times New Roman" pitchFamily="18" charset="0"/>
              </a:rPr>
              <a:t>2. </a:t>
            </a:r>
            <a:r>
              <a:rPr lang="en-US" altLang="zh-CN" sz="2000" dirty="0" smtClean="0">
                <a:solidFill>
                  <a:schemeClr val="tx1"/>
                </a:solidFill>
              </a:rPr>
              <a:t>A spherical drop of water carrying a charge of 32.0 </a:t>
            </a:r>
            <a:r>
              <a:rPr lang="en-US" altLang="zh-CN" sz="2000" i="1" dirty="0" err="1" smtClean="0">
                <a:solidFill>
                  <a:schemeClr val="tx1"/>
                </a:solidFill>
              </a:rPr>
              <a:t>p</a:t>
            </a:r>
            <a:r>
              <a:rPr lang="en-US" altLang="zh-CN" sz="2000" dirty="0" err="1" smtClean="0">
                <a:solidFill>
                  <a:schemeClr val="tx1"/>
                </a:solidFill>
              </a:rPr>
              <a:t>C</a:t>
            </a:r>
            <a:r>
              <a:rPr lang="en-US" altLang="zh-CN" sz="2000" dirty="0" smtClean="0">
                <a:solidFill>
                  <a:schemeClr val="tx1"/>
                </a:solidFill>
              </a:rPr>
              <a:t> has a potential of 512 V at its surface. Set </a:t>
            </a:r>
            <a:r>
              <a:rPr lang="en-US" altLang="zh-CN" sz="2000" i="1" dirty="0" smtClean="0">
                <a:solidFill>
                  <a:schemeClr val="tx1"/>
                </a:solidFill>
              </a:rPr>
              <a:t>V </a:t>
            </a:r>
            <a:r>
              <a:rPr lang="en-US" altLang="zh-CN" sz="2000" dirty="0" smtClean="0">
                <a:solidFill>
                  <a:schemeClr val="tx1"/>
                </a:solidFill>
              </a:rPr>
              <a:t>= 0 at infinity.</a:t>
            </a:r>
            <a:br>
              <a:rPr lang="en-US" altLang="zh-CN" sz="2000" dirty="0" smtClean="0">
                <a:solidFill>
                  <a:schemeClr val="tx1"/>
                </a:solidFill>
              </a:rPr>
            </a:br>
            <a:r>
              <a:rPr lang="en-US" altLang="zh-CN" sz="2000" dirty="0" smtClean="0">
                <a:solidFill>
                  <a:schemeClr val="tx1"/>
                </a:solidFill>
              </a:rPr>
              <a:t>(</a:t>
            </a:r>
            <a:r>
              <a:rPr lang="en-US" altLang="zh-CN" sz="2000" i="1" dirty="0" smtClean="0">
                <a:solidFill>
                  <a:schemeClr val="tx1"/>
                </a:solidFill>
              </a:rPr>
              <a:t>a</a:t>
            </a:r>
            <a:r>
              <a:rPr lang="en-US" altLang="zh-CN" sz="2000" dirty="0" smtClean="0">
                <a:solidFill>
                  <a:schemeClr val="tx1"/>
                </a:solidFill>
              </a:rPr>
              <a:t>). What is the radius of the drop? _______________________.</a:t>
            </a:r>
            <a:r>
              <a:rPr lang="zh-CN" altLang="zh-CN" sz="2000" dirty="0" smtClean="0">
                <a:solidFill>
                  <a:schemeClr val="tx1"/>
                </a:solidFill>
              </a:rPr>
              <a:t/>
            </a:r>
            <a:br>
              <a:rPr lang="zh-CN" altLang="zh-CN" sz="2000" dirty="0" smtClean="0">
                <a:solidFill>
                  <a:schemeClr val="tx1"/>
                </a:solidFill>
              </a:rPr>
            </a:br>
            <a:r>
              <a:rPr lang="en-US" altLang="zh-CN" sz="2000" dirty="0" smtClean="0">
                <a:solidFill>
                  <a:schemeClr val="tx1"/>
                </a:solidFill>
              </a:rPr>
              <a:t>(</a:t>
            </a:r>
            <a:r>
              <a:rPr lang="en-US" altLang="zh-CN" sz="2000" i="1" dirty="0" smtClean="0">
                <a:solidFill>
                  <a:schemeClr val="tx1"/>
                </a:solidFill>
              </a:rPr>
              <a:t>b</a:t>
            </a:r>
            <a:r>
              <a:rPr lang="en-US" altLang="zh-CN" sz="2000" dirty="0" smtClean="0">
                <a:solidFill>
                  <a:schemeClr val="tx1"/>
                </a:solidFill>
              </a:rPr>
              <a:t>). If two such drops of the same charge and radius combine to form a single spherical drop, what is the potential at the surface of the new drop? _______________________.</a:t>
            </a:r>
            <a:r>
              <a:rPr lang="zh-CN" altLang="zh-CN" sz="2000" dirty="0" smtClean="0"/>
              <a:t/>
            </a:r>
            <a:br>
              <a:rPr lang="zh-CN" altLang="zh-CN" sz="2000" dirty="0" smtClean="0"/>
            </a:br>
            <a:endParaRPr lang="zh-CN" altLang="en-US" sz="2000" dirty="0" smtClean="0">
              <a:solidFill>
                <a:srgbClr val="FF0000"/>
              </a:solidFill>
              <a:latin typeface="Times New Roman" pitchFamily="18" charset="0"/>
              <a:ea typeface="宋体" pitchFamily="2" charset="-122"/>
              <a:cs typeface="Times New Roman" pitchFamily="18" charset="0"/>
            </a:endParaRPr>
          </a:p>
        </p:txBody>
      </p:sp>
      <p:graphicFrame>
        <p:nvGraphicFramePr>
          <p:cNvPr id="4" name="Object 5"/>
          <p:cNvGraphicFramePr>
            <a:graphicFrameLocks noChangeAspect="1"/>
          </p:cNvGraphicFramePr>
          <p:nvPr/>
        </p:nvGraphicFramePr>
        <p:xfrm>
          <a:off x="750888" y="1897063"/>
          <a:ext cx="6003925" cy="1714500"/>
        </p:xfrm>
        <a:graphic>
          <a:graphicData uri="http://schemas.openxmlformats.org/presentationml/2006/ole">
            <p:oleObj spid="_x0000_s2050" name="公式" r:id="rId4" imgW="3111480" imgH="888840" progId="Equation.3">
              <p:embed/>
            </p:oleObj>
          </a:graphicData>
        </a:graphic>
      </p:graphicFrame>
      <p:graphicFrame>
        <p:nvGraphicFramePr>
          <p:cNvPr id="2" name="Object 5"/>
          <p:cNvGraphicFramePr>
            <a:graphicFrameLocks noChangeAspect="1"/>
          </p:cNvGraphicFramePr>
          <p:nvPr/>
        </p:nvGraphicFramePr>
        <p:xfrm>
          <a:off x="416319" y="3779282"/>
          <a:ext cx="6934200" cy="2130425"/>
        </p:xfrm>
        <a:graphic>
          <a:graphicData uri="http://schemas.openxmlformats.org/presentationml/2006/ole">
            <p:oleObj spid="_x0000_s2053" name="公式" r:id="rId5" imgW="3593880" imgH="110484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47484" y="152400"/>
            <a:ext cx="7982104" cy="1168962"/>
          </a:xfrm>
        </p:spPr>
        <p:txBody>
          <a:bodyPr wrap="square"/>
          <a:lstStyle/>
          <a:p>
            <a:pPr algn="l"/>
            <a:r>
              <a:rPr lang="en-US" altLang="zh-CN" sz="2000" dirty="0" smtClean="0">
                <a:solidFill>
                  <a:schemeClr val="tx1"/>
                </a:solidFill>
                <a:latin typeface="Times New Roman" pitchFamily="18" charset="0"/>
                <a:ea typeface="宋体" pitchFamily="2" charset="-122"/>
                <a:cs typeface="Times New Roman" pitchFamily="18" charset="0"/>
              </a:rPr>
              <a:t>3. </a:t>
            </a:r>
            <a:r>
              <a:rPr lang="en-US" altLang="zh-CN" sz="2000" dirty="0" smtClean="0">
                <a:solidFill>
                  <a:schemeClr val="tx1"/>
                </a:solidFill>
                <a:latin typeface="Times New Roman" pitchFamily="18" charset="0"/>
                <a:cs typeface="Times New Roman" pitchFamily="18" charset="0"/>
              </a:rPr>
              <a:t>As shown in Fig. 1, a parallel-plate capacitor has plates of area </a:t>
            </a:r>
            <a:r>
              <a:rPr lang="en-US" altLang="zh-CN" sz="2000" i="1" dirty="0" smtClean="0">
                <a:latin typeface="Times New Roman" pitchFamily="18" charset="0"/>
                <a:cs typeface="Times New Roman" pitchFamily="18" charset="0"/>
              </a:rPr>
              <a:t>A</a:t>
            </a:r>
            <a:r>
              <a:rPr lang="en-US" altLang="zh-CN" sz="2000" dirty="0" smtClean="0">
                <a:solidFill>
                  <a:schemeClr val="tx1"/>
                </a:solidFill>
                <a:latin typeface="Times New Roman" pitchFamily="18" charset="0"/>
                <a:cs typeface="Times New Roman" pitchFamily="18" charset="0"/>
              </a:rPr>
              <a:t> and separation </a:t>
            </a:r>
            <a:r>
              <a:rPr lang="en-US" altLang="zh-CN" sz="2000" i="1" dirty="0" smtClean="0">
                <a:latin typeface="Times New Roman" pitchFamily="18" charset="0"/>
                <a:cs typeface="Times New Roman" pitchFamily="18" charset="0"/>
              </a:rPr>
              <a:t>d</a:t>
            </a:r>
            <a:r>
              <a:rPr lang="en-US" altLang="zh-CN" sz="2000" dirty="0" smtClean="0">
                <a:solidFill>
                  <a:schemeClr val="tx1"/>
                </a:solidFill>
                <a:latin typeface="Times New Roman" pitchFamily="18" charset="0"/>
                <a:cs typeface="Times New Roman" pitchFamily="18" charset="0"/>
              </a:rPr>
              <a:t> and is charged to a potential difference </a:t>
            </a:r>
            <a:r>
              <a:rPr lang="en-US" altLang="zh-CN" sz="2000" i="1" dirty="0" smtClean="0">
                <a:latin typeface="Times New Roman" pitchFamily="18" charset="0"/>
                <a:cs typeface="Times New Roman" pitchFamily="18" charset="0"/>
              </a:rPr>
              <a:t>∆V</a:t>
            </a:r>
            <a:r>
              <a:rPr lang="en-US" altLang="zh-CN" sz="2000" dirty="0" smtClean="0">
                <a:solidFill>
                  <a:schemeClr val="tx1"/>
                </a:solidFill>
                <a:latin typeface="Times New Roman" pitchFamily="18" charset="0"/>
                <a:cs typeface="Times New Roman" pitchFamily="18" charset="0"/>
              </a:rPr>
              <a:t>. The charging battery is then disconnected and the plates are pulled apart until their separation is </a:t>
            </a:r>
            <a:r>
              <a:rPr lang="en-US" altLang="zh-CN" sz="2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d</a:t>
            </a:r>
            <a:r>
              <a:rPr lang="en-US" altLang="zh-CN" sz="2000" dirty="0" smtClean="0">
                <a:solidFill>
                  <a:schemeClr val="tx1"/>
                </a:solidFill>
                <a:latin typeface="Times New Roman" pitchFamily="18" charset="0"/>
                <a:cs typeface="Times New Roman" pitchFamily="18" charset="0"/>
              </a:rPr>
              <a:t>. The work required to separate the plates is ____</a:t>
            </a:r>
            <a:r>
              <a:rPr lang="en-US" altLang="zh-CN" sz="2000" u="sng" dirty="0" smtClean="0">
                <a:solidFill>
                  <a:schemeClr val="tx1"/>
                </a:solidFill>
                <a:latin typeface="Times New Roman" pitchFamily="18" charset="0"/>
                <a:cs typeface="Times New Roman" pitchFamily="18" charset="0"/>
              </a:rPr>
              <a:t> </a:t>
            </a:r>
            <a:endParaRPr lang="zh-CN" altLang="en-US" sz="2000" dirty="0" smtClean="0">
              <a:solidFill>
                <a:schemeClr val="tx1"/>
              </a:solidFill>
              <a:latin typeface="Times New Roman" pitchFamily="18" charset="0"/>
              <a:ea typeface="宋体" pitchFamily="2" charset="-122"/>
              <a:cs typeface="Times New Roman" pitchFamily="18" charset="0"/>
            </a:endParaRPr>
          </a:p>
        </p:txBody>
      </p:sp>
      <p:graphicFrame>
        <p:nvGraphicFramePr>
          <p:cNvPr id="4" name="Object 2"/>
          <p:cNvGraphicFramePr>
            <a:graphicFrameLocks noChangeAspect="1"/>
          </p:cNvGraphicFramePr>
          <p:nvPr/>
        </p:nvGraphicFramePr>
        <p:xfrm>
          <a:off x="2874238" y="1743816"/>
          <a:ext cx="4693597" cy="3955715"/>
        </p:xfrm>
        <a:graphic>
          <a:graphicData uri="http://schemas.openxmlformats.org/presentationml/2006/ole">
            <p:oleObj spid="_x0000_s3074" name="公式" r:id="rId4" imgW="2514600" imgH="2120760" progId="Equation.3">
              <p:embed/>
            </p:oleObj>
          </a:graphicData>
        </a:graphic>
      </p:graphicFrame>
      <p:pic>
        <p:nvPicPr>
          <p:cNvPr id="3077" name="Picture 5"/>
          <p:cNvPicPr>
            <a:picLocks noChangeAspect="1" noChangeArrowheads="1"/>
          </p:cNvPicPr>
          <p:nvPr/>
        </p:nvPicPr>
        <p:blipFill>
          <a:blip r:embed="rId5" cstate="print"/>
          <a:srcRect/>
          <a:stretch>
            <a:fillRect/>
          </a:stretch>
        </p:blipFill>
        <p:spPr bwMode="auto">
          <a:xfrm>
            <a:off x="339509" y="1859032"/>
            <a:ext cx="2160938" cy="14112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152401"/>
            <a:ext cx="8129588" cy="1713283"/>
          </a:xfrm>
        </p:spPr>
        <p:txBody>
          <a:bodyPr wrap="square"/>
          <a:lstStyle/>
          <a:p>
            <a:pPr lvl="0" algn="l"/>
            <a:r>
              <a:rPr lang="en-US" altLang="zh-CN" sz="2000" dirty="0" smtClean="0">
                <a:solidFill>
                  <a:schemeClr val="tx1"/>
                </a:solidFill>
                <a:latin typeface="Times New Roman" pitchFamily="18" charset="0"/>
                <a:cs typeface="Times New Roman" pitchFamily="18" charset="0"/>
              </a:rPr>
              <a:t>4. As shown in Fig. 2, a plane slab of thickness </a:t>
            </a:r>
            <a:r>
              <a:rPr lang="en-US" altLang="zh-CN" sz="2000" i="1" dirty="0" smtClean="0">
                <a:latin typeface="Times New Roman" pitchFamily="18" charset="0"/>
                <a:cs typeface="Times New Roman" pitchFamily="18" charset="0"/>
              </a:rPr>
              <a:t>d</a:t>
            </a:r>
            <a:r>
              <a:rPr lang="en-US" altLang="zh-CN" sz="2000" dirty="0" smtClean="0">
                <a:solidFill>
                  <a:schemeClr val="tx1"/>
                </a:solidFill>
                <a:latin typeface="Times New Roman" pitchFamily="18" charset="0"/>
                <a:cs typeface="Times New Roman" pitchFamily="18" charset="0"/>
              </a:rPr>
              <a:t> has a uniform volume charge density </a:t>
            </a:r>
            <a:r>
              <a:rPr lang="en-US" altLang="zh-CN" sz="2000" i="1" dirty="0" smtClean="0">
                <a:latin typeface="Times New Roman" pitchFamily="18" charset="0"/>
                <a:cs typeface="Times New Roman" pitchFamily="18" charset="0"/>
                <a:sym typeface="Symbol"/>
              </a:rPr>
              <a:t></a:t>
            </a:r>
            <a:r>
              <a:rPr lang="en-US" altLang="zh-CN" sz="2000" dirty="0" smtClean="0">
                <a:solidFill>
                  <a:schemeClr val="tx1"/>
                </a:solidFill>
                <a:latin typeface="Times New Roman" pitchFamily="18" charset="0"/>
                <a:cs typeface="Times New Roman" pitchFamily="18" charset="0"/>
              </a:rPr>
              <a:t>. Find the magnitude of the electric field in region I _________, II________, and III__________, in terms of </a:t>
            </a:r>
            <a:r>
              <a:rPr lang="en-US" altLang="zh-CN" sz="2000" i="1" dirty="0" smtClean="0">
                <a:solidFill>
                  <a:schemeClr val="tx1"/>
                </a:solidFill>
                <a:latin typeface="Times New Roman" pitchFamily="18" charset="0"/>
                <a:cs typeface="Times New Roman" pitchFamily="18" charset="0"/>
              </a:rPr>
              <a:t>x</a:t>
            </a:r>
            <a:r>
              <a:rPr lang="en-US" altLang="zh-CN" sz="2000" dirty="0" smtClean="0">
                <a:solidFill>
                  <a:schemeClr val="tx1"/>
                </a:solidFill>
                <a:latin typeface="Times New Roman" pitchFamily="18" charset="0"/>
                <a:cs typeface="Times New Roman" pitchFamily="18" charset="0"/>
              </a:rPr>
              <a:t>, the distance measured from the median plane of the slab.</a:t>
            </a:r>
            <a:r>
              <a:rPr lang="zh-CN" altLang="zh-CN" sz="2000" dirty="0" smtClean="0"/>
              <a:t/>
            </a:r>
            <a:br>
              <a:rPr lang="zh-CN" altLang="zh-CN" sz="2000" dirty="0" smtClean="0"/>
            </a:br>
            <a:r>
              <a:rPr lang="zh-CN" altLang="zh-CN" sz="2000" dirty="0" smtClean="0">
                <a:latin typeface="Times New Roman" pitchFamily="18" charset="0"/>
                <a:ea typeface="宋体" pitchFamily="2" charset="-122"/>
                <a:cs typeface="Times New Roman" pitchFamily="18" charset="0"/>
              </a:rPr>
              <a:t/>
            </a:r>
            <a:br>
              <a:rPr lang="zh-CN" altLang="zh-CN" sz="2000" dirty="0" smtClean="0">
                <a:latin typeface="Times New Roman" pitchFamily="18" charset="0"/>
                <a:ea typeface="宋体" pitchFamily="2" charset="-122"/>
                <a:cs typeface="Times New Roman" pitchFamily="18" charset="0"/>
              </a:rPr>
            </a:br>
            <a:endParaRPr lang="zh-CN" altLang="en-US" sz="2000" dirty="0" smtClean="0">
              <a:latin typeface="Times New Roman" pitchFamily="18" charset="0"/>
              <a:ea typeface="宋体" pitchFamily="2" charset="-122"/>
              <a:cs typeface="Times New Roman" pitchFamily="18" charset="0"/>
            </a:endParaRPr>
          </a:p>
        </p:txBody>
      </p:sp>
      <p:graphicFrame>
        <p:nvGraphicFramePr>
          <p:cNvPr id="240649" name="Object 4"/>
          <p:cNvGraphicFramePr>
            <a:graphicFrameLocks noChangeAspect="1"/>
          </p:cNvGraphicFramePr>
          <p:nvPr/>
        </p:nvGraphicFramePr>
        <p:xfrm>
          <a:off x="4372034" y="1436577"/>
          <a:ext cx="2534730" cy="1813238"/>
        </p:xfrm>
        <a:graphic>
          <a:graphicData uri="http://schemas.openxmlformats.org/presentationml/2006/ole">
            <p:oleObj spid="_x0000_s4099" name="公式" r:id="rId4" imgW="1841400" imgH="1320480" progId="Equation.3">
              <p:embed/>
            </p:oleObj>
          </a:graphicData>
        </a:graphic>
      </p:graphicFrame>
      <p:pic>
        <p:nvPicPr>
          <p:cNvPr id="4102" name="Picture 6"/>
          <p:cNvPicPr>
            <a:picLocks noChangeAspect="1" noChangeArrowheads="1"/>
          </p:cNvPicPr>
          <p:nvPr/>
        </p:nvPicPr>
        <p:blipFill>
          <a:blip r:embed="rId5" cstate="print"/>
          <a:srcRect/>
          <a:stretch>
            <a:fillRect/>
          </a:stretch>
        </p:blipFill>
        <p:spPr bwMode="auto">
          <a:xfrm>
            <a:off x="185889" y="1398172"/>
            <a:ext cx="1305770" cy="1776318"/>
          </a:xfrm>
          <a:prstGeom prst="rect">
            <a:avLst/>
          </a:prstGeom>
          <a:noFill/>
          <a:ln w="9525">
            <a:noFill/>
            <a:miter lim="800000"/>
            <a:headEnd/>
            <a:tailEnd/>
          </a:ln>
        </p:spPr>
      </p:pic>
      <p:pic>
        <p:nvPicPr>
          <p:cNvPr id="4103" name="Picture 7"/>
          <p:cNvPicPr>
            <a:picLocks noChangeAspect="1" noChangeArrowheads="1"/>
          </p:cNvPicPr>
          <p:nvPr/>
        </p:nvPicPr>
        <p:blipFill>
          <a:blip r:embed="rId6" cstate="print"/>
          <a:srcRect/>
          <a:stretch>
            <a:fillRect/>
          </a:stretch>
        </p:blipFill>
        <p:spPr bwMode="auto">
          <a:xfrm>
            <a:off x="2029329" y="1398172"/>
            <a:ext cx="1997060" cy="1884232"/>
          </a:xfrm>
          <a:prstGeom prst="rect">
            <a:avLst/>
          </a:prstGeom>
          <a:noFill/>
          <a:ln w="25400" cap="flat" cmpd="sng">
            <a:noFill/>
            <a:prstDash val="solid"/>
            <a:miter lim="800000"/>
            <a:headEnd type="none" w="sm" len="sm"/>
            <a:tailEnd type="none" w="sm" len="sm"/>
          </a:ln>
        </p:spPr>
      </p:pic>
      <p:graphicFrame>
        <p:nvGraphicFramePr>
          <p:cNvPr id="2" name="Object 4"/>
          <p:cNvGraphicFramePr>
            <a:graphicFrameLocks noChangeAspect="1"/>
          </p:cNvGraphicFramePr>
          <p:nvPr/>
        </p:nvGraphicFramePr>
        <p:xfrm>
          <a:off x="2144544" y="3587256"/>
          <a:ext cx="2918780" cy="2075931"/>
        </p:xfrm>
        <a:graphic>
          <a:graphicData uri="http://schemas.openxmlformats.org/presentationml/2006/ole">
            <p:oleObj spid="_x0000_s4104" name="公式" r:id="rId7" imgW="1854000" imgH="1320480" progId="Equation.3">
              <p:embed/>
            </p:oleObj>
          </a:graphicData>
        </a:graphic>
      </p:graphicFrame>
      <p:pic>
        <p:nvPicPr>
          <p:cNvPr id="4105" name="Picture 9"/>
          <p:cNvPicPr>
            <a:picLocks noChangeAspect="1" noChangeArrowheads="1"/>
          </p:cNvPicPr>
          <p:nvPr/>
        </p:nvPicPr>
        <p:blipFill>
          <a:blip r:embed="rId8" cstate="print"/>
          <a:srcRect/>
          <a:stretch>
            <a:fillRect/>
          </a:stretch>
        </p:blipFill>
        <p:spPr bwMode="auto">
          <a:xfrm>
            <a:off x="224294" y="3203207"/>
            <a:ext cx="1766630" cy="2726755"/>
          </a:xfrm>
          <a:prstGeom prst="rect">
            <a:avLst/>
          </a:prstGeom>
          <a:noFill/>
          <a:ln w="9525">
            <a:noFill/>
            <a:miter lim="800000"/>
            <a:headEnd/>
            <a:tailEnd/>
          </a:ln>
        </p:spPr>
      </p:pic>
      <p:graphicFrame>
        <p:nvGraphicFramePr>
          <p:cNvPr id="3" name="Object 10"/>
          <p:cNvGraphicFramePr>
            <a:graphicFrameLocks noChangeAspect="1"/>
          </p:cNvGraphicFramePr>
          <p:nvPr/>
        </p:nvGraphicFramePr>
        <p:xfrm>
          <a:off x="5447374" y="3625662"/>
          <a:ext cx="2098675" cy="2074863"/>
        </p:xfrm>
        <a:graphic>
          <a:graphicData uri="http://schemas.openxmlformats.org/presentationml/2006/ole">
            <p:oleObj spid="_x0000_s4106" name="公式" r:id="rId9" imgW="1333440" imgH="132048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0649"/>
                                        </p:tgtEl>
                                        <p:attrNameLst>
                                          <p:attrName>style.visibility</p:attrName>
                                        </p:attrNameLst>
                                      </p:cBhvr>
                                      <p:to>
                                        <p:strVal val="visible"/>
                                      </p:to>
                                    </p:set>
                                    <p:anim calcmode="lin" valueType="num">
                                      <p:cBhvr additive="base">
                                        <p:cTn id="13" dur="500" fill="hold"/>
                                        <p:tgtEl>
                                          <p:spTgt spid="240649"/>
                                        </p:tgtEl>
                                        <p:attrNameLst>
                                          <p:attrName>ppt_x</p:attrName>
                                        </p:attrNameLst>
                                      </p:cBhvr>
                                      <p:tavLst>
                                        <p:tav tm="0">
                                          <p:val>
                                            <p:strVal val="0-#ppt_w/2"/>
                                          </p:val>
                                        </p:tav>
                                        <p:tav tm="100000">
                                          <p:val>
                                            <p:strVal val="#ppt_x"/>
                                          </p:val>
                                        </p:tav>
                                      </p:tavLst>
                                    </p:anim>
                                    <p:anim calcmode="lin" valueType="num">
                                      <p:cBhvr additive="base">
                                        <p:cTn id="14" dur="500" fill="hold"/>
                                        <p:tgtEl>
                                          <p:spTgt spid="2406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28600" y="152400"/>
            <a:ext cx="7900988" cy="1159286"/>
          </a:xfrm>
        </p:spPr>
        <p:txBody>
          <a:bodyPr wrap="square"/>
          <a:lstStyle/>
          <a:p>
            <a:pPr algn="l"/>
            <a:r>
              <a:rPr lang="en-US" altLang="zh-CN" sz="2000" dirty="0" smtClean="0">
                <a:solidFill>
                  <a:schemeClr val="tx1"/>
                </a:solidFill>
                <a:latin typeface="Times New Roman" pitchFamily="18" charset="0"/>
                <a:ea typeface="宋体" pitchFamily="2" charset="-122"/>
                <a:cs typeface="Times New Roman" pitchFamily="18" charset="0"/>
              </a:rPr>
              <a:t>5. There is a thin disk of radius </a:t>
            </a:r>
            <a:r>
              <a:rPr lang="en-US" altLang="zh-CN" sz="2000" i="1" dirty="0" smtClean="0">
                <a:solidFill>
                  <a:schemeClr val="tx1"/>
                </a:solidFill>
                <a:latin typeface="Times New Roman" pitchFamily="18" charset="0"/>
                <a:ea typeface="宋体" pitchFamily="2" charset="-122"/>
                <a:cs typeface="Times New Roman" pitchFamily="18" charset="0"/>
              </a:rPr>
              <a:t>a</a:t>
            </a:r>
            <a:r>
              <a:rPr lang="en-US" altLang="zh-CN" sz="2000" dirty="0" smtClean="0">
                <a:solidFill>
                  <a:schemeClr val="tx1"/>
                </a:solidFill>
                <a:latin typeface="Times New Roman" pitchFamily="18" charset="0"/>
                <a:ea typeface="宋体" pitchFamily="2" charset="-122"/>
                <a:cs typeface="Times New Roman" pitchFamily="18" charset="0"/>
              </a:rPr>
              <a:t>, with total charge </a:t>
            </a:r>
            <a:r>
              <a:rPr lang="en-US" altLang="zh-CN" sz="2000" i="1" dirty="0" smtClean="0">
                <a:latin typeface="Times New Roman" pitchFamily="18" charset="0"/>
                <a:ea typeface="宋体" pitchFamily="2" charset="-122"/>
                <a:cs typeface="Times New Roman" pitchFamily="18" charset="0"/>
              </a:rPr>
              <a:t>Q</a:t>
            </a:r>
            <a:r>
              <a:rPr lang="en-US" altLang="zh-CN" sz="2000" dirty="0" smtClean="0">
                <a:solidFill>
                  <a:schemeClr val="tx1"/>
                </a:solidFill>
                <a:latin typeface="Times New Roman" pitchFamily="18" charset="0"/>
                <a:ea typeface="宋体" pitchFamily="2" charset="-122"/>
                <a:cs typeface="Times New Roman" pitchFamily="18" charset="0"/>
              </a:rPr>
              <a:t> uniformly distributed on its surface, rotating at a constant angular speed </a:t>
            </a:r>
            <a:r>
              <a:rPr lang="en-US" altLang="zh-CN" sz="2000" i="1" dirty="0" smtClean="0">
                <a:latin typeface="Times New Roman" pitchFamily="18" charset="0"/>
                <a:ea typeface="宋体" pitchFamily="2" charset="-122"/>
                <a:cs typeface="Times New Roman" pitchFamily="18" charset="0"/>
                <a:sym typeface="Symbol" pitchFamily="18" charset="2"/>
              </a:rPr>
              <a:t></a:t>
            </a:r>
            <a:r>
              <a:rPr lang="en-US" altLang="zh-CN" sz="2000" dirty="0" smtClean="0">
                <a:solidFill>
                  <a:schemeClr val="tx1"/>
                </a:solidFill>
                <a:latin typeface="Times New Roman" pitchFamily="18" charset="0"/>
                <a:ea typeface="宋体" pitchFamily="2" charset="-122"/>
                <a:cs typeface="Times New Roman" pitchFamily="18" charset="0"/>
              </a:rPr>
              <a:t>, as shown in Fig. 5. What is the magnetic dipole moment (</a:t>
            </a:r>
            <a:r>
              <a:rPr lang="zh-CN" altLang="zh-CN" sz="2000" dirty="0" smtClean="0">
                <a:solidFill>
                  <a:schemeClr val="tx1"/>
                </a:solidFill>
                <a:latin typeface="Times New Roman" pitchFamily="18" charset="0"/>
                <a:ea typeface="宋体" pitchFamily="2" charset="-122"/>
                <a:cs typeface="Times New Roman" pitchFamily="18" charset="0"/>
              </a:rPr>
              <a:t>磁偶极矩</a:t>
            </a:r>
            <a:r>
              <a:rPr lang="en-US" altLang="zh-CN" sz="2000" dirty="0" smtClean="0">
                <a:solidFill>
                  <a:schemeClr val="tx1"/>
                </a:solidFill>
                <a:latin typeface="Times New Roman" pitchFamily="18" charset="0"/>
                <a:ea typeface="宋体" pitchFamily="2" charset="-122"/>
                <a:cs typeface="Times New Roman" pitchFamily="18" charset="0"/>
              </a:rPr>
              <a:t>)? </a:t>
            </a:r>
            <a:r>
              <a:rPr lang="zh-CN" altLang="zh-CN" sz="2000" dirty="0" smtClean="0">
                <a:solidFill>
                  <a:schemeClr val="tx1"/>
                </a:solidFill>
                <a:latin typeface="Times New Roman" pitchFamily="18" charset="0"/>
                <a:ea typeface="宋体" pitchFamily="2" charset="-122"/>
                <a:cs typeface="Times New Roman" pitchFamily="18" charset="0"/>
              </a:rPr>
              <a:t/>
            </a:r>
            <a:br>
              <a:rPr lang="zh-CN" altLang="zh-CN" sz="2000" dirty="0" smtClean="0">
                <a:solidFill>
                  <a:schemeClr val="tx1"/>
                </a:solidFill>
                <a:latin typeface="Times New Roman" pitchFamily="18" charset="0"/>
                <a:ea typeface="宋体" pitchFamily="2" charset="-122"/>
                <a:cs typeface="Times New Roman" pitchFamily="18" charset="0"/>
              </a:rPr>
            </a:br>
            <a:endParaRPr lang="zh-CN" altLang="en-US" sz="2000" dirty="0" smtClean="0">
              <a:solidFill>
                <a:schemeClr val="tx1"/>
              </a:solidFill>
              <a:latin typeface="Times New Roman" pitchFamily="18" charset="0"/>
              <a:ea typeface="宋体" pitchFamily="2" charset="-122"/>
              <a:cs typeface="Times New Roman" pitchFamily="18" charset="0"/>
            </a:endParaRPr>
          </a:p>
        </p:txBody>
      </p:sp>
      <p:graphicFrame>
        <p:nvGraphicFramePr>
          <p:cNvPr id="240649" name="Object 3"/>
          <p:cNvGraphicFramePr>
            <a:graphicFrameLocks noChangeAspect="1"/>
          </p:cNvGraphicFramePr>
          <p:nvPr/>
        </p:nvGraphicFramePr>
        <p:xfrm>
          <a:off x="2951163" y="1474788"/>
          <a:ext cx="4224337" cy="4217987"/>
        </p:xfrm>
        <a:graphic>
          <a:graphicData uri="http://schemas.openxmlformats.org/presentationml/2006/ole">
            <p:oleObj spid="_x0000_s5122" name="公式" r:id="rId4" imgW="1625400" imgH="1625400" progId="Equation.3">
              <p:embed/>
            </p:oleObj>
          </a:graphicData>
        </a:graphic>
      </p:graphicFrame>
      <p:pic>
        <p:nvPicPr>
          <p:cNvPr id="5124" name="Picture 4"/>
          <p:cNvPicPr>
            <a:picLocks noChangeAspect="1" noChangeArrowheads="1"/>
          </p:cNvPicPr>
          <p:nvPr/>
        </p:nvPicPr>
        <p:blipFill>
          <a:blip r:embed="rId5" cstate="print"/>
          <a:srcRect/>
          <a:stretch>
            <a:fillRect/>
          </a:stretch>
        </p:blipFill>
        <p:spPr bwMode="auto">
          <a:xfrm>
            <a:off x="223838" y="1474788"/>
            <a:ext cx="2074862" cy="22034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0649"/>
                                        </p:tgtEl>
                                        <p:attrNameLst>
                                          <p:attrName>style.visibility</p:attrName>
                                        </p:attrNameLst>
                                      </p:cBhvr>
                                      <p:to>
                                        <p:strVal val="visible"/>
                                      </p:to>
                                    </p:set>
                                    <p:anim calcmode="lin" valueType="num">
                                      <p:cBhvr additive="base">
                                        <p:cTn id="13" dur="500" fill="hold"/>
                                        <p:tgtEl>
                                          <p:spTgt spid="240649"/>
                                        </p:tgtEl>
                                        <p:attrNameLst>
                                          <p:attrName>ppt_x</p:attrName>
                                        </p:attrNameLst>
                                      </p:cBhvr>
                                      <p:tavLst>
                                        <p:tav tm="0">
                                          <p:val>
                                            <p:strVal val="0-#ppt_w/2"/>
                                          </p:val>
                                        </p:tav>
                                        <p:tav tm="100000">
                                          <p:val>
                                            <p:strVal val="#ppt_x"/>
                                          </p:val>
                                        </p:tav>
                                      </p:tavLst>
                                    </p:anim>
                                    <p:anim calcmode="lin" valueType="num">
                                      <p:cBhvr additive="base">
                                        <p:cTn id="14" dur="500" fill="hold"/>
                                        <p:tgtEl>
                                          <p:spTgt spid="240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152400"/>
            <a:ext cx="8129588" cy="1547084"/>
          </a:xfrm>
        </p:spPr>
        <p:txBody>
          <a:bodyPr wrap="square"/>
          <a:lstStyle/>
          <a:p>
            <a:pPr lvl="0" algn="l"/>
            <a:r>
              <a:rPr lang="en-US" altLang="zh-CN" sz="1800" dirty="0" smtClean="0">
                <a:solidFill>
                  <a:schemeClr val="tx1"/>
                </a:solidFill>
                <a:latin typeface="Times New Roman" pitchFamily="18" charset="0"/>
                <a:cs typeface="Times New Roman" pitchFamily="18" charset="0"/>
              </a:rPr>
              <a:t>6. A long, circular pipe, with an outside radius of </a:t>
            </a:r>
            <a:r>
              <a:rPr lang="en-US" altLang="zh-CN" sz="1800" i="1" dirty="0" smtClean="0">
                <a:latin typeface="Times New Roman" pitchFamily="18" charset="0"/>
                <a:cs typeface="Times New Roman" pitchFamily="18" charset="0"/>
              </a:rPr>
              <a:t>R</a:t>
            </a:r>
            <a:r>
              <a:rPr lang="en-US" altLang="zh-CN" sz="1800" dirty="0" smtClean="0">
                <a:solidFill>
                  <a:schemeClr val="tx1"/>
                </a:solidFill>
                <a:latin typeface="Times New Roman" pitchFamily="18" charset="0"/>
                <a:cs typeface="Times New Roman" pitchFamily="18" charset="0"/>
              </a:rPr>
              <a:t>, carries a (uniformly distributed) current of </a:t>
            </a:r>
            <a:r>
              <a:rPr lang="en-US" altLang="zh-CN" sz="1800" i="1" dirty="0" smtClean="0">
                <a:latin typeface="Times New Roman" pitchFamily="18" charset="0"/>
                <a:cs typeface="Times New Roman" pitchFamily="18" charset="0"/>
              </a:rPr>
              <a:t>i</a:t>
            </a:r>
            <a:r>
              <a:rPr lang="en-US" altLang="zh-CN" sz="1800" i="1" baseline="-25000" dirty="0" smtClean="0">
                <a:latin typeface="Times New Roman" pitchFamily="18" charset="0"/>
                <a:cs typeface="Times New Roman" pitchFamily="18" charset="0"/>
              </a:rPr>
              <a:t>0</a:t>
            </a:r>
            <a:r>
              <a:rPr lang="en-US" altLang="zh-CN" sz="1800" dirty="0" smtClean="0">
                <a:solidFill>
                  <a:schemeClr val="tx1"/>
                </a:solidFill>
                <a:latin typeface="Times New Roman" pitchFamily="18" charset="0"/>
                <a:cs typeface="Times New Roman" pitchFamily="18" charset="0"/>
              </a:rPr>
              <a:t> (into the paper as shown in Fig. 6). A wire runs parallel to the pipe at a distance </a:t>
            </a:r>
            <a:r>
              <a:rPr lang="en-US" altLang="zh-CN" sz="1800" i="1" dirty="0" smtClean="0">
                <a:latin typeface="Times New Roman" pitchFamily="18" charset="0"/>
                <a:cs typeface="Times New Roman" pitchFamily="18" charset="0"/>
              </a:rPr>
              <a:t>3R</a:t>
            </a:r>
            <a:r>
              <a:rPr lang="en-US" altLang="zh-CN" sz="1800" dirty="0" smtClean="0">
                <a:solidFill>
                  <a:schemeClr val="tx1"/>
                </a:solidFill>
                <a:latin typeface="Times New Roman" pitchFamily="18" charset="0"/>
                <a:cs typeface="Times New Roman" pitchFamily="18" charset="0"/>
              </a:rPr>
              <a:t> from the center to center. What are the magnitude _________________ and direction ________________ of the current in the wire that would cause the resultant magnetic field at the point </a:t>
            </a:r>
            <a:r>
              <a:rPr lang="en-US" altLang="zh-CN" sz="1800" i="1" dirty="0" smtClean="0">
                <a:solidFill>
                  <a:schemeClr val="tx1"/>
                </a:solidFill>
                <a:latin typeface="Times New Roman" pitchFamily="18" charset="0"/>
                <a:cs typeface="Times New Roman" pitchFamily="18" charset="0"/>
              </a:rPr>
              <a:t>P</a:t>
            </a:r>
            <a:r>
              <a:rPr lang="en-US" altLang="zh-CN" sz="1800" dirty="0" smtClean="0">
                <a:solidFill>
                  <a:schemeClr val="tx1"/>
                </a:solidFill>
                <a:latin typeface="Times New Roman" pitchFamily="18" charset="0"/>
                <a:cs typeface="Times New Roman" pitchFamily="18" charset="0"/>
              </a:rPr>
              <a:t> to have the same magnitude, but the opposite direction.</a:t>
            </a:r>
            <a:endParaRPr lang="zh-CN" altLang="zh-CN" sz="1800" dirty="0">
              <a:solidFill>
                <a:schemeClr val="tx1"/>
              </a:solidFill>
              <a:latin typeface="Times New Roman" pitchFamily="18" charset="0"/>
              <a:cs typeface="Times New Roman" pitchFamily="18" charset="0"/>
            </a:endParaRPr>
          </a:p>
        </p:txBody>
      </p:sp>
      <p:graphicFrame>
        <p:nvGraphicFramePr>
          <p:cNvPr id="240649" name="Object 2"/>
          <p:cNvGraphicFramePr>
            <a:graphicFrameLocks noChangeAspect="1"/>
          </p:cNvGraphicFramePr>
          <p:nvPr/>
        </p:nvGraphicFramePr>
        <p:xfrm>
          <a:off x="3219884" y="1859032"/>
          <a:ext cx="4703763" cy="3641725"/>
        </p:xfrm>
        <a:graphic>
          <a:graphicData uri="http://schemas.openxmlformats.org/presentationml/2006/ole">
            <p:oleObj spid="_x0000_s6146" name="公式" r:id="rId4" imgW="1968480" imgH="1523880" progId="Equation.3">
              <p:embed/>
            </p:oleObj>
          </a:graphicData>
        </a:graphic>
      </p:graphicFrame>
      <p:pic>
        <p:nvPicPr>
          <p:cNvPr id="2" name="Picture 4"/>
          <p:cNvPicPr>
            <a:picLocks noChangeAspect="1" noChangeArrowheads="1"/>
          </p:cNvPicPr>
          <p:nvPr/>
        </p:nvPicPr>
        <p:blipFill>
          <a:blip r:embed="rId5" cstate="print"/>
          <a:srcRect/>
          <a:stretch>
            <a:fillRect/>
          </a:stretch>
        </p:blipFill>
        <p:spPr bwMode="auto">
          <a:xfrm>
            <a:off x="224295" y="1782222"/>
            <a:ext cx="2688350" cy="187525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0649"/>
                                        </p:tgtEl>
                                        <p:attrNameLst>
                                          <p:attrName>style.visibility</p:attrName>
                                        </p:attrNameLst>
                                      </p:cBhvr>
                                      <p:to>
                                        <p:strVal val="visible"/>
                                      </p:to>
                                    </p:set>
                                    <p:anim calcmode="lin" valueType="num">
                                      <p:cBhvr additive="base">
                                        <p:cTn id="13" dur="500" fill="hold"/>
                                        <p:tgtEl>
                                          <p:spTgt spid="240649"/>
                                        </p:tgtEl>
                                        <p:attrNameLst>
                                          <p:attrName>ppt_x</p:attrName>
                                        </p:attrNameLst>
                                      </p:cBhvr>
                                      <p:tavLst>
                                        <p:tav tm="0">
                                          <p:val>
                                            <p:strVal val="0-#ppt_w/2"/>
                                          </p:val>
                                        </p:tav>
                                        <p:tav tm="100000">
                                          <p:val>
                                            <p:strVal val="#ppt_x"/>
                                          </p:val>
                                        </p:tav>
                                      </p:tavLst>
                                    </p:anim>
                                    <p:anim calcmode="lin" valueType="num">
                                      <p:cBhvr additive="base">
                                        <p:cTn id="14" dur="500" fill="hold"/>
                                        <p:tgtEl>
                                          <p:spTgt spid="240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0"/>
            <a:ext cx="8129588" cy="1380885"/>
          </a:xfrm>
        </p:spPr>
        <p:txBody>
          <a:bodyPr wrap="square"/>
          <a:lstStyle/>
          <a:p>
            <a:pPr lvl="0" algn="l"/>
            <a:r>
              <a:rPr lang="en-US" altLang="zh-CN" sz="2400" dirty="0" smtClean="0">
                <a:solidFill>
                  <a:schemeClr val="tx1"/>
                </a:solidFill>
                <a:latin typeface="Times New Roman" pitchFamily="18" charset="0"/>
                <a:ea typeface="宋体" pitchFamily="2" charset="-122"/>
                <a:cs typeface="Times New Roman" pitchFamily="18" charset="0"/>
              </a:rPr>
              <a:t>7. </a:t>
            </a:r>
            <a:r>
              <a:rPr lang="en-US" altLang="zh-CN" sz="2400" dirty="0" smtClean="0">
                <a:solidFill>
                  <a:schemeClr val="tx1"/>
                </a:solidFill>
                <a:latin typeface="Times New Roman" pitchFamily="18" charset="0"/>
                <a:cs typeface="Times New Roman" pitchFamily="18" charset="0"/>
              </a:rPr>
              <a:t>Assume that the electron is not a point but a sphere of radius </a:t>
            </a:r>
            <a:r>
              <a:rPr lang="en-US" altLang="zh-CN" sz="2400" i="1" dirty="0" smtClean="0">
                <a:latin typeface="Times New Roman" pitchFamily="18" charset="0"/>
                <a:cs typeface="Times New Roman" pitchFamily="18" charset="0"/>
              </a:rPr>
              <a:t>R</a:t>
            </a:r>
            <a:r>
              <a:rPr lang="en-US" altLang="zh-CN" sz="2400" dirty="0" smtClean="0">
                <a:solidFill>
                  <a:schemeClr val="tx1"/>
                </a:solidFill>
                <a:latin typeface="Times New Roman" pitchFamily="18" charset="0"/>
                <a:cs typeface="Times New Roman" pitchFamily="18" charset="0"/>
              </a:rPr>
              <a:t> over whose surface the electron charges is uniformly distributed. The energy associated with the external electric field in vacuum of the electron is </a:t>
            </a:r>
            <a:r>
              <a:rPr lang="en-US" altLang="zh-CN" sz="2400" u="sng" dirty="0" smtClean="0">
                <a:solidFill>
                  <a:schemeClr val="tx1"/>
                </a:solidFill>
                <a:latin typeface="Times New Roman" pitchFamily="18" charset="0"/>
                <a:cs typeface="Times New Roman" pitchFamily="18" charset="0"/>
              </a:rPr>
              <a:t>                       </a:t>
            </a:r>
            <a:r>
              <a:rPr lang="en-US" altLang="zh-CN" sz="2400" dirty="0" smtClean="0">
                <a:solidFill>
                  <a:schemeClr val="tx1"/>
                </a:solidFill>
                <a:latin typeface="Times New Roman" pitchFamily="18" charset="0"/>
                <a:cs typeface="Times New Roman" pitchFamily="18" charset="0"/>
              </a:rPr>
              <a:t>.</a:t>
            </a:r>
            <a:endParaRPr lang="zh-CN" altLang="zh-CN" sz="2400" dirty="0">
              <a:solidFill>
                <a:schemeClr val="tx1"/>
              </a:solidFill>
              <a:latin typeface="Times New Roman" pitchFamily="18" charset="0"/>
              <a:cs typeface="Times New Roman" pitchFamily="18" charset="0"/>
            </a:endParaRPr>
          </a:p>
        </p:txBody>
      </p:sp>
      <p:graphicFrame>
        <p:nvGraphicFramePr>
          <p:cNvPr id="240649" name="Object 2"/>
          <p:cNvGraphicFramePr>
            <a:graphicFrameLocks noChangeAspect="1"/>
          </p:cNvGraphicFramePr>
          <p:nvPr/>
        </p:nvGraphicFramePr>
        <p:xfrm>
          <a:off x="3565529" y="1590197"/>
          <a:ext cx="3824081" cy="4019288"/>
        </p:xfrm>
        <a:graphic>
          <a:graphicData uri="http://schemas.openxmlformats.org/presentationml/2006/ole">
            <p:oleObj spid="_x0000_s7170" name="公式" r:id="rId4" imgW="1663560" imgH="1752480" progId="Equation.3">
              <p:embed/>
            </p:oleObj>
          </a:graphicData>
        </a:graphic>
      </p:graphicFrame>
      <p:pic>
        <p:nvPicPr>
          <p:cNvPr id="2" name="Picture 4"/>
          <p:cNvPicPr>
            <a:picLocks noChangeAspect="1" noChangeArrowheads="1"/>
          </p:cNvPicPr>
          <p:nvPr/>
        </p:nvPicPr>
        <p:blipFill>
          <a:blip r:embed="rId5" cstate="print"/>
          <a:srcRect/>
          <a:stretch>
            <a:fillRect/>
          </a:stretch>
        </p:blipFill>
        <p:spPr bwMode="auto">
          <a:xfrm>
            <a:off x="685154" y="2012652"/>
            <a:ext cx="2143125" cy="20002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0649"/>
                                        </p:tgtEl>
                                        <p:attrNameLst>
                                          <p:attrName>style.visibility</p:attrName>
                                        </p:attrNameLst>
                                      </p:cBhvr>
                                      <p:to>
                                        <p:strVal val="visible"/>
                                      </p:to>
                                    </p:set>
                                    <p:anim calcmode="lin" valueType="num">
                                      <p:cBhvr additive="base">
                                        <p:cTn id="13" dur="500" fill="hold"/>
                                        <p:tgtEl>
                                          <p:spTgt spid="240649"/>
                                        </p:tgtEl>
                                        <p:attrNameLst>
                                          <p:attrName>ppt_x</p:attrName>
                                        </p:attrNameLst>
                                      </p:cBhvr>
                                      <p:tavLst>
                                        <p:tav tm="0">
                                          <p:val>
                                            <p:strVal val="0-#ppt_w/2"/>
                                          </p:val>
                                        </p:tav>
                                        <p:tav tm="100000">
                                          <p:val>
                                            <p:strVal val="#ppt_x"/>
                                          </p:val>
                                        </p:tav>
                                      </p:tavLst>
                                    </p:anim>
                                    <p:anim calcmode="lin" valueType="num">
                                      <p:cBhvr additive="base">
                                        <p:cTn id="14" dur="500" fill="hold"/>
                                        <p:tgtEl>
                                          <p:spTgt spid="240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207617"/>
            <a:ext cx="7943699" cy="1159286"/>
          </a:xfrm>
        </p:spPr>
        <p:txBody>
          <a:bodyPr wrap="square"/>
          <a:lstStyle/>
          <a:p>
            <a:pPr lvl="0" algn="l"/>
            <a:r>
              <a:rPr lang="en-US" altLang="zh-CN" sz="2000" dirty="0" smtClean="0">
                <a:solidFill>
                  <a:schemeClr val="tx1"/>
                </a:solidFill>
                <a:latin typeface="Times New Roman" pitchFamily="18" charset="0"/>
                <a:ea typeface="宋体" pitchFamily="2" charset="-122"/>
                <a:cs typeface="Times New Roman" pitchFamily="18" charset="0"/>
              </a:rPr>
              <a:t>8. </a:t>
            </a:r>
            <a:r>
              <a:rPr lang="en-US" altLang="zh-CN" sz="2000" dirty="0" smtClean="0">
                <a:solidFill>
                  <a:schemeClr val="tx1"/>
                </a:solidFill>
                <a:latin typeface="Times New Roman" pitchFamily="18" charset="0"/>
                <a:cs typeface="Times New Roman" pitchFamily="18" charset="0"/>
              </a:rPr>
              <a:t>As shown in Fig. 5, there is a square with side length </a:t>
            </a:r>
            <a:r>
              <a:rPr lang="en-US" altLang="zh-CN" sz="2000" dirty="0" smtClean="0">
                <a:latin typeface="Times New Roman" pitchFamily="18" charset="0"/>
                <a:cs typeface="Times New Roman" pitchFamily="18" charset="0"/>
              </a:rPr>
              <a:t>2.0 cm</a:t>
            </a:r>
            <a:r>
              <a:rPr lang="en-US" altLang="zh-CN" sz="2000" dirty="0" smtClean="0">
                <a:solidFill>
                  <a:schemeClr val="tx1"/>
                </a:solidFill>
                <a:latin typeface="Times New Roman" pitchFamily="18" charset="0"/>
                <a:cs typeface="Times New Roman" pitchFamily="18" charset="0"/>
              </a:rPr>
              <a:t>. A magnetic field points out of the page, its magnitude is changing with time by </a:t>
            </a:r>
            <a:r>
              <a:rPr lang="en-US" altLang="zh-CN" sz="2000" i="1" dirty="0" smtClean="0">
                <a:latin typeface="Times New Roman" pitchFamily="18" charset="0"/>
                <a:cs typeface="Times New Roman" pitchFamily="18" charset="0"/>
              </a:rPr>
              <a:t>B = </a:t>
            </a:r>
            <a:r>
              <a:rPr lang="en-US" altLang="zh-CN" sz="2000" dirty="0" smtClean="0">
                <a:latin typeface="Times New Roman" pitchFamily="18" charset="0"/>
                <a:cs typeface="Times New Roman" pitchFamily="18" charset="0"/>
              </a:rPr>
              <a:t>(4 T/m</a:t>
            </a:r>
            <a:r>
              <a:rPr lang="en-US" altLang="zh-CN" sz="2000" dirty="0" smtClean="0">
                <a:latin typeface="Times New Roman" pitchFamily="18" charset="0"/>
                <a:cs typeface="Times New Roman" pitchFamily="18" charset="0"/>
                <a:sym typeface="Symbol"/>
              </a:rPr>
              <a:t></a:t>
            </a:r>
            <a:r>
              <a:rPr lang="en-US" altLang="zh-CN" sz="2000" dirty="0" smtClean="0">
                <a:latin typeface="Times New Roman" pitchFamily="18" charset="0"/>
                <a:cs typeface="Times New Roman" pitchFamily="18" charset="0"/>
              </a:rPr>
              <a:t>s</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t</a:t>
            </a:r>
            <a:r>
              <a:rPr lang="en-US" altLang="zh-CN" sz="2000" baseline="30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y</a:t>
            </a:r>
            <a:r>
              <a:rPr lang="en-US" altLang="zh-CN" sz="2000" dirty="0" smtClean="0">
                <a:solidFill>
                  <a:schemeClr val="tx1"/>
                </a:solidFill>
                <a:latin typeface="Times New Roman" pitchFamily="18" charset="0"/>
                <a:cs typeface="Times New Roman" pitchFamily="18" charset="0"/>
              </a:rPr>
              <a:t>. The </a:t>
            </a:r>
            <a:r>
              <a:rPr lang="en-US" altLang="zh-CN" sz="2000" dirty="0" err="1" smtClean="0">
                <a:solidFill>
                  <a:schemeClr val="tx1"/>
                </a:solidFill>
                <a:latin typeface="Times New Roman" pitchFamily="18" charset="0"/>
                <a:cs typeface="Times New Roman" pitchFamily="18" charset="0"/>
              </a:rPr>
              <a:t>emf</a:t>
            </a:r>
            <a:r>
              <a:rPr lang="en-US" altLang="zh-CN" sz="2000" dirty="0" smtClean="0">
                <a:solidFill>
                  <a:schemeClr val="tx1"/>
                </a:solidFill>
                <a:latin typeface="Times New Roman" pitchFamily="18" charset="0"/>
                <a:cs typeface="Times New Roman" pitchFamily="18" charset="0"/>
              </a:rPr>
              <a:t> (</a:t>
            </a:r>
            <a:r>
              <a:rPr lang="zh-CN" altLang="zh-CN" sz="2000" dirty="0" smtClean="0">
                <a:solidFill>
                  <a:schemeClr val="tx1"/>
                </a:solidFill>
                <a:latin typeface="Times New Roman" pitchFamily="18" charset="0"/>
                <a:cs typeface="Times New Roman" pitchFamily="18" charset="0"/>
              </a:rPr>
              <a:t>电动势</a:t>
            </a:r>
            <a:r>
              <a:rPr lang="en-US" altLang="zh-CN" sz="2000" dirty="0" smtClean="0">
                <a:solidFill>
                  <a:schemeClr val="tx1"/>
                </a:solidFill>
                <a:latin typeface="Times New Roman" pitchFamily="18" charset="0"/>
                <a:cs typeface="Times New Roman" pitchFamily="18" charset="0"/>
              </a:rPr>
              <a:t>) around the square at </a:t>
            </a:r>
            <a:r>
              <a:rPr lang="en-US" altLang="zh-CN" sz="2000" i="1" dirty="0" smtClean="0">
                <a:latin typeface="Times New Roman" pitchFamily="18" charset="0"/>
                <a:cs typeface="Times New Roman" pitchFamily="18" charset="0"/>
              </a:rPr>
              <a:t>t =2.5</a:t>
            </a:r>
            <a:r>
              <a:rPr lang="en-US" altLang="zh-CN" sz="2000" dirty="0" smtClean="0">
                <a:latin typeface="Times New Roman" pitchFamily="18" charset="0"/>
                <a:cs typeface="Times New Roman" pitchFamily="18" charset="0"/>
              </a:rPr>
              <a:t>s </a:t>
            </a:r>
            <a:r>
              <a:rPr lang="en-US" altLang="zh-CN" sz="2000" dirty="0" smtClean="0">
                <a:solidFill>
                  <a:schemeClr val="tx1"/>
                </a:solidFill>
                <a:latin typeface="Times New Roman" pitchFamily="18" charset="0"/>
                <a:cs typeface="Times New Roman" pitchFamily="18" charset="0"/>
              </a:rPr>
              <a:t>is </a:t>
            </a:r>
            <a:r>
              <a:rPr lang="en-US" altLang="zh-CN" sz="2000" u="sng" dirty="0" smtClean="0">
                <a:solidFill>
                  <a:schemeClr val="tx1"/>
                </a:solidFill>
                <a:latin typeface="Times New Roman" pitchFamily="18" charset="0"/>
                <a:cs typeface="Times New Roman" pitchFamily="18" charset="0"/>
              </a:rPr>
              <a:t>               </a:t>
            </a:r>
            <a:r>
              <a:rPr lang="en-US" altLang="zh-CN" sz="2000" dirty="0" smtClean="0">
                <a:solidFill>
                  <a:schemeClr val="tx1"/>
                </a:solidFill>
                <a:latin typeface="Times New Roman" pitchFamily="18" charset="0"/>
                <a:cs typeface="Times New Roman" pitchFamily="18" charset="0"/>
              </a:rPr>
              <a:t>, and its direction is</a:t>
            </a:r>
            <a:r>
              <a:rPr lang="en-US" altLang="zh-CN" sz="2000" u="sng" dirty="0" smtClean="0">
                <a:solidFill>
                  <a:schemeClr val="tx1"/>
                </a:solidFill>
                <a:latin typeface="Times New Roman" pitchFamily="18" charset="0"/>
                <a:cs typeface="Times New Roman" pitchFamily="18" charset="0"/>
              </a:rPr>
              <a:t>               </a:t>
            </a:r>
            <a:r>
              <a:rPr lang="en-US" altLang="zh-CN" sz="2000" dirty="0" smtClean="0">
                <a:solidFill>
                  <a:schemeClr val="tx1"/>
                </a:solidFill>
                <a:latin typeface="Times New Roman" pitchFamily="18" charset="0"/>
                <a:cs typeface="Times New Roman" pitchFamily="18" charset="0"/>
              </a:rPr>
              <a:t>.</a:t>
            </a:r>
            <a:endParaRPr lang="zh-CN" altLang="zh-CN" sz="2000" dirty="0">
              <a:solidFill>
                <a:schemeClr val="tx1"/>
              </a:solidFill>
              <a:latin typeface="Times New Roman" pitchFamily="18" charset="0"/>
              <a:cs typeface="Times New Roman" pitchFamily="18" charset="0"/>
            </a:endParaRPr>
          </a:p>
        </p:txBody>
      </p:sp>
      <p:graphicFrame>
        <p:nvGraphicFramePr>
          <p:cNvPr id="2" name="Object 6"/>
          <p:cNvGraphicFramePr>
            <a:graphicFrameLocks noChangeAspect="1"/>
          </p:cNvGraphicFramePr>
          <p:nvPr/>
        </p:nvGraphicFramePr>
        <p:xfrm>
          <a:off x="3834364" y="1398172"/>
          <a:ext cx="2419350" cy="3417887"/>
        </p:xfrm>
        <a:graphic>
          <a:graphicData uri="http://schemas.openxmlformats.org/presentationml/2006/ole">
            <p:oleObj spid="_x0000_s8195" name="公式" r:id="rId4" imgW="1307880" imgH="1854000" progId="Equation.3">
              <p:embed/>
            </p:oleObj>
          </a:graphicData>
        </a:graphic>
      </p:graphicFrame>
      <p:pic>
        <p:nvPicPr>
          <p:cNvPr id="5" name="Picture 7"/>
          <p:cNvPicPr>
            <a:picLocks noChangeAspect="1" noChangeArrowheads="1"/>
          </p:cNvPicPr>
          <p:nvPr/>
        </p:nvPicPr>
        <p:blipFill>
          <a:blip r:embed="rId5" cstate="print"/>
          <a:srcRect/>
          <a:stretch>
            <a:fillRect/>
          </a:stretch>
        </p:blipFill>
        <p:spPr bwMode="auto">
          <a:xfrm>
            <a:off x="224294" y="1513387"/>
            <a:ext cx="2947705" cy="2573135"/>
          </a:xfrm>
          <a:prstGeom prst="rect">
            <a:avLst/>
          </a:prstGeom>
          <a:noFill/>
          <a:ln w="9525">
            <a:noFill/>
            <a:miter lim="800000"/>
            <a:headEnd/>
            <a:tailEnd/>
          </a:ln>
        </p:spPr>
      </p:pic>
      <p:graphicFrame>
        <p:nvGraphicFramePr>
          <p:cNvPr id="6" name="Object 6"/>
          <p:cNvGraphicFramePr>
            <a:graphicFrameLocks noChangeAspect="1"/>
          </p:cNvGraphicFramePr>
          <p:nvPr/>
        </p:nvGraphicFramePr>
        <p:xfrm>
          <a:off x="646113" y="4292600"/>
          <a:ext cx="2843212" cy="1592263"/>
        </p:xfrm>
        <a:graphic>
          <a:graphicData uri="http://schemas.openxmlformats.org/presentationml/2006/ole">
            <p:oleObj spid="_x0000_s8200" name="公式" r:id="rId6" imgW="1536480" imgH="863280" progId="Equation.3">
              <p:embed/>
            </p:oleObj>
          </a:graphicData>
        </a:graphic>
      </p:graphicFrame>
      <p:sp>
        <p:nvSpPr>
          <p:cNvPr id="12" name="Rectangle 11"/>
          <p:cNvSpPr/>
          <p:nvPr/>
        </p:nvSpPr>
        <p:spPr>
          <a:xfrm>
            <a:off x="4141603" y="5200266"/>
            <a:ext cx="2957185" cy="369332"/>
          </a:xfrm>
          <a:prstGeom prst="rect">
            <a:avLst/>
          </a:prstGeom>
        </p:spPr>
        <p:txBody>
          <a:bodyPr wrap="square">
            <a:spAutoFit/>
          </a:bodyPr>
          <a:lstStyle/>
          <a:p>
            <a:r>
              <a:rPr lang="en-US" altLang="zh-CN" dirty="0" smtClean="0"/>
              <a:t>Direction</a:t>
            </a:r>
            <a:r>
              <a:rPr lang="en-US" altLang="zh-CN" dirty="0" smtClean="0">
                <a:solidFill>
                  <a:schemeClr val="tx2"/>
                </a:solidFill>
              </a:rPr>
              <a:t>:   Clockwise</a:t>
            </a:r>
            <a:endParaRPr lang="zh-CN" altLang="en-US" dirty="0">
              <a:solidFill>
                <a:schemeClr val="tx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内容占位符 8"/>
          <p:cNvSpPr>
            <a:spLocks noGrp="1"/>
          </p:cNvSpPr>
          <p:nvPr>
            <p:ph idx="1"/>
          </p:nvPr>
        </p:nvSpPr>
        <p:spPr bwMode="auto">
          <a:xfrm>
            <a:off x="0" y="0"/>
            <a:ext cx="8129588" cy="500063"/>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altLang="zh-CN" sz="2000" smtClean="0">
                <a:latin typeface="Times New Roman" pitchFamily="18" charset="0"/>
                <a:ea typeface="宋体" pitchFamily="2" charset="-122"/>
                <a:cs typeface="Times New Roman" pitchFamily="18" charset="0"/>
              </a:rPr>
              <a:t>II. </a:t>
            </a:r>
            <a:r>
              <a:rPr lang="en-US" altLang="zh-CN" sz="2000" smtClean="0">
                <a:ea typeface="宋体" pitchFamily="2" charset="-122"/>
                <a:cs typeface="Times New Roman" pitchFamily="18" charset="0"/>
              </a:rPr>
              <a:t>Problems (Present the necessary equations in solution) (50%)</a:t>
            </a:r>
            <a:endParaRPr lang="zh-CN" altLang="zh-CN" sz="2000" smtClean="0">
              <a:ea typeface="宋体" pitchFamily="2" charset="-122"/>
              <a:cs typeface="Times New Roman" pitchFamily="18" charset="0"/>
            </a:endParaRPr>
          </a:p>
        </p:txBody>
      </p:sp>
      <p:sp>
        <p:nvSpPr>
          <p:cNvPr id="9222" name="矩形 9"/>
          <p:cNvSpPr>
            <a:spLocks noChangeArrowheads="1"/>
          </p:cNvSpPr>
          <p:nvPr/>
        </p:nvSpPr>
        <p:spPr bwMode="auto">
          <a:xfrm>
            <a:off x="0" y="400050"/>
            <a:ext cx="8129588" cy="2031325"/>
          </a:xfrm>
          <a:prstGeom prst="rect">
            <a:avLst/>
          </a:prstGeom>
          <a:noFill/>
          <a:ln w="9525">
            <a:noFill/>
            <a:miter lim="800000"/>
            <a:headEnd/>
            <a:tailEnd/>
          </a:ln>
        </p:spPr>
        <p:txBody>
          <a:bodyPr>
            <a:spAutoFit/>
          </a:bodyPr>
          <a:lstStyle/>
          <a:p>
            <a:pPr lvl="1" algn="l"/>
            <a:r>
              <a:rPr lang="en-US" altLang="zh-CN" dirty="0" smtClean="0">
                <a:latin typeface="Times New Roman" pitchFamily="18" charset="0"/>
                <a:cs typeface="Times New Roman" pitchFamily="18" charset="0"/>
              </a:rPr>
              <a:t>1. (15%) As shown in Fig. 6, a (non-conducting) solid sphere of radius </a:t>
            </a:r>
            <a:r>
              <a:rPr lang="en-US" altLang="zh-CN" i="1" dirty="0" smtClean="0">
                <a:solidFill>
                  <a:schemeClr val="tx2"/>
                </a:solidFill>
                <a:latin typeface="Times New Roman" pitchFamily="18" charset="0"/>
                <a:cs typeface="Times New Roman" pitchFamily="18" charset="0"/>
              </a:rPr>
              <a:t>R</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carries a charge density </a:t>
            </a:r>
            <a:r>
              <a:rPr lang="en-US" altLang="zh-CN" i="1" dirty="0" smtClean="0">
                <a:solidFill>
                  <a:schemeClr val="tx2"/>
                </a:solidFill>
                <a:latin typeface="Times New Roman" pitchFamily="18" charset="0"/>
                <a:cs typeface="Times New Roman" pitchFamily="18" charset="0"/>
              </a:rPr>
              <a:t>ρ(r) = k r</a:t>
            </a:r>
            <a:r>
              <a:rPr lang="en-US" altLang="zh-CN" i="1" baseline="30000" dirty="0" smtClean="0">
                <a:solidFill>
                  <a:schemeClr val="tx2"/>
                </a:solidFill>
                <a:latin typeface="Times New Roman" pitchFamily="18" charset="0"/>
                <a:cs typeface="Times New Roman" pitchFamily="18" charset="0"/>
              </a:rPr>
              <a:t>2</a:t>
            </a:r>
            <a:r>
              <a:rPr lang="en-US" altLang="zh-CN" dirty="0" smtClean="0">
                <a:solidFill>
                  <a:schemeClr val="tx2"/>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(where </a:t>
            </a:r>
            <a:r>
              <a:rPr lang="en-US" altLang="zh-CN" i="1" dirty="0" smtClean="0">
                <a:solidFill>
                  <a:schemeClr val="tx2"/>
                </a:solidFill>
                <a:latin typeface="Times New Roman" pitchFamily="18" charset="0"/>
                <a:cs typeface="Times New Roman" pitchFamily="18" charset="0"/>
              </a:rPr>
              <a:t>k </a:t>
            </a:r>
            <a:r>
              <a:rPr lang="en-US" altLang="zh-CN" dirty="0" smtClean="0">
                <a:latin typeface="Times New Roman" pitchFamily="18" charset="0"/>
                <a:cs typeface="Times New Roman" pitchFamily="18" charset="0"/>
              </a:rPr>
              <a:t>is a constant). Find the electric field at a distance </a:t>
            </a:r>
            <a:r>
              <a:rPr lang="en-US" altLang="zh-CN" i="1" dirty="0" smtClean="0">
                <a:solidFill>
                  <a:schemeClr val="tx2"/>
                </a:solidFill>
                <a:latin typeface="Times New Roman" pitchFamily="18" charset="0"/>
                <a:cs typeface="Times New Roman" pitchFamily="18" charset="0"/>
              </a:rPr>
              <a:t>r</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such that:</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0 </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r </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Calculate the electric potential for all </a:t>
            </a:r>
            <a:r>
              <a:rPr lang="en-US" altLang="zh-CN" i="1" dirty="0" smtClean="0">
                <a:solidFill>
                  <a:schemeClr val="tx2"/>
                </a:solidFill>
                <a:latin typeface="Times New Roman" pitchFamily="18" charset="0"/>
                <a:cs typeface="Times New Roman" pitchFamily="18" charset="0"/>
              </a:rPr>
              <a:t>r</a:t>
            </a:r>
            <a:r>
              <a:rPr lang="en-US" altLang="zh-CN" dirty="0" smtClean="0">
                <a:latin typeface="Times New Roman" pitchFamily="18" charset="0"/>
                <a:cs typeface="Times New Roman" pitchFamily="18" charset="0"/>
              </a:rPr>
              <a:t>. Let </a:t>
            </a:r>
            <a:r>
              <a:rPr lang="en-US" altLang="zh-CN" i="1" dirty="0" smtClean="0">
                <a:solidFill>
                  <a:schemeClr val="tx2"/>
                </a:solidFill>
                <a:latin typeface="Times New Roman" pitchFamily="18" charset="0"/>
                <a:cs typeface="Times New Roman" pitchFamily="18" charset="0"/>
              </a:rPr>
              <a:t>V = 0</a:t>
            </a:r>
            <a:r>
              <a:rPr lang="en-US" altLang="zh-CN" dirty="0" smtClean="0">
                <a:latin typeface="Times New Roman" pitchFamily="18" charset="0"/>
                <a:cs typeface="Times New Roman" pitchFamily="18" charset="0"/>
              </a:rPr>
              <a:t> at </a:t>
            </a:r>
            <a:r>
              <a:rPr lang="en-US" altLang="zh-CN" i="1" dirty="0" smtClean="0">
                <a:solidFill>
                  <a:schemeClr val="tx2"/>
                </a:solidFill>
                <a:latin typeface="Times New Roman" pitchFamily="18" charset="0"/>
                <a:cs typeface="Times New Roman" pitchFamily="18" charset="0"/>
              </a:rPr>
              <a:t>r = </a:t>
            </a:r>
            <a:r>
              <a:rPr lang="en-US" altLang="zh-CN" dirty="0" smtClean="0">
                <a:solidFill>
                  <a:schemeClr val="tx2"/>
                </a:solidFill>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 Find the work required to assemble this charge distribution.</a:t>
            </a:r>
            <a:endParaRPr lang="zh-CN" altLang="zh-CN" dirty="0">
              <a:latin typeface="Times New Roman" pitchFamily="18" charset="0"/>
              <a:cs typeface="Times New Roman" pitchFamily="18" charset="0"/>
            </a:endParaRPr>
          </a:p>
        </p:txBody>
      </p:sp>
      <p:graphicFrame>
        <p:nvGraphicFramePr>
          <p:cNvPr id="6" name="Object 8"/>
          <p:cNvGraphicFramePr>
            <a:graphicFrameLocks noChangeAspect="1"/>
          </p:cNvGraphicFramePr>
          <p:nvPr/>
        </p:nvGraphicFramePr>
        <p:xfrm>
          <a:off x="3719149" y="2819157"/>
          <a:ext cx="3610070" cy="3039498"/>
        </p:xfrm>
        <a:graphic>
          <a:graphicData uri="http://schemas.openxmlformats.org/presentationml/2006/ole">
            <p:oleObj spid="_x0000_s9220" name="公式" r:id="rId4" imgW="1866600" imgH="1574640" progId="Equation.3">
              <p:embed/>
            </p:oleObj>
          </a:graphicData>
        </a:graphic>
      </p:graphicFrame>
      <p:pic>
        <p:nvPicPr>
          <p:cNvPr id="2" name="Picture 5"/>
          <p:cNvPicPr>
            <a:picLocks noChangeAspect="1" noChangeArrowheads="1"/>
          </p:cNvPicPr>
          <p:nvPr/>
        </p:nvPicPr>
        <p:blipFill>
          <a:blip r:embed="rId5" cstate="print"/>
          <a:srcRect/>
          <a:stretch>
            <a:fillRect/>
          </a:stretch>
        </p:blipFill>
        <p:spPr bwMode="auto">
          <a:xfrm>
            <a:off x="6369094" y="1052527"/>
            <a:ext cx="1543050" cy="1581150"/>
          </a:xfrm>
          <a:prstGeom prst="rect">
            <a:avLst/>
          </a:prstGeom>
          <a:noFill/>
          <a:ln w="9525">
            <a:noFill/>
            <a:miter lim="800000"/>
            <a:headEnd/>
            <a:tailEnd/>
          </a:ln>
        </p:spPr>
      </p:pic>
      <p:pic>
        <p:nvPicPr>
          <p:cNvPr id="3" name="Picture 6"/>
          <p:cNvPicPr>
            <a:picLocks noChangeAspect="1" noChangeArrowheads="1"/>
          </p:cNvPicPr>
          <p:nvPr/>
        </p:nvPicPr>
        <p:blipFill>
          <a:blip r:embed="rId6" cstate="print"/>
          <a:srcRect/>
          <a:stretch>
            <a:fillRect/>
          </a:stretch>
        </p:blipFill>
        <p:spPr bwMode="auto">
          <a:xfrm>
            <a:off x="416318" y="2857562"/>
            <a:ext cx="2775071" cy="26883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oc_Files">
  <a:themeElements>
    <a:clrScheme name="">
      <a:dk1>
        <a:srgbClr val="CECECE"/>
      </a:dk1>
      <a:lt1>
        <a:srgbClr val="FFFF00"/>
      </a:lt1>
      <a:dk2>
        <a:srgbClr val="120F58"/>
      </a:dk2>
      <a:lt2>
        <a:srgbClr val="FFFFFF"/>
      </a:lt2>
      <a:accent1>
        <a:srgbClr val="FDA4B5"/>
      </a:accent1>
      <a:accent2>
        <a:srgbClr val="8901F3"/>
      </a:accent2>
      <a:accent3>
        <a:srgbClr val="AAAAB4"/>
      </a:accent3>
      <a:accent4>
        <a:srgbClr val="DADA00"/>
      </a:accent4>
      <a:accent5>
        <a:srgbClr val="FECFD7"/>
      </a:accent5>
      <a:accent6>
        <a:srgbClr val="7C01DC"/>
      </a:accent6>
      <a:hlink>
        <a:srgbClr val="00DFCA"/>
      </a:hlink>
      <a:folHlink>
        <a:srgbClr val="00279F"/>
      </a:folHlink>
    </a:clrScheme>
    <a:fontScheme name="Doc_Fi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accent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accent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oc_File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oc_Fil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oc_File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oc_File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oc_File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oc_File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oc_File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1490423253</TotalTime>
  <Pages>21</Pages>
  <Words>769</Words>
  <Application>Microsoft Office PowerPoint</Application>
  <PresentationFormat>Custom</PresentationFormat>
  <Paragraphs>34</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Doc_Files</vt:lpstr>
      <vt:lpstr>公式</vt:lpstr>
      <vt:lpstr>Microsoft 公式 3.0</vt:lpstr>
      <vt:lpstr>2016年期中考试卷答案</vt:lpstr>
      <vt:lpstr>2. A spherical drop of water carrying a charge of 32.0 pC has a potential of 512 V at its surface. Set V = 0 at infinity. (a). What is the radius of the drop? _______________________. (b). If two such drops of the same charge and radius combine to form a single spherical drop, what is the potential at the surface of the new drop? _______________________. </vt:lpstr>
      <vt:lpstr>3. As shown in Fig. 1, a parallel-plate capacitor has plates of area A and separation d and is charged to a potential difference ∆V. The charging battery is then disconnected and the plates are pulled apart until their separation is 2d. The work required to separate the plates is ____ </vt:lpstr>
      <vt:lpstr>4. As shown in Fig. 2, a plane slab of thickness d has a uniform volume charge density . Find the magnitude of the electric field in region I _________, II________, and III__________, in terms of x, the distance measured from the median plane of the slab.  </vt:lpstr>
      <vt:lpstr>5. There is a thin disk of radius a, with total charge Q uniformly distributed on its surface, rotating at a constant angular speed , as shown in Fig. 5. What is the magnetic dipole moment (磁偶极矩)?  </vt:lpstr>
      <vt:lpstr>6. A long, circular pipe, with an outside radius of R, carries a (uniformly distributed) current of i0 (into the paper as shown in Fig. 6). A wire runs parallel to the pipe at a distance 3R from the center to center. What are the magnitude _________________ and direction ________________ of the current in the wire that would cause the resultant magnetic field at the point P to have the same magnitude, but the opposite direction.</vt:lpstr>
      <vt:lpstr>7. Assume that the electron is not a point but a sphere of radius R over whose surface the electron charges is uniformly distributed. The energy associated with the external electric field in vacuum of the electron is                        .</vt:lpstr>
      <vt:lpstr>8. As shown in Fig. 5, there is a square with side length 2.0 cm. A magnetic field points out of the page, its magnitude is changing with time by B = (4 T/ms2)t2y. The emf (电动势) around the square at t =2.5s is                , and its direction is               .</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Exam 3</dc:title>
  <dc:creator>Gary Gladding</dc:creator>
  <cp:lastModifiedBy>mhfang</cp:lastModifiedBy>
  <cp:revision>388</cp:revision>
  <cp:lastPrinted>1996-12-30T17:37:06Z</cp:lastPrinted>
  <dcterms:created xsi:type="dcterms:W3CDTF">1996-09-23T15:01:51Z</dcterms:created>
  <dcterms:modified xsi:type="dcterms:W3CDTF">2016-12-15T13:50:24Z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true</vt:bool>
  </property>
  <property fmtid="{D5CDD505-2E9C-101B-9397-08002B2CF9AE}" pid="20" name="NavBtnPos">
    <vt:i4>2</vt:i4>
  </property>
  <property fmtid="{D5CDD505-2E9C-101B-9397-08002B2CF9AE}" pid="21" name="OutputDir">
    <vt:lpwstr>P:\Courses\phys112\fall97\LECTURES</vt:lpwstr>
  </property>
</Properties>
</file>