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4" r:id="rId2"/>
    <p:sldId id="335" r:id="rId3"/>
    <p:sldId id="336" r:id="rId4"/>
    <p:sldId id="354" r:id="rId5"/>
    <p:sldId id="355" r:id="rId6"/>
    <p:sldId id="356" r:id="rId7"/>
    <p:sldId id="357" r:id="rId8"/>
    <p:sldId id="358" r:id="rId9"/>
    <p:sldId id="360" r:id="rId10"/>
    <p:sldId id="359" r:id="rId11"/>
    <p:sldId id="361" r:id="rId12"/>
    <p:sldId id="362" r:id="rId13"/>
    <p:sldId id="363" r:id="rId14"/>
    <p:sldId id="364" r:id="rId15"/>
    <p:sldId id="365" r:id="rId16"/>
    <p:sldId id="366" r:id="rId17"/>
  </p:sldIdLst>
  <p:sldSz cx="8129588" cy="6099175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5">
          <p15:clr>
            <a:srgbClr val="A4A3A4"/>
          </p15:clr>
        </p15:guide>
        <p15:guide id="2" pos="1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8000"/>
    <a:srgbClr val="FB8B03"/>
    <a:srgbClr val="FC0128"/>
    <a:srgbClr val="000000"/>
    <a:srgbClr val="99CCFF"/>
    <a:srgbClr val="CC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45" autoAdjust="0"/>
    <p:restoredTop sz="94627" autoAdjust="0"/>
  </p:normalViewPr>
  <p:slideViewPr>
    <p:cSldViewPr>
      <p:cViewPr varScale="1">
        <p:scale>
          <a:sx n="105" d="100"/>
          <a:sy n="105" d="100"/>
        </p:scale>
        <p:origin x="2124" y="76"/>
      </p:cViewPr>
      <p:guideLst>
        <p:guide orient="horz" pos="1945"/>
        <p:guide pos="1931"/>
      </p:guideLst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80"/>
    </p:cViewPr>
  </p:sorterViewPr>
  <p:notesViewPr>
    <p:cSldViewPr>
      <p:cViewPr varScale="1">
        <p:scale>
          <a:sx n="54" d="100"/>
          <a:sy n="54" d="100"/>
        </p:scale>
        <p:origin x="-1308" y="-90"/>
      </p:cViewPr>
      <p:guideLst>
        <p:guide orient="horz" pos="2929"/>
        <p:guide pos="215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2700"/>
            <a:ext cx="29829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-12700"/>
            <a:ext cx="29813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850313"/>
            <a:ext cx="29829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850313"/>
            <a:ext cx="29813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fld id="{64DECF8E-9268-49BF-97FA-06B79A4388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646363" y="184150"/>
            <a:ext cx="137953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/>
              <a:t>Lecture 24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2238" y="550863"/>
            <a:ext cx="4070350" cy="305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36525" y="4151313"/>
            <a:ext cx="71929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-150813" y="3884613"/>
            <a:ext cx="7754938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214688" y="8953500"/>
            <a:ext cx="4365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fld id="{FCCAB53C-8ED8-4803-9304-7F4CD60086BA}" type="slidenum">
              <a:rPr lang="zh-CN" altLang="en-US" sz="2000"/>
              <a:pPr algn="l">
                <a:lnSpc>
                  <a:spcPct val="85000"/>
                </a:lnSpc>
                <a:defRPr/>
              </a:pPr>
              <a:t>‹#›</a:t>
            </a:fld>
            <a:endParaRPr lang="en-US" altLang="zh-CN" sz="200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744788" y="125413"/>
            <a:ext cx="13970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altLang="zh-CN" sz="2000"/>
              <a:t>Lecture 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4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8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3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3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0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1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8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6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7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2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2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895475"/>
            <a:ext cx="6910388" cy="1306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455988"/>
            <a:ext cx="5691188" cy="1558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032B54C-654B-4F20-8467-FADC4883D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422400"/>
            <a:ext cx="7316788" cy="4025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D605C7A-E7DA-426B-B6F6-BD86119D74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4388" y="774700"/>
            <a:ext cx="1828800" cy="467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774700"/>
            <a:ext cx="5335588" cy="4673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4AF3ACC-CCFC-4470-B122-A291EF7AF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950" y="774700"/>
            <a:ext cx="1066800" cy="544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422400"/>
            <a:ext cx="3581400" cy="4025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140200" y="1422400"/>
            <a:ext cx="3582988" cy="4025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EC0850E-C3FF-447D-94EE-0AF8CC480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950" y="774700"/>
            <a:ext cx="1066800" cy="544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422400"/>
            <a:ext cx="3581400" cy="4025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140200" y="1422400"/>
            <a:ext cx="3582988" cy="1936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140200" y="3511550"/>
            <a:ext cx="3582988" cy="1936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C24314B-15B1-42EE-BCD8-378E1615D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422400"/>
            <a:ext cx="7316788" cy="4025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B247641-405A-4D15-A641-A0C150A82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3919538"/>
            <a:ext cx="6908800" cy="12112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2584450"/>
            <a:ext cx="6908800" cy="1335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9953C3B-7D3A-471E-B7B3-88149C1EE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422400"/>
            <a:ext cx="3581400" cy="4025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422400"/>
            <a:ext cx="3582988" cy="4025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458D17C-351E-46B7-8927-ACC360DBE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6788" cy="1016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2513" cy="568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2513" cy="3514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4100" cy="5683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4100" cy="3514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D38B80D-0081-4106-BA7C-C8080B2A88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0AAD2499-5C62-4FCB-AB97-7C148CAEC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610321D-3B50-4377-B580-21E14880A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4938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242888"/>
            <a:ext cx="4545013" cy="52054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4938" cy="41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6BE772-593E-4637-B005-5D78A098E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4268788"/>
            <a:ext cx="4876800" cy="504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4773613"/>
            <a:ext cx="4876800" cy="715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45B4E77-B502-43C6-B781-B402BD8B6A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5000" y="55657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5" tIns="46032" rIns="92065" bIns="46032" numCol="1" anchor="ctr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9738" y="56197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5" tIns="46032" rIns="92065" bIns="46032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16275" y="56403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5" tIns="46032" rIns="92065" bIns="46032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581C2FC7-0EF6-41FE-A749-6B46EFFE1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36950" y="774700"/>
            <a:ext cx="1066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3492" tIns="25397" rIns="63492" bIns="2539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png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png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33.wmf"/><Relationship Id="rId10" Type="http://schemas.openxmlformats.org/officeDocument/2006/relationships/image" Target="../media/image31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wmf"/><Relationship Id="rId12" Type="http://schemas.openxmlformats.org/officeDocument/2006/relationships/image" Target="../media/image41.wmf"/><Relationship Id="rId17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900988" cy="549275"/>
          </a:xfrm>
        </p:spPr>
        <p:txBody>
          <a:bodyPr wrap="square"/>
          <a:lstStyle/>
          <a:p>
            <a:r>
              <a:rPr lang="en-US" altLang="zh-CN" dirty="0">
                <a:ea typeface="宋体" pitchFamily="2" charset="-122"/>
              </a:rPr>
              <a:t>2019</a:t>
            </a:r>
            <a:r>
              <a:rPr lang="zh-CN" altLang="en-US" dirty="0">
                <a:ea typeface="宋体" pitchFamily="2" charset="-122"/>
              </a:rPr>
              <a:t>年期中考试卷答案</a:t>
            </a:r>
          </a:p>
        </p:txBody>
      </p:sp>
      <p:sp>
        <p:nvSpPr>
          <p:cNvPr id="1031" name="内容占位符 8"/>
          <p:cNvSpPr>
            <a:spLocks noGrp="1"/>
          </p:cNvSpPr>
          <p:nvPr>
            <p:ph idx="1"/>
          </p:nvPr>
        </p:nvSpPr>
        <p:spPr bwMode="auto">
          <a:xfrm>
            <a:off x="0" y="860425"/>
            <a:ext cx="8129588" cy="5000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I. Fill in the space underlined (40% in total)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2" name="矩形 9"/>
          <p:cNvSpPr>
            <a:spLocks noChangeArrowheads="1"/>
          </p:cNvSpPr>
          <p:nvPr/>
        </p:nvSpPr>
        <p:spPr bwMode="auto">
          <a:xfrm>
            <a:off x="0" y="1360489"/>
            <a:ext cx="802050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/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1911 paper, Ernest Rutherford said: In order to form some idea of the forces required to deflect 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particle through a large angle, consider an atom containing a point positive charge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its center and surrounded by a distribution of negative electricity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uniformly distributed within a sphere of radius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electric field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point inside an atom at a distance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center is </a:t>
            </a:r>
            <a:r>
              <a:rPr lang="en-US" altLang="zh-CN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/>
            <a:endParaRPr lang="zh-CN" altLang="en-US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47475"/>
              </p:ext>
            </p:extLst>
          </p:nvPr>
        </p:nvGraphicFramePr>
        <p:xfrm>
          <a:off x="4010254" y="3164802"/>
          <a:ext cx="2851466" cy="268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2108160" imgH="1981080" progId="Equation.DSMT4">
                  <p:embed/>
                </p:oleObj>
              </mc:Choice>
              <mc:Fallback>
                <p:oleObj name="Equation" r:id="rId4" imgW="2108160" imgH="1981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254" y="3164802"/>
                        <a:ext cx="2851466" cy="268160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91227B4-48EB-453E-82AF-CB47E30E5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64" y="3318422"/>
            <a:ext cx="2189085" cy="21482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87727"/>
              </p:ext>
            </p:extLst>
          </p:nvPr>
        </p:nvGraphicFramePr>
        <p:xfrm>
          <a:off x="3987984" y="1935842"/>
          <a:ext cx="2930571" cy="349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4" imgW="1917360" imgH="2286000" progId="Equation.DSMT4">
                  <p:embed/>
                </p:oleObj>
              </mc:Choice>
              <mc:Fallback>
                <p:oleObj name="Equation" r:id="rId4" imgW="1917360" imgH="228600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984" y="1935842"/>
                        <a:ext cx="2930571" cy="349305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9" y="414738"/>
            <a:ext cx="791143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magnetic field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changing in magnitude a constant rate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dB/dt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are given a mass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copper, which has the resistivity 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电阻率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density 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to be drawn a circular loop 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圆环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induced current 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assuming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perpendicular to the loop, is given by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162AB4-33B1-4CEC-BF19-8057B171C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54" y="2166272"/>
            <a:ext cx="3057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52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93380"/>
              </p:ext>
            </p:extLst>
          </p:nvPr>
        </p:nvGraphicFramePr>
        <p:xfrm>
          <a:off x="3422431" y="1615241"/>
          <a:ext cx="4453741" cy="169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2" name="Equation" r:id="rId4" imgW="3543120" imgH="1346040" progId="Equation.DSMT4">
                  <p:embed/>
                </p:oleObj>
              </mc:Choice>
              <mc:Fallback>
                <p:oleObj name="Equation" r:id="rId4" imgW="3543120" imgH="13460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431" y="1615241"/>
                        <a:ext cx="4453741" cy="1690881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4" y="38822"/>
            <a:ext cx="7834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II. </a:t>
            </a:r>
            <a:r>
              <a:rPr lang="en-US" altLang="zh-CN" dirty="0"/>
              <a:t>Problems (Present the necessary equations in solution) (60%)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3E6DF-FD10-4CBD-B21D-904EC136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3549"/>
            <a:ext cx="7834619" cy="82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>
                <a:tab pos="76200" algn="l"/>
              </a:tabLst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(10%) As shown in Fig. 7, an infinite slab of thickness </a:t>
            </a:r>
            <a:r>
              <a:rPr kumimoji="0" lang="en-US" altLang="zh-CN" sz="16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carries a uniform current density </a:t>
            </a:r>
            <a:r>
              <a:rPr kumimoji="0" lang="en-US" altLang="zh-CN" sz="16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160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6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except within a cylindrical hole of radius </a:t>
            </a:r>
            <a:r>
              <a:rPr kumimoji="0" lang="en-US" altLang="zh-CN" sz="160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centered within the slab. Please calculate the magnetic field inside and outside slab.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70657" name="Picture 1">
            <a:extLst>
              <a:ext uri="{FF2B5EF4-FFF2-40B4-BE49-F238E27FC236}">
                <a16:creationId xmlns:a16="http://schemas.microsoft.com/office/drawing/2014/main" id="{B5BA022F-ED95-4259-8C57-ACE94C07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" y="1512132"/>
            <a:ext cx="1065437" cy="23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E086A5F-CEFD-41A4-86EA-350ED4EC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24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DBD70E-A8CC-4F80-851F-F0F6B3D35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444" y="1646767"/>
            <a:ext cx="1525441" cy="2002141"/>
          </a:xfrm>
          <a:prstGeom prst="rect">
            <a:avLst/>
          </a:prstGeom>
        </p:spPr>
      </p:pic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48C00591-8A2C-4827-B9AD-F1722650A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75785"/>
              </p:ext>
            </p:extLst>
          </p:nvPr>
        </p:nvGraphicFramePr>
        <p:xfrm>
          <a:off x="3603934" y="3810311"/>
          <a:ext cx="3630612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3" name="Equation" r:id="rId8" imgW="2374560" imgH="1218960" progId="Equation.DSMT4">
                  <p:embed/>
                </p:oleObj>
              </mc:Choice>
              <mc:Fallback>
                <p:oleObj name="Equation" r:id="rId8" imgW="2374560" imgH="121896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934" y="3810311"/>
                        <a:ext cx="3630612" cy="1862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EE66260-E7FB-45FF-A987-048F39025D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9683" y="4059317"/>
            <a:ext cx="1704362" cy="15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117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07026"/>
              </p:ext>
            </p:extLst>
          </p:nvPr>
        </p:nvGraphicFramePr>
        <p:xfrm>
          <a:off x="3265770" y="222196"/>
          <a:ext cx="3590172" cy="281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5" name="Equation" r:id="rId4" imgW="2539800" imgH="1993680" progId="Equation.DSMT4">
                  <p:embed/>
                </p:oleObj>
              </mc:Choice>
              <mc:Fallback>
                <p:oleObj name="Equation" r:id="rId4" imgW="2539800" imgH="199368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70" y="222196"/>
                        <a:ext cx="3590172" cy="281634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86A5F-CEFD-41A4-86EA-350ED4EC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24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C75980-534B-4B2B-95CC-91E853B12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04" y="284427"/>
            <a:ext cx="2534730" cy="3605335"/>
          </a:xfrm>
          <a:prstGeom prst="rect">
            <a:avLst/>
          </a:prstGeom>
        </p:spPr>
      </p:pic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1B670700-170B-451E-B8C8-DFDE8FAE3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22983"/>
              </p:ext>
            </p:extLst>
          </p:nvPr>
        </p:nvGraphicFramePr>
        <p:xfrm>
          <a:off x="3242517" y="3146365"/>
          <a:ext cx="3726630" cy="278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6" name="Equation" r:id="rId7" imgW="2666880" imgH="1993680" progId="Equation.DSMT4">
                  <p:embed/>
                </p:oleObj>
              </mc:Choice>
              <mc:Fallback>
                <p:oleObj name="Equation" r:id="rId7" imgW="2666880" imgH="199368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517" y="3146365"/>
                        <a:ext cx="3726630" cy="278359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DEEC8690-815B-4295-837B-DC41CEBDC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823654"/>
              </p:ext>
            </p:extLst>
          </p:nvPr>
        </p:nvGraphicFramePr>
        <p:xfrm>
          <a:off x="313296" y="4037930"/>
          <a:ext cx="2522538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7" name="Equation" r:id="rId9" imgW="1650960" imgH="1244520" progId="Equation.DSMT4">
                  <p:embed/>
                </p:oleObj>
              </mc:Choice>
              <mc:Fallback>
                <p:oleObj name="Equation" r:id="rId9" imgW="1650960" imgH="124452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96" y="4037930"/>
                        <a:ext cx="2522538" cy="19002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8982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45975"/>
              </p:ext>
            </p:extLst>
          </p:nvPr>
        </p:nvGraphicFramePr>
        <p:xfrm>
          <a:off x="1929921" y="1510169"/>
          <a:ext cx="2472314" cy="134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Equation" r:id="rId5" imgW="2145960" imgH="1168200" progId="Equation.DSMT4">
                  <p:embed/>
                </p:oleObj>
              </mc:Choice>
              <mc:Fallback>
                <p:oleObj name="Equation" r:id="rId5" imgW="2145960" imgH="116820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921" y="1510169"/>
                        <a:ext cx="2472314" cy="134505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3E6DF-FD10-4CBD-B21D-904EC136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48" y="101720"/>
            <a:ext cx="75170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(15%) As shown in Fig. 8, a hemisphere of radius </a:t>
            </a:r>
            <a:r>
              <a:rPr lang="en-US" altLang="zh-CN" sz="16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uniformly distributed surface charge with total charge </a:t>
            </a:r>
            <a:r>
              <a:rPr lang="en-US" altLang="zh-CN" sz="16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What is the electric potential at any position along the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 due to the entire hemisphere of surface charge?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What is the electric field at any position alone the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axis?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86A5F-CEFD-41A4-86EA-350ED4EC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24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4B9A8DA7-1291-49D2-A5E9-7EEC509D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0" y="1510169"/>
            <a:ext cx="1571165" cy="149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A096C8-C6E5-4ECA-9B6C-9CF2B6606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11" y="3091735"/>
            <a:ext cx="1681034" cy="1273164"/>
          </a:xfrm>
          <a:prstGeom prst="rect">
            <a:avLst/>
          </a:prstGeom>
        </p:spPr>
      </p:pic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4F614DAD-F009-46DD-9813-3C10AF352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75618"/>
              </p:ext>
            </p:extLst>
          </p:nvPr>
        </p:nvGraphicFramePr>
        <p:xfrm>
          <a:off x="1861704" y="3049585"/>
          <a:ext cx="2549951" cy="284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9" name="Equation" r:id="rId9" imgW="2438280" imgH="2717640" progId="Equation.DSMT4">
                  <p:embed/>
                </p:oleObj>
              </mc:Choice>
              <mc:Fallback>
                <p:oleObj name="Equation" r:id="rId9" imgW="2438280" imgH="27176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704" y="3049585"/>
                        <a:ext cx="2549951" cy="284253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C77BDE6E-506E-42C3-8454-6CE5D4B20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09701"/>
              </p:ext>
            </p:extLst>
          </p:nvPr>
        </p:nvGraphicFramePr>
        <p:xfrm>
          <a:off x="4815725" y="3048199"/>
          <a:ext cx="2540530" cy="288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0" name="Equation" r:id="rId11" imgW="2590560" imgH="2946240" progId="Equation.DSMT4">
                  <p:embed/>
                </p:oleObj>
              </mc:Choice>
              <mc:Fallback>
                <p:oleObj name="Equation" r:id="rId11" imgW="2590560" imgH="2946240" progId="Equation.DSMT4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4F614DAD-F009-46DD-9813-3C10AF352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725" y="3048199"/>
                        <a:ext cx="2540530" cy="288687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id="{3248E9C2-CA0C-4675-9F22-209A3A51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274" y="1510169"/>
            <a:ext cx="964322" cy="11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33D976C2-8779-46E7-A3C6-9B0228D06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779902"/>
              </p:ext>
            </p:extLst>
          </p:nvPr>
        </p:nvGraphicFramePr>
        <p:xfrm>
          <a:off x="5793019" y="1769532"/>
          <a:ext cx="1844294" cy="72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1" name="Equation" r:id="rId14" imgW="1168200" imgH="457200" progId="Equation.DSMT4">
                  <p:embed/>
                </p:oleObj>
              </mc:Choice>
              <mc:Fallback>
                <p:oleObj name="Equation" r:id="rId14" imgW="1168200" imgH="457200" progId="Equation.DSMT4">
                  <p:embed/>
                  <p:pic>
                    <p:nvPicPr>
                      <p:cNvPr id="203782" name="Object 6">
                        <a:extLst>
                          <a:ext uri="{FF2B5EF4-FFF2-40B4-BE49-F238E27FC236}">
                            <a16:creationId xmlns:a16="http://schemas.microsoft.com/office/drawing/2014/main" id="{AFFC293A-2E1C-4D8E-B2E2-DE9B6D228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019" y="1769532"/>
                        <a:ext cx="1844294" cy="72242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5751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3E6DF-FD10-4CBD-B21D-904EC136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47" y="68809"/>
            <a:ext cx="75606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(15%) As shown in Fig. 8, a hemisphere of radius </a:t>
            </a:r>
            <a:r>
              <a:rPr lang="en-US" altLang="zh-CN" sz="16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uniformly distributed surface charge with total charge </a:t>
            </a:r>
            <a:r>
              <a:rPr lang="en-US" altLang="zh-CN" sz="16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What is the electric potential at any position along the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 due to the entire hemisphere of surface charge?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What is the electric field at any position alone the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axis?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86A5F-CEFD-41A4-86EA-350ED4EC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24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4B9A8DA7-1291-49D2-A5E9-7EEC509D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1513387"/>
            <a:ext cx="2194243" cy="20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A096C8-C6E5-4ECA-9B6C-9CF2B6606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0" y="3758767"/>
            <a:ext cx="2308965" cy="1748740"/>
          </a:xfrm>
          <a:prstGeom prst="rect">
            <a:avLst/>
          </a:prstGeom>
        </p:spPr>
      </p:pic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E9BAADD0-A7F7-4E54-8114-9EEBBEE42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26331"/>
              </p:ext>
            </p:extLst>
          </p:nvPr>
        </p:nvGraphicFramePr>
        <p:xfrm>
          <a:off x="2595415" y="2287235"/>
          <a:ext cx="5213770" cy="311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6" imgW="3187440" imgH="1904760" progId="Equation.DSMT4">
                  <p:embed/>
                </p:oleObj>
              </mc:Choice>
              <mc:Fallback>
                <p:oleObj name="Equation" r:id="rId6" imgW="3187440" imgH="190476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C77BDE6E-506E-42C3-8454-6CE5D4B20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415" y="2287235"/>
                        <a:ext cx="5213770" cy="311080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0201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86A5F-CEFD-41A4-86EA-350ED4EC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24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E9BAADD0-A7F7-4E54-8114-9EEBBEE42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568228"/>
              </p:ext>
            </p:extLst>
          </p:nvPr>
        </p:nvGraphicFramePr>
        <p:xfrm>
          <a:off x="2563120" y="2574178"/>
          <a:ext cx="20256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5" name="Equation" r:id="rId4" imgW="2133360" imgH="1117440" progId="Equation.DSMT4">
                  <p:embed/>
                </p:oleObj>
              </mc:Choice>
              <mc:Fallback>
                <p:oleObj name="Equation" r:id="rId4" imgW="2133360" imgH="111744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E9BAADD0-A7F7-4E54-8114-9EEBBEE42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120" y="2574178"/>
                        <a:ext cx="2025650" cy="10588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CD9CB0C-92D8-4E86-BD47-BE199109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64003"/>
            <a:ext cx="792254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</a:pP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(15%) As shown in Fig. 9, parallel plate electrodes with a width of 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a length of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voltage difference 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400" i="0" u="none" strike="noStrike" cap="none" normalizeH="0" baseline="-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enclose an elastic dielectric with dielectric constant 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kumimoji="0" lang="en-US" altLang="zh-CN" sz="1400" i="1" u="none" strike="noStrike" cap="none" normalizeH="0" baseline="-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The electric force of attraction between the electrodes is balanced by the elastic force of the dielectric.</a:t>
            </a:r>
            <a:endParaRPr kumimoji="0" lang="en-US" altLang="zh-CN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200" algn="l"/>
              </a:tabLst>
            </a:pP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 When the electrode spacing is 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what is 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free surface charge density </a:t>
            </a:r>
            <a:r>
              <a:rPr kumimoji="0" lang="en-US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on the upper electrode?</a:t>
            </a:r>
            <a:endParaRPr kumimoji="0" lang="en-US" altLang="zh-CN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200" algn="l"/>
              </a:tabLst>
            </a:pP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(b) What is 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electric force per unit area </a:t>
            </a: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that the electrode exerts on the dielectric interface?</a:t>
            </a:r>
            <a:endParaRPr kumimoji="0" lang="en-US" altLang="zh-CN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200" algn="l"/>
              </a:tabLst>
            </a:pPr>
            <a:r>
              <a:rPr kumimoji="0" lang="en-US" altLang="zh-CN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(c) The elastic restoring force per unit area is given by the relation </a:t>
            </a:r>
          </a:p>
          <a:p>
            <a:pPr lvl="0"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where </a:t>
            </a:r>
            <a:r>
              <a:rPr lang="en-US" altLang="zh-CN" sz="1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modulus of elasticity and </a:t>
            </a:r>
            <a:r>
              <a:rPr lang="en-US" altLang="zh-CN" sz="1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4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unstressed (</a:t>
            </a:r>
            <a:r>
              <a:rPr lang="en-US" altLang="zh-CN" sz="140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4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thickness of the dielectric. Write a transcendental expression (</a:t>
            </a:r>
            <a:r>
              <a:rPr lang="zh-CN" altLang="en-US" sz="1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超越方程表达式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for the equilibrium thickness of the dielectric.</a:t>
            </a:r>
            <a:endParaRPr lang="en-US" altLang="zh-CN" sz="1400" dirty="0"/>
          </a:p>
          <a:p>
            <a:pPr lvl="0"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What is 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minimum equilibrium dielectric thickness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what voltage does it occur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If a larger voltage is applied there is no equilibrium and the dielectric fractures as the electric stress overcomes the elastic restoring force (electromechanical breakdown).</a:t>
            </a:r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200" algn="l"/>
              </a:tabLst>
            </a:pPr>
            <a:endParaRPr kumimoji="0" lang="en-US" altLang="zh-CN" sz="16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8112D8F-EB65-4143-B771-586C43748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738277"/>
              </p:ext>
            </p:extLst>
          </p:nvPr>
        </p:nvGraphicFramePr>
        <p:xfrm>
          <a:off x="5101729" y="1056809"/>
          <a:ext cx="499265" cy="2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6" name="Equation" r:id="rId6" imgW="787400" imgH="431800" progId="Equation.DSMT4">
                  <p:embed/>
                </p:oleObj>
              </mc:Choice>
              <mc:Fallback>
                <p:oleObj name="Equation" r:id="rId6" imgW="7874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729" y="1056809"/>
                        <a:ext cx="499265" cy="20358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0" name="Picture 4">
            <a:extLst>
              <a:ext uri="{FF2B5EF4-FFF2-40B4-BE49-F238E27FC236}">
                <a16:creationId xmlns:a16="http://schemas.microsoft.com/office/drawing/2014/main" id="{FCAEB3A1-F49A-4D81-8F95-7B6508CD2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5" y="2579001"/>
            <a:ext cx="2073870" cy="113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F18F2824-C4C6-40B2-B289-5311A712F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058813"/>
              </p:ext>
            </p:extLst>
          </p:nvPr>
        </p:nvGraphicFramePr>
        <p:xfrm>
          <a:off x="377914" y="3959502"/>
          <a:ext cx="2025649" cy="202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7" name="Equation" r:id="rId9" imgW="1625400" imgH="1625400" progId="Equation.DSMT4">
                  <p:embed/>
                </p:oleObj>
              </mc:Choice>
              <mc:Fallback>
                <p:oleObj name="Equation" r:id="rId9" imgW="1625400" imgH="162540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E9BAADD0-A7F7-4E54-8114-9EEBBEE42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14" y="3959502"/>
                        <a:ext cx="2025649" cy="202356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1857F20A-410A-4DBD-9625-14F656347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55905"/>
              </p:ext>
            </p:extLst>
          </p:nvPr>
        </p:nvGraphicFramePr>
        <p:xfrm>
          <a:off x="2562848" y="3711230"/>
          <a:ext cx="20097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8" name="Equation" r:id="rId11" imgW="1612800" imgH="431640" progId="Equation.DSMT4">
                  <p:embed/>
                </p:oleObj>
              </mc:Choice>
              <mc:Fallback>
                <p:oleObj name="Equation" r:id="rId11" imgW="1612800" imgH="43164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F18F2824-C4C6-40B2-B289-5311A712F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848" y="3711230"/>
                        <a:ext cx="2009775" cy="5381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A9CB7438-1FDE-4AE5-A874-57065582F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7154"/>
              </p:ext>
            </p:extLst>
          </p:nvPr>
        </p:nvGraphicFramePr>
        <p:xfrm>
          <a:off x="4775200" y="2438400"/>
          <a:ext cx="275113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" name="Equation" r:id="rId13" imgW="2463480" imgH="1904760" progId="Equation.DSMT4">
                  <p:embed/>
                </p:oleObj>
              </mc:Choice>
              <mc:Fallback>
                <p:oleObj name="Equation" r:id="rId13" imgW="2463480" imgH="1904760" progId="Equation.DSMT4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1857F20A-410A-4DBD-9625-14F656347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438400"/>
                        <a:ext cx="2751138" cy="21272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9E9F53F3-C448-474A-9795-463FF4254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35044"/>
              </p:ext>
            </p:extLst>
          </p:nvPr>
        </p:nvGraphicFramePr>
        <p:xfrm>
          <a:off x="2566988" y="4494213"/>
          <a:ext cx="189388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0" name="Equation" r:id="rId15" imgW="1396800" imgH="1079280" progId="Equation.DSMT4">
                  <p:embed/>
                </p:oleObj>
              </mc:Choice>
              <mc:Fallback>
                <p:oleObj name="Equation" r:id="rId15" imgW="1396800" imgH="1079280" progId="Equation.DSMT4">
                  <p:embed/>
                  <p:pic>
                    <p:nvPicPr>
                      <p:cNvPr id="16" name="Object 2">
                        <a:extLst>
                          <a:ext uri="{FF2B5EF4-FFF2-40B4-BE49-F238E27FC236}">
                            <a16:creationId xmlns:a16="http://schemas.microsoft.com/office/drawing/2014/main" id="{A9CB7438-1FDE-4AE5-A874-57065582FB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494213"/>
                        <a:ext cx="1893887" cy="14636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81989FC4-A59C-4AB2-B702-EBC0928DD1D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68" y="4748733"/>
            <a:ext cx="1637995" cy="12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683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3E6DF-FD10-4CBD-B21D-904EC136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5" y="-44535"/>
            <a:ext cx="78934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(20%) As shown in Fig. 9, a thin block with Ohmic conductivity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thickness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moves with constant velocity </a:t>
            </a:r>
            <a:r>
              <a:rPr lang="en-US" altLang="zh-CN" sz="12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altLang="zh-CN" sz="1200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short circuited superconducting parallel plates. An initial surface current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current density, the current per width) is imposed at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source is then removed.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(a). The surface current on the plates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vary with time. What is the magnetic field in term of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Neglect fringing effects.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(b). Because the moving block is so thin, the current is uniformly distributed over the thickness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Please find </a:t>
            </a:r>
            <a:r>
              <a:rPr lang="en-US" altLang="zh-CN" sz="1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function of time.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(c). What value of velocity will just keep the magnetic field constant with time until the moving block reaches the end?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(d). What happens to the magnetic field for larger and smaller velocities?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86A5F-CEFD-41A4-86EA-350ED4EC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24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E9BAADD0-A7F7-4E54-8114-9EEBBEE42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69717"/>
              </p:ext>
            </p:extLst>
          </p:nvPr>
        </p:nvGraphicFramePr>
        <p:xfrm>
          <a:off x="57341" y="3156862"/>
          <a:ext cx="2426512" cy="115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tion" r:id="rId4" imgW="2577960" imgH="1231560" progId="Equation.DSMT4">
                  <p:embed/>
                </p:oleObj>
              </mc:Choice>
              <mc:Fallback>
                <p:oleObj name="Equation" r:id="rId4" imgW="2577960" imgH="123156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E9BAADD0-A7F7-4E54-8114-9EEBBEE42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1" y="3156862"/>
                        <a:ext cx="2426512" cy="115757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3" name="Picture 3">
            <a:extLst>
              <a:ext uri="{FF2B5EF4-FFF2-40B4-BE49-F238E27FC236}">
                <a16:creationId xmlns:a16="http://schemas.microsoft.com/office/drawing/2014/main" id="{240CD862-EC79-4214-BBC1-3C65AE4C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" y="1722951"/>
            <a:ext cx="2482613" cy="132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5D70561-1581-4313-9979-4DDA15075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85132"/>
              </p:ext>
            </p:extLst>
          </p:nvPr>
        </p:nvGraphicFramePr>
        <p:xfrm>
          <a:off x="2780719" y="1709791"/>
          <a:ext cx="1976124" cy="121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7" imgW="2311200" imgH="1422360" progId="Equation.DSMT4">
                  <p:embed/>
                </p:oleObj>
              </mc:Choice>
              <mc:Fallback>
                <p:oleObj name="Equation" r:id="rId7" imgW="2311200" imgH="142236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E9BAADD0-A7F7-4E54-8114-9EEBBEE42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719" y="1709791"/>
                        <a:ext cx="1976124" cy="121434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368C7482-2EDC-4B34-9BB1-92438BD40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33614"/>
              </p:ext>
            </p:extLst>
          </p:nvPr>
        </p:nvGraphicFramePr>
        <p:xfrm>
          <a:off x="57341" y="4352994"/>
          <a:ext cx="2321582" cy="165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9" imgW="2616120" imgH="1866600" progId="Equation.DSMT4">
                  <p:embed/>
                </p:oleObj>
              </mc:Choice>
              <mc:Fallback>
                <p:oleObj name="Equation" r:id="rId9" imgW="2616120" imgH="186660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85D70561-1581-4313-9979-4DDA15075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1" y="4352994"/>
                        <a:ext cx="2321582" cy="165336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5E948C7E-CBFC-4C90-83B4-5B6EA11B7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38660"/>
              </p:ext>
            </p:extLst>
          </p:nvPr>
        </p:nvGraphicFramePr>
        <p:xfrm>
          <a:off x="2767598" y="2944308"/>
          <a:ext cx="2002365" cy="310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11" imgW="2095200" imgH="3251160" progId="Equation.DSMT4">
                  <p:embed/>
                </p:oleObj>
              </mc:Choice>
              <mc:Fallback>
                <p:oleObj name="Equation" r:id="rId11" imgW="2095200" imgH="325116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85D70561-1581-4313-9979-4DDA15075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598" y="2944308"/>
                        <a:ext cx="2002365" cy="310086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A21D993D-66ED-479C-A35E-4CC69E278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79244"/>
              </p:ext>
            </p:extLst>
          </p:nvPr>
        </p:nvGraphicFramePr>
        <p:xfrm>
          <a:off x="5153466" y="1760223"/>
          <a:ext cx="2918781" cy="215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1" name="Equation" r:id="rId13" imgW="2158920" imgH="1600200" progId="Equation.DSMT4">
                  <p:embed/>
                </p:oleObj>
              </mc:Choice>
              <mc:Fallback>
                <p:oleObj name="Equation" r:id="rId13" imgW="2158920" imgH="160020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5E948C7E-CBFC-4C90-83B4-5B6EA11B7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466" y="1760223"/>
                        <a:ext cx="2918781" cy="215913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FA28A350-30BA-4043-81D0-0F975D408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14547"/>
              </p:ext>
            </p:extLst>
          </p:nvPr>
        </p:nvGraphicFramePr>
        <p:xfrm>
          <a:off x="4885785" y="4030948"/>
          <a:ext cx="3182489" cy="15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Equation" r:id="rId15" imgW="2933640" imgH="1447560" progId="Equation.DSMT4">
                  <p:embed/>
                </p:oleObj>
              </mc:Choice>
              <mc:Fallback>
                <p:oleObj name="Equation" r:id="rId15" imgW="2933640" imgH="1447560" progId="Equation.DSMT4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A21D993D-66ED-479C-A35E-4CC69E278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785" y="4030948"/>
                        <a:ext cx="3182489" cy="156908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3034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84" y="284427"/>
            <a:ext cx="7905294" cy="1159286"/>
          </a:xfrm>
        </p:spPr>
        <p:txBody>
          <a:bodyPr wrap="square"/>
          <a:lstStyle/>
          <a:p>
            <a:pPr lvl="1" algn="l"/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Fig. 1, two long wires a distance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apart carry equal antiparallel currents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magnetic induction strength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point P, which is equidistant from the wires, is given by</a:t>
            </a:r>
            <a:b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en-US" sz="5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04860"/>
              </p:ext>
            </p:extLst>
          </p:nvPr>
        </p:nvGraphicFramePr>
        <p:xfrm>
          <a:off x="3411909" y="1551792"/>
          <a:ext cx="3551237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4" imgW="1841400" imgH="2260440" progId="Equation.DSMT4">
                  <p:embed/>
                </p:oleObj>
              </mc:Choice>
              <mc:Fallback>
                <p:oleObj name="Equation" r:id="rId4" imgW="1841400" imgH="226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909" y="1551792"/>
                        <a:ext cx="3551237" cy="43592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2540969-2852-4546-9A6E-0B31186E2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99" y="1667007"/>
            <a:ext cx="2719074" cy="22658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84" y="152401"/>
            <a:ext cx="7834620" cy="1824083"/>
          </a:xfrm>
        </p:spPr>
        <p:txBody>
          <a:bodyPr wrap="square"/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in Fig. 2, a parallel plate capacitor with capacitance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charged to a potential difference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then disconnected from the charging source. The capacitor has an area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plate separation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Assume that a glass plate of the same area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fills the space between the plates, and which has a dielectric constant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 much work is required to pull the glass plate out of the capacitor? ­­­__________________________. Neglect fringe effects.</a:t>
            </a:r>
            <a:br>
              <a:rPr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33137"/>
              </p:ext>
            </p:extLst>
          </p:nvPr>
        </p:nvGraphicFramePr>
        <p:xfrm>
          <a:off x="3783352" y="2089462"/>
          <a:ext cx="2833687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4" imgW="1714320" imgH="2120760" progId="Equation.DSMT4">
                  <p:embed/>
                </p:oleObj>
              </mc:Choice>
              <mc:Fallback>
                <p:oleObj name="Equation" r:id="rId4" imgW="1714320" imgH="2120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352" y="2089462"/>
                        <a:ext cx="2833687" cy="35036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9">
            <a:extLst>
              <a:ext uri="{FF2B5EF4-FFF2-40B4-BE49-F238E27FC236}">
                <a16:creationId xmlns:a16="http://schemas.microsoft.com/office/drawing/2014/main" id="{E27B2A94-87E1-4E72-83AA-1465E56D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4" y="1976484"/>
            <a:ext cx="27051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27861"/>
              </p:ext>
            </p:extLst>
          </p:nvPr>
        </p:nvGraphicFramePr>
        <p:xfrm>
          <a:off x="2720619" y="2780752"/>
          <a:ext cx="4493385" cy="296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4" imgW="2539800" imgH="1676160" progId="Equation.DSMT4">
                  <p:embed/>
                </p:oleObj>
              </mc:Choice>
              <mc:Fallback>
                <p:oleObj name="Equation" r:id="rId4" imgW="2539800" imgH="167616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619" y="2780752"/>
                        <a:ext cx="4493385" cy="296444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541" y="244173"/>
            <a:ext cx="812958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The capacitance of the capacitor in Fig. 3 is</a:t>
            </a:r>
            <a:r>
              <a:rPr kumimoji="0" lang="en-US" altLang="zh-CN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3489" name="Picture 1">
            <a:extLst>
              <a:ext uri="{FF2B5EF4-FFF2-40B4-BE49-F238E27FC236}">
                <a16:creationId xmlns:a16="http://schemas.microsoft.com/office/drawing/2014/main" id="{7830375C-362B-470C-95DB-C0EB96D0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4" y="1074882"/>
            <a:ext cx="252730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883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773490"/>
              </p:ext>
            </p:extLst>
          </p:nvPr>
        </p:nvGraphicFramePr>
        <p:xfrm>
          <a:off x="2989454" y="1820627"/>
          <a:ext cx="4449762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Equation" r:id="rId4" imgW="2514600" imgH="1879560" progId="Equation.DSMT4">
                  <p:embed/>
                </p:oleObj>
              </mc:Choice>
              <mc:Fallback>
                <p:oleObj name="Equation" r:id="rId4" imgW="2514600" imgH="187956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454" y="1820627"/>
                        <a:ext cx="4449762" cy="33242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161" y="207617"/>
            <a:ext cx="802050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 shows a long wire carrying a current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rectangular loop carries a current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Assume that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1.10 cm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9.20 cm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32.3 cm,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28.6 A,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21.8 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resultant force acting on the loop is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41AED-FD1D-4D37-BA14-312088BD0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9" y="1935842"/>
            <a:ext cx="2468195" cy="18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91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495448"/>
              </p:ext>
            </p:extLst>
          </p:nvPr>
        </p:nvGraphicFramePr>
        <p:xfrm>
          <a:off x="3373504" y="1743817"/>
          <a:ext cx="2022475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Equation" r:id="rId4" imgW="1143000" imgH="1993680" progId="Equation.DSMT4">
                  <p:embed/>
                </p:oleObj>
              </mc:Choice>
              <mc:Fallback>
                <p:oleObj name="Equation" r:id="rId4" imgW="1143000" imgH="199368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504" y="1743817"/>
                        <a:ext cx="2022475" cy="35258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161" y="407671"/>
            <a:ext cx="80205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electric dipole with moment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电偶极矩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rotational inertia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转动惯量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placed in a uniform electric field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frequency for small amplitudes of oscillation about its equilibrium position is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01C0B7-60CF-4787-9389-E2DA9A8C4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29" y="1628602"/>
            <a:ext cx="1771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87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69423"/>
              </p:ext>
            </p:extLst>
          </p:nvPr>
        </p:nvGraphicFramePr>
        <p:xfrm>
          <a:off x="3027859" y="2251036"/>
          <a:ext cx="404495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4" imgW="2286000" imgH="965160" progId="Equation.DSMT4">
                  <p:embed/>
                </p:oleObj>
              </mc:Choice>
              <mc:Fallback>
                <p:oleObj name="Equation" r:id="rId4" imgW="2286000" imgH="96516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859" y="2251036"/>
                        <a:ext cx="4044950" cy="17065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9" y="213967"/>
            <a:ext cx="782234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Fig. 5, there is a coaxial cable 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同轴电缆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a current density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 (out paper) in the region of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current density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axis (inside paper) in the region of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magnetic induction strength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region of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1D8F7-497C-40C3-B740-970BDC5D9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29" y="1806574"/>
            <a:ext cx="2200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587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99625"/>
              </p:ext>
            </p:extLst>
          </p:nvPr>
        </p:nvGraphicFramePr>
        <p:xfrm>
          <a:off x="3128963" y="1858963"/>
          <a:ext cx="4029075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4" imgW="2806560" imgH="2590560" progId="Equation.DSMT4">
                  <p:embed/>
                </p:oleObj>
              </mc:Choice>
              <mc:Fallback>
                <p:oleObj name="Equation" r:id="rId4" imgW="2806560" imgH="259056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1858963"/>
                        <a:ext cx="4029075" cy="37163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9" y="-63032"/>
            <a:ext cx="782234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Fig. 6, there is a very long rectangular current loop, considered as two infinitely parallel line currents, a distance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apart, carrying the same current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opposite directions. Another small rectangular loop with a size of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located at the place with a distance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away from the left line current. The mutual inductance (</a:t>
            </a:r>
            <a:r>
              <a:rPr lang="zh-CN" altLang="zh-CN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互感系数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between them is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A7BB6-8ACE-4DF4-92AF-158A826E1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44" y="1935842"/>
            <a:ext cx="22764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107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476190" y="2204677"/>
          <a:ext cx="3143455" cy="153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4" imgW="1663560" imgH="812520" progId="Equation.DSMT4">
                  <p:embed/>
                </p:oleObj>
              </mc:Choice>
              <mc:Fallback>
                <p:oleObj name="Equation" r:id="rId4" imgW="1663560" imgH="81252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190" y="2204677"/>
                        <a:ext cx="3143455" cy="153619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06A92A5-BE65-46BE-9231-A808072C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9" y="213967"/>
            <a:ext cx="782234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charge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distributed uniformly around a thin ring of radius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ring is rotating about an axis through its center and perpendicular to its plane at an angular speed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magnetic moment due to the rotating charge is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C526A0-56C9-4084-849D-57A34B34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650"/>
            <a:ext cx="8129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4FF5D-8483-4281-8F56-9363E548F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74" y="1935842"/>
            <a:ext cx="2242898" cy="20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732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c_Files">
  <a:themeElements>
    <a:clrScheme name="">
      <a:dk1>
        <a:srgbClr val="CECECE"/>
      </a:dk1>
      <a:lt1>
        <a:srgbClr val="FFFF00"/>
      </a:lt1>
      <a:dk2>
        <a:srgbClr val="120F58"/>
      </a:dk2>
      <a:lt2>
        <a:srgbClr val="FFFFFF"/>
      </a:lt2>
      <a:accent1>
        <a:srgbClr val="FDA4B5"/>
      </a:accent1>
      <a:accent2>
        <a:srgbClr val="8901F3"/>
      </a:accent2>
      <a:accent3>
        <a:srgbClr val="AAAAB4"/>
      </a:accent3>
      <a:accent4>
        <a:srgbClr val="DADA00"/>
      </a:accent4>
      <a:accent5>
        <a:srgbClr val="FECFD7"/>
      </a:accent5>
      <a:accent6>
        <a:srgbClr val="7C01DC"/>
      </a:accent6>
      <a:hlink>
        <a:srgbClr val="00DFCA"/>
      </a:hlink>
      <a:folHlink>
        <a:srgbClr val="00279F"/>
      </a:folHlink>
    </a:clrScheme>
    <a:fontScheme name="Doc_Fi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_Fil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_Fil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_Fil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_Fil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_Fil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_Fil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_Fil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1490423698</TotalTime>
  <Pages>21</Pages>
  <Words>1206</Words>
  <Application>Microsoft Office PowerPoint</Application>
  <PresentationFormat>自定义</PresentationFormat>
  <Paragraphs>56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华文行楷</vt:lpstr>
      <vt:lpstr>Arial</vt:lpstr>
      <vt:lpstr>Times New Roman</vt:lpstr>
      <vt:lpstr>Doc_Files</vt:lpstr>
      <vt:lpstr>Equation</vt:lpstr>
      <vt:lpstr>MathType 6.0 Equation</vt:lpstr>
      <vt:lpstr>2019年期中考试卷答案</vt:lpstr>
      <vt:lpstr>2. As shown in Fig. 1, two long wires a distance b apart carry equal antiparallel currents i. The magnetic induction strength B at the point P, which is equidistant from the wires, is given by                       .</vt:lpstr>
      <vt:lpstr>3. As shown in Fig. 2, a parallel plate capacitor with capacitance C is charged to a potential difference V and is then disconnected from the charging source. The capacitor has an area A and a plate separation d. Assume that a glass plate of the same area A completely fills the space between the plates, and which has a dielectric constant κe. How much work is required to pull the glass plate out of the capacitor? ­­­__________________________. Neglect fringe effects.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Exam 3</dc:title>
  <dc:creator>Gary Gladding</dc:creator>
  <cp:lastModifiedBy>Fang Minghu</cp:lastModifiedBy>
  <cp:revision>445</cp:revision>
  <cp:lastPrinted>1996-12-30T17:37:06Z</cp:lastPrinted>
  <dcterms:created xsi:type="dcterms:W3CDTF">1996-09-23T15:01:51Z</dcterms:created>
  <dcterms:modified xsi:type="dcterms:W3CDTF">2019-11-30T13:00:46Z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P:\Courses\phys112\fall97\LECTURES</vt:lpwstr>
  </property>
</Properties>
</file>