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79" r:id="rId3"/>
    <p:sldId id="280" r:id="rId4"/>
    <p:sldId id="262" r:id="rId5"/>
    <p:sldId id="282" r:id="rId6"/>
    <p:sldId id="259" r:id="rId7"/>
    <p:sldId id="263" r:id="rId8"/>
    <p:sldId id="260" r:id="rId9"/>
    <p:sldId id="286" r:id="rId10"/>
    <p:sldId id="298" r:id="rId11"/>
    <p:sldId id="283" r:id="rId12"/>
    <p:sldId id="297" r:id="rId13"/>
    <p:sldId id="274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6314" autoAdjust="0"/>
  </p:normalViewPr>
  <p:slideViewPr>
    <p:cSldViewPr snapToGrid="0" showGuides="1">
      <p:cViewPr varScale="1">
        <p:scale>
          <a:sx n="86" d="100"/>
          <a:sy n="86" d="100"/>
        </p:scale>
        <p:origin x="1291" y="62"/>
      </p:cViewPr>
      <p:guideLst>
        <p:guide orient="horz" pos="1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0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9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0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3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7EA8E34-74A9-429A-8E85-6109A376960E}"/>
              </a:ext>
            </a:extLst>
          </p:cNvPr>
          <p:cNvSpPr txBox="1"/>
          <p:nvPr/>
        </p:nvSpPr>
        <p:spPr>
          <a:xfrm>
            <a:off x="2112301" y="2315797"/>
            <a:ext cx="478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2 </a:t>
            </a:r>
            <a:r>
              <a:rPr lang="zh-CN" altLang="en-US" sz="400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汇报展示</a:t>
            </a:r>
            <a:endParaRPr lang="zh-CN" altLang="en-US" sz="40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D8AE7B-ACA8-43B8-A342-DAA45A6B823B}"/>
              </a:ext>
            </a:extLst>
          </p:cNvPr>
          <p:cNvSpPr txBox="1"/>
          <p:nvPr/>
        </p:nvSpPr>
        <p:spPr>
          <a:xfrm>
            <a:off x="2004508" y="5413672"/>
            <a:ext cx="500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组员：杨正远 颜晗 殷信楠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9BE029-82BA-4BA8-8172-F8C6599D1E96}"/>
              </a:ext>
            </a:extLst>
          </p:cNvPr>
          <p:cNvSpPr txBox="1"/>
          <p:nvPr/>
        </p:nvSpPr>
        <p:spPr>
          <a:xfrm>
            <a:off x="1971967" y="3659366"/>
            <a:ext cx="5065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程序设计专题</a:t>
            </a:r>
            <a:endParaRPr lang="zh-CN" altLang="en-US" sz="2000" dirty="0">
              <a:solidFill>
                <a:srgbClr val="1C4885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F34CA0-122F-42ED-A2CA-1B1FF717C620}"/>
              </a:ext>
            </a:extLst>
          </p:cNvPr>
          <p:cNvSpPr txBox="1"/>
          <p:nvPr/>
        </p:nvSpPr>
        <p:spPr>
          <a:xfrm>
            <a:off x="898624" y="852935"/>
            <a:ext cx="1995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>
                <a:solidFill>
                  <a:srgbClr val="1C4885"/>
                </a:solidFill>
                <a:latin typeface="FZZhengHeiS-DB-GB" panose="02000000000000000000"/>
                <a:ea typeface="FZZhengHeiS-DB-GB" panose="02000000000000000000" pitchFamily="2" charset="0"/>
              </a:rPr>
              <a:t>代码展示</a:t>
            </a:r>
            <a:endParaRPr lang="en-US" altLang="zh-CN" sz="3300">
              <a:solidFill>
                <a:srgbClr val="1C4885"/>
              </a:solidFill>
              <a:latin typeface="FZZhengHeiS-DB-GB" panose="02000000000000000000"/>
            </a:endParaRPr>
          </a:p>
          <a:p>
            <a:pPr algn="dist"/>
            <a:endParaRPr lang="zh-CN" altLang="en-US" sz="33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4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320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程序运行展示</a:t>
            </a:r>
            <a:endParaRPr lang="zh-CN" altLang="en-US" sz="33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12543" y="3866993"/>
            <a:ext cx="576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running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2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1909" y="2791639"/>
            <a:ext cx="712111" cy="15049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054177" y="2845141"/>
            <a:ext cx="727700" cy="150491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5428001" y="2852361"/>
            <a:ext cx="727700" cy="147966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724361" y="2866884"/>
            <a:ext cx="2010236" cy="318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51910" y="3767525"/>
            <a:ext cx="1782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1350" dirty="0">
                <a:solidFill>
                  <a:srgbClr val="1C488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350" dirty="0">
                <a:solidFill>
                  <a:srgbClr val="1C488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srgbClr val="1C488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943208" y="4097928"/>
            <a:ext cx="23443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54177" y="2917454"/>
            <a:ext cx="2054244" cy="3188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3168139" y="3821027"/>
            <a:ext cx="2010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1350" dirty="0">
                <a:solidFill>
                  <a:srgbClr val="1C4885"/>
                </a:solidFill>
                <a:effectLst/>
              </a:rPr>
              <a:t>问题</a:t>
            </a:r>
            <a:r>
              <a:rPr lang="en-US" altLang="zh-CN" sz="1350" dirty="0">
                <a:solidFill>
                  <a:srgbClr val="1C4885"/>
                </a:solidFill>
                <a:effectLst/>
              </a:rPr>
              <a:t>2</a:t>
            </a:r>
            <a:endParaRPr lang="zh-CN" altLang="en-US" sz="1350" dirty="0">
              <a:solidFill>
                <a:srgbClr val="1C4885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1924" y="4236929"/>
            <a:ext cx="184913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界面较为简陋；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3245475" y="4151430"/>
            <a:ext cx="2395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28002" y="2920376"/>
            <a:ext cx="2054244" cy="31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5484428" y="3823949"/>
            <a:ext cx="23186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1350" dirty="0">
                <a:solidFill>
                  <a:srgbClr val="1C4885"/>
                </a:solidFill>
                <a:effectLst/>
              </a:rPr>
              <a:t>问题</a:t>
            </a:r>
            <a:r>
              <a:rPr lang="en-US" altLang="zh-CN" sz="1350" dirty="0">
                <a:solidFill>
                  <a:srgbClr val="1C4885"/>
                </a:solidFill>
                <a:effectLst/>
              </a:rPr>
              <a:t>3</a:t>
            </a:r>
            <a:endParaRPr lang="zh-CN" altLang="en-US" sz="1350" dirty="0">
              <a:solidFill>
                <a:srgbClr val="1C4885"/>
              </a:solidFill>
              <a:effectLst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41964" y="4239851"/>
            <a:ext cx="184912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功能有待补充，如改变图形颜色等；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5619299" y="4154351"/>
            <a:ext cx="2395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6" y="3105049"/>
            <a:ext cx="710906" cy="71090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1" y="3109860"/>
            <a:ext cx="688751" cy="68875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4" y="3056358"/>
            <a:ext cx="683897" cy="6838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D6C6204-058D-4C66-B77F-CB805953BC9E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程序运行展示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9D483D-DBCB-4244-B184-4F511059A145}"/>
              </a:ext>
            </a:extLst>
          </p:cNvPr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Program running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754A4B-82D0-486D-8608-9E0A22B393A2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394671-1066-4440-8CB3-B905B907A72A}"/>
              </a:ext>
            </a:extLst>
          </p:cNvPr>
          <p:cNvSpPr txBox="1"/>
          <p:nvPr/>
        </p:nvSpPr>
        <p:spPr>
          <a:xfrm>
            <a:off x="597310" y="2016309"/>
            <a:ext cx="42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改进的空间：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5FBB36-8E0B-4376-B44C-C56427D04DEA}"/>
              </a:ext>
            </a:extLst>
          </p:cNvPr>
          <p:cNvSpPr txBox="1"/>
          <p:nvPr/>
        </p:nvSpPr>
        <p:spPr>
          <a:xfrm>
            <a:off x="3156737" y="4231236"/>
            <a:ext cx="184912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图形种类有限；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E364B7-0D2C-4D6A-A678-351FC8FC4691}"/>
              </a:ext>
            </a:extLst>
          </p:cNvPr>
          <p:cNvSpPr/>
          <p:nvPr/>
        </p:nvSpPr>
        <p:spPr>
          <a:xfrm>
            <a:off x="7696568" y="3740255"/>
            <a:ext cx="1140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FC309F-6B10-483C-AEE3-0E4986E198D9}"/>
              </a:ext>
            </a:extLst>
          </p:cNvPr>
          <p:cNvSpPr txBox="1"/>
          <p:nvPr/>
        </p:nvSpPr>
        <p:spPr>
          <a:xfrm>
            <a:off x="5553496" y="5130268"/>
            <a:ext cx="183759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尚存在一些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未解决（文本的不适）</a:t>
            </a:r>
          </a:p>
        </p:txBody>
      </p:sp>
    </p:spTree>
    <p:extLst>
      <p:ext uri="{BB962C8B-B14F-4D97-AF65-F5344CB8AC3E}">
        <p14:creationId xmlns:p14="http://schemas.microsoft.com/office/powerpoint/2010/main" val="7821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39195" y="2417739"/>
            <a:ext cx="506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感谢老师的指导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051197" y="4280125"/>
            <a:ext cx="10416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39196" y="3410487"/>
            <a:ext cx="50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C488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lang="zh-CN" altLang="en-US" sz="2800" dirty="0">
              <a:solidFill>
                <a:srgbClr val="1C488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4FAACF2E-2333-47F3-8480-F3A7A3DF1185}"/>
              </a:ext>
            </a:extLst>
          </p:cNvPr>
          <p:cNvSpPr/>
          <p:nvPr/>
        </p:nvSpPr>
        <p:spPr>
          <a:xfrm>
            <a:off x="4035544" y="3509982"/>
            <a:ext cx="39292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主要算法设计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代码展示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A3F82F-14FA-45F1-9997-32F63A845908}"/>
              </a:ext>
            </a:extLst>
          </p:cNvPr>
          <p:cNvSpPr/>
          <p:nvPr/>
        </p:nvSpPr>
        <p:spPr>
          <a:xfrm>
            <a:off x="4069514" y="1929363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Problem-solving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Ideas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413CC9-0242-419D-AC3B-75832B8D346A}"/>
              </a:ext>
            </a:extLst>
          </p:cNvPr>
          <p:cNvSpPr/>
          <p:nvPr/>
        </p:nvSpPr>
        <p:spPr>
          <a:xfrm>
            <a:off x="4066716" y="291056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Design</a:t>
            </a:r>
            <a:r>
              <a:rPr lang="en-US" altLang="zh-CN" b="0" i="0">
                <a:solidFill>
                  <a:srgbClr val="D5202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of Data Structure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614A84-7A83-4A51-A3ED-208538A31B58}"/>
              </a:ext>
            </a:extLst>
          </p:cNvPr>
          <p:cNvSpPr/>
          <p:nvPr/>
        </p:nvSpPr>
        <p:spPr>
          <a:xfrm>
            <a:off x="4048244" y="3923926"/>
            <a:ext cx="294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Design of Algorithms&amp;Codes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54AAE2-A0ED-408C-8C4C-F341EB35AA4E}"/>
              </a:ext>
            </a:extLst>
          </p:cNvPr>
          <p:cNvSpPr/>
          <p:nvPr/>
        </p:nvSpPr>
        <p:spPr>
          <a:xfrm>
            <a:off x="4069514" y="14937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解题思路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3EB2D2-BD40-46F3-A20A-9B4C2A634186}"/>
              </a:ext>
            </a:extLst>
          </p:cNvPr>
          <p:cNvSpPr/>
          <p:nvPr/>
        </p:nvSpPr>
        <p:spPr>
          <a:xfrm>
            <a:off x="4054016" y="250096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数据结构设计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075A7F-322C-45AB-B182-A8EF6644F5FF}"/>
              </a:ext>
            </a:extLst>
          </p:cNvPr>
          <p:cNvSpPr txBox="1"/>
          <p:nvPr/>
        </p:nvSpPr>
        <p:spPr>
          <a:xfrm>
            <a:off x="3253803" y="1342809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144087-E51A-4B15-9827-3768BFCBE2F6}"/>
              </a:ext>
            </a:extLst>
          </p:cNvPr>
          <p:cNvSpPr/>
          <p:nvPr/>
        </p:nvSpPr>
        <p:spPr>
          <a:xfrm>
            <a:off x="233680" y="233680"/>
            <a:ext cx="2342573" cy="6390639"/>
          </a:xfrm>
          <a:prstGeom prst="rect">
            <a:avLst/>
          </a:prstGeom>
          <a:solidFill>
            <a:srgbClr val="034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31AC9F-384C-4456-9D73-CCCDC494E411}"/>
              </a:ext>
            </a:extLst>
          </p:cNvPr>
          <p:cNvSpPr txBox="1"/>
          <p:nvPr/>
        </p:nvSpPr>
        <p:spPr>
          <a:xfrm>
            <a:off x="3253803" y="2363933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048FA4-ECBC-46A2-BD5C-AD16C43AF3C5}"/>
              </a:ext>
            </a:extLst>
          </p:cNvPr>
          <p:cNvSpPr txBox="1"/>
          <p:nvPr/>
        </p:nvSpPr>
        <p:spPr>
          <a:xfrm>
            <a:off x="3253803" y="3376114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3776A7-E0DE-41EB-8DEA-4C5EBC015415}"/>
              </a:ext>
            </a:extLst>
          </p:cNvPr>
          <p:cNvSpPr txBox="1"/>
          <p:nvPr/>
        </p:nvSpPr>
        <p:spPr>
          <a:xfrm>
            <a:off x="983597" y="2591905"/>
            <a:ext cx="671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15D32A-215D-4FAC-8312-003A700ED75E}"/>
              </a:ext>
            </a:extLst>
          </p:cNvPr>
          <p:cNvSpPr/>
          <p:nvPr/>
        </p:nvSpPr>
        <p:spPr>
          <a:xfrm>
            <a:off x="4048244" y="4979856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Program running demonstration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F2F370-4018-4542-96CA-D3CE0BCAE868}"/>
              </a:ext>
            </a:extLst>
          </p:cNvPr>
          <p:cNvSpPr/>
          <p:nvPr/>
        </p:nvSpPr>
        <p:spPr>
          <a:xfrm>
            <a:off x="4062761" y="451657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程序运行演示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8F4309-F1DF-4A94-8986-0A4248B35661}"/>
              </a:ext>
            </a:extLst>
          </p:cNvPr>
          <p:cNvSpPr txBox="1"/>
          <p:nvPr/>
        </p:nvSpPr>
        <p:spPr>
          <a:xfrm>
            <a:off x="3253803" y="4397223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4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68F99C-345D-4DE0-BA4A-B2EB444072D7}"/>
              </a:ext>
            </a:extLst>
          </p:cNvPr>
          <p:cNvSpPr txBox="1"/>
          <p:nvPr/>
        </p:nvSpPr>
        <p:spPr>
          <a:xfrm rot="16200000">
            <a:off x="1035635" y="3968152"/>
            <a:ext cx="738664" cy="17305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CD620D-70BB-4582-BDFE-D90AF72ADC1D}"/>
              </a:ext>
            </a:extLst>
          </p:cNvPr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43545C-94CA-45FB-B3C0-D84839B373E8}"/>
              </a:ext>
            </a:extLst>
          </p:cNvPr>
          <p:cNvSpPr txBox="1"/>
          <p:nvPr/>
        </p:nvSpPr>
        <p:spPr>
          <a:xfrm>
            <a:off x="3205339" y="2672858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zh-CN" altLang="en-US" sz="33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77D765-D815-4701-8646-F5248BF32D3F}"/>
              </a:ext>
            </a:extLst>
          </p:cNvPr>
          <p:cNvSpPr txBox="1"/>
          <p:nvPr/>
        </p:nvSpPr>
        <p:spPr>
          <a:xfrm>
            <a:off x="3002314" y="3544113"/>
            <a:ext cx="472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Problem-solving Ideas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297397-6034-4550-B477-8221B19419DE}"/>
              </a:ext>
            </a:extLst>
          </p:cNvPr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Problem-solving Ideas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633263" y="2106850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4723171" y="2184605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4763549" y="3245260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723171" y="4303981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4633263" y="3166476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33263" y="4230412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813080" y="233701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13080" y="341022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13080" y="4457857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87369" y="2429348"/>
            <a:ext cx="2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用链表储存图形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87369" y="3500359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每种图形分别定义数据结构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87369" y="4548836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遍历链表进行输出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A2FE6E-F33D-4F8F-999C-737576182CF7}"/>
              </a:ext>
            </a:extLst>
          </p:cNvPr>
          <p:cNvSpPr txBox="1"/>
          <p:nvPr/>
        </p:nvSpPr>
        <p:spPr>
          <a:xfrm>
            <a:off x="561696" y="1855554"/>
            <a:ext cx="3542248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1)  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支持直线、矩形、椭圆和文字四种图形元素；</a:t>
            </a:r>
            <a:endParaRPr lang="en-US" altLang="zh-CN" b="1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2)  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实现任意放置以及选中后删除、选中后改变大小、选中后移动三种功能；</a:t>
            </a:r>
            <a:endParaRPr lang="en-US" altLang="zh-CN" b="1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3)  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每种图形元素都支持绘制任意个数；</a:t>
            </a:r>
            <a:endParaRPr lang="en-US" altLang="zh-CN" b="1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4)  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利用四种图形元素的组合任意绘制一种图案；</a:t>
            </a:r>
            <a:endParaRPr lang="en-US" altLang="zh-CN" b="1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5)  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用户界面须提供菜单方式来选择各种操作；</a:t>
            </a:r>
            <a:endParaRPr lang="en-US" altLang="zh-CN" b="1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6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）各种图形元素须分别定义数据结构，并建立相应的图形元素处理函数库；</a:t>
            </a:r>
            <a:endParaRPr lang="en-US" altLang="zh-CN" b="1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28600" algn="l"/>
            <a:r>
              <a:rPr lang="en-US" altLang="zh-CN" b="1">
                <a:solidFill>
                  <a:srgbClr val="333333"/>
                </a:solidFill>
                <a:latin typeface="Helvetica" panose="020B0604020202020204" pitchFamily="34" charset="0"/>
              </a:rPr>
              <a:t>7)  </a:t>
            </a:r>
            <a:r>
              <a:rPr lang="zh-CN" altLang="en-US" b="1">
                <a:solidFill>
                  <a:srgbClr val="333333"/>
                </a:solidFill>
                <a:latin typeface="Helvetica" panose="020B0604020202020204" pitchFamily="34" charset="0"/>
              </a:rPr>
              <a:t>须采用抽象链表结构来存储各种图形元素。</a:t>
            </a:r>
          </a:p>
          <a:p>
            <a:pPr>
              <a:lnSpc>
                <a:spcPct val="150000"/>
              </a:lnSpc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75934" y="3864654"/>
            <a:ext cx="1601289" cy="1127568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松开鼠标，将正在画的图形存入链表中；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5934" y="2152649"/>
            <a:ext cx="1601289" cy="1443332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按下鼠标，移动时不断清屏，之后全部输出，再显示正在画的图形；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482340" y="2749464"/>
            <a:ext cx="0" cy="3189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368040" y="2749464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3368040" y="5710379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3369809" y="4221939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/>
        </p:nvSpPr>
        <p:spPr>
          <a:xfrm>
            <a:off x="704303" y="2567797"/>
            <a:ext cx="1686744" cy="591934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endCxn id="13" idx="2"/>
          </p:cNvCxnSpPr>
          <p:nvPr/>
        </p:nvCxnSpPr>
        <p:spPr>
          <a:xfrm>
            <a:off x="2459083" y="2863764"/>
            <a:ext cx="908957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602083" y="2858050"/>
            <a:ext cx="874667" cy="1142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596640" y="4325420"/>
            <a:ext cx="874667" cy="1142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16">
            <a:extLst>
              <a:ext uri="{FF2B5EF4-FFF2-40B4-BE49-F238E27FC236}">
                <a16:creationId xmlns:a16="http://schemas.microsoft.com/office/drawing/2014/main" id="{A4635969-45C8-40BB-9227-CA97699FF8C9}"/>
              </a:ext>
            </a:extLst>
          </p:cNvPr>
          <p:cNvSpPr/>
          <p:nvPr/>
        </p:nvSpPr>
        <p:spPr>
          <a:xfrm>
            <a:off x="706888" y="4044263"/>
            <a:ext cx="1686744" cy="591934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75A0CB-BD98-41F4-BCE3-498014893367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93433A-ABC5-4C5D-BAC0-4908EB608902}"/>
              </a:ext>
            </a:extLst>
          </p:cNvPr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Problem-solving Ideas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2F696C-724B-42FA-B49F-4EFAE3524501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E73DDFC-E53F-4277-92CD-FABC4333B924}"/>
              </a:ext>
            </a:extLst>
          </p:cNvPr>
          <p:cNvSpPr txBox="1"/>
          <p:nvPr/>
        </p:nvSpPr>
        <p:spPr>
          <a:xfrm>
            <a:off x="785923" y="1854058"/>
            <a:ext cx="42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数据结构：链表</a:t>
            </a:r>
            <a:endParaRPr lang="en-US" altLang="zh-CN" sz="1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16">
            <a:extLst>
              <a:ext uri="{FF2B5EF4-FFF2-40B4-BE49-F238E27FC236}">
                <a16:creationId xmlns:a16="http://schemas.microsoft.com/office/drawing/2014/main" id="{98F93B70-067D-4086-BFA7-4EBBDDC0F3F1}"/>
              </a:ext>
            </a:extLst>
          </p:cNvPr>
          <p:cNvSpPr/>
          <p:nvPr/>
        </p:nvSpPr>
        <p:spPr>
          <a:xfrm>
            <a:off x="704303" y="5520729"/>
            <a:ext cx="1686744" cy="591934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BBF5E42-9B5F-4725-AAC3-CDC2684170A4}"/>
              </a:ext>
            </a:extLst>
          </p:cNvPr>
          <p:cNvCxnSpPr/>
          <p:nvPr/>
        </p:nvCxnSpPr>
        <p:spPr>
          <a:xfrm>
            <a:off x="2456225" y="4330524"/>
            <a:ext cx="908957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41FAD8-91AC-4398-A0BC-CED8E7CFDDC7}"/>
              </a:ext>
            </a:extLst>
          </p:cNvPr>
          <p:cNvCxnSpPr/>
          <p:nvPr/>
        </p:nvCxnSpPr>
        <p:spPr>
          <a:xfrm>
            <a:off x="2453640" y="5816696"/>
            <a:ext cx="908957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2DED283-9457-454B-8CAD-D65288531A1B}"/>
              </a:ext>
            </a:extLst>
          </p:cNvPr>
          <p:cNvCxnSpPr/>
          <p:nvPr/>
        </p:nvCxnSpPr>
        <p:spPr>
          <a:xfrm flipV="1">
            <a:off x="3602083" y="5800346"/>
            <a:ext cx="874667" cy="1142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34AA802-5DDF-4103-8F74-43060C924BED}"/>
              </a:ext>
            </a:extLst>
          </p:cNvPr>
          <p:cNvSpPr/>
          <p:nvPr/>
        </p:nvSpPr>
        <p:spPr>
          <a:xfrm>
            <a:off x="4482193" y="5260895"/>
            <a:ext cx="1601289" cy="1127568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点击按钮时，根据当前鼠标坐标进行判定。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C3FA0-F943-4935-AD7A-6766D1488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05" y="2152649"/>
            <a:ext cx="1888902" cy="6622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E43F8B-76BD-4D26-B141-0A791D22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05" y="3864654"/>
            <a:ext cx="2481628" cy="896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F511EF-1224-4212-8AB1-69C18E1B0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05" y="5306519"/>
            <a:ext cx="2743872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320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数据结构设计</a:t>
            </a:r>
            <a:endParaRPr lang="zh-CN" altLang="en-US" sz="33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51690" y="3584977"/>
            <a:ext cx="472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Design of Data Structure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310" y="1175344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数据结构设计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486" y="1487747"/>
            <a:ext cx="19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Design of Data Structure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1351328" y="3019151"/>
            <a:ext cx="615043" cy="2525486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2735512" y="3400152"/>
            <a:ext cx="615043" cy="2155371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2305527" y="3781152"/>
            <a:ext cx="615043" cy="1774372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1773663" y="2621825"/>
            <a:ext cx="615043" cy="293369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27507" y="5544637"/>
            <a:ext cx="1085103" cy="593273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2890028" y="5555523"/>
            <a:ext cx="1036371" cy="582387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837168" y="5511455"/>
            <a:ext cx="487563" cy="626456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任意多边形 14"/>
          <p:cNvSpPr/>
          <p:nvPr/>
        </p:nvSpPr>
        <p:spPr>
          <a:xfrm flipH="1">
            <a:off x="2450906" y="5544637"/>
            <a:ext cx="643671" cy="593273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-1589289" y="2061406"/>
            <a:ext cx="27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8497" y="2061406"/>
            <a:ext cx="161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2.</a:t>
            </a:r>
            <a:r>
              <a:rPr lang="zh-CN" altLang="en-US"/>
              <a:t>结构体数组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5715B2-B7D0-49BC-BFE0-CBECA8C3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73" y="496680"/>
            <a:ext cx="4816257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807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>
                <a:solidFill>
                  <a:srgbClr val="1C4885"/>
                </a:solidFill>
                <a:latin typeface="FZZhengHeiS-DB-GB" panose="02000000000000000000"/>
                <a:ea typeface="FZZhengHeiS-DB-GB" panose="02000000000000000000" pitchFamily="2" charset="0"/>
              </a:rPr>
              <a:t>主要算法分析</a:t>
            </a:r>
            <a:r>
              <a:rPr lang="en-US" altLang="zh-CN" sz="3300">
                <a:solidFill>
                  <a:srgbClr val="1C4885"/>
                </a:solidFill>
                <a:latin typeface="FZZhengHeiS-DB-GB" panose="02000000000000000000"/>
                <a:ea typeface="FZZhengHeiS-DB-GB" panose="02000000000000000000" pitchFamily="2" charset="0"/>
              </a:rPr>
              <a:t>/</a:t>
            </a:r>
            <a:r>
              <a:rPr lang="zh-CN" altLang="en-US" sz="3300">
                <a:solidFill>
                  <a:srgbClr val="1C4885"/>
                </a:solidFill>
                <a:latin typeface="FZZhengHeiS-DB-GB" panose="02000000000000000000"/>
                <a:ea typeface="FZZhengHeiS-DB-GB" panose="02000000000000000000" pitchFamily="2" charset="0"/>
              </a:rPr>
              <a:t>代码展示</a:t>
            </a:r>
            <a:endParaRPr lang="en-US" altLang="zh-CN" sz="3300">
              <a:solidFill>
                <a:srgbClr val="1C4885"/>
              </a:solidFill>
              <a:latin typeface="FZZhengHeiS-DB-GB" panose="02000000000000000000"/>
            </a:endParaRPr>
          </a:p>
          <a:p>
            <a:pPr algn="dist"/>
            <a:endParaRPr lang="zh-CN" altLang="en-US" sz="33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95225" y="3605383"/>
            <a:ext cx="507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Design of Algorithms&amp;Codes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3402889"/>
            <a:ext cx="8114189" cy="120015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597694" y="2642712"/>
            <a:ext cx="533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图像信息链表：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 *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figurelist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7694" y="3768525"/>
            <a:ext cx="66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按钮信息数组：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button[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ButtonNum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3688" y="2596546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3688" y="3722359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0BCE82-305F-41FC-839D-72E2248F7F4E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主要算法设计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E63211-695B-410A-9C5E-BC4A46FE1B9A}"/>
              </a:ext>
            </a:extLst>
          </p:cNvPr>
          <p:cNvSpPr txBox="1"/>
          <p:nvPr/>
        </p:nvSpPr>
        <p:spPr>
          <a:xfrm>
            <a:off x="366494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Design of Algorithms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89A2EB-744D-4C8D-8A43-92AECBA0A652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A5A3E5C-76B4-4749-A0B1-8BE3090217EC}"/>
              </a:ext>
            </a:extLst>
          </p:cNvPr>
          <p:cNvSpPr txBox="1"/>
          <p:nvPr/>
        </p:nvSpPr>
        <p:spPr>
          <a:xfrm>
            <a:off x="145022" y="2015228"/>
            <a:ext cx="31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DC080A-70FC-4A65-AE24-8334EF3D13F5}"/>
              </a:ext>
            </a:extLst>
          </p:cNvPr>
          <p:cNvSpPr txBox="1"/>
          <p:nvPr/>
        </p:nvSpPr>
        <p:spPr>
          <a:xfrm>
            <a:off x="748182" y="5028355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354478-D167-403D-B60A-15A95C94EF3D}"/>
              </a:ext>
            </a:extLst>
          </p:cNvPr>
          <p:cNvSpPr txBox="1"/>
          <p:nvPr/>
        </p:nvSpPr>
        <p:spPr>
          <a:xfrm>
            <a:off x="1597693" y="5074521"/>
            <a:ext cx="533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交互函数：键盘，字符，鼠标回调</a:t>
            </a:r>
          </a:p>
        </p:txBody>
      </p:sp>
    </p:spTree>
    <p:extLst>
      <p:ext uri="{BB962C8B-B14F-4D97-AF65-F5344CB8AC3E}">
        <p14:creationId xmlns:p14="http://schemas.microsoft.com/office/powerpoint/2010/main" val="16883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</TotalTime>
  <Words>375</Words>
  <Application>Microsoft Office PowerPoint</Application>
  <PresentationFormat>全屏显示(4:3)</PresentationFormat>
  <Paragraphs>88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FuturaBookC</vt:lpstr>
      <vt:lpstr>FZZhengHeiS-DB-GB</vt:lpstr>
      <vt:lpstr>等线</vt:lpstr>
      <vt:lpstr>锐字逼格青春粗黑体简2.0</vt:lpstr>
      <vt:lpstr>思源黑体 CN Light</vt:lpstr>
      <vt:lpstr>思源宋体 CN Heavy</vt:lpstr>
      <vt:lpstr>宋体</vt:lpstr>
      <vt:lpstr>微软雅黑</vt:lpstr>
      <vt:lpstr>Arial</vt:lpstr>
      <vt:lpstr>Calibri</vt:lpstr>
      <vt:lpstr>Calibri Light</vt:lpstr>
      <vt:lpstr>Helvetica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严 寒</cp:lastModifiedBy>
  <cp:revision>96</cp:revision>
  <dcterms:created xsi:type="dcterms:W3CDTF">2018-02-27T12:12:58Z</dcterms:created>
  <dcterms:modified xsi:type="dcterms:W3CDTF">2021-06-18T13:05:09Z</dcterms:modified>
</cp:coreProperties>
</file>