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2" r:id="rId6"/>
    <p:sldId id="269" r:id="rId7"/>
    <p:sldId id="259"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77" autoAdjust="0"/>
  </p:normalViewPr>
  <p:slideViewPr>
    <p:cSldViewPr snapToGrid="0">
      <p:cViewPr varScale="1">
        <p:scale>
          <a:sx n="78" d="100"/>
          <a:sy n="78" d="100"/>
        </p:scale>
        <p:origin x="12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FA7A2-B38B-4E69-AA37-AE34BE560E01}"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D43C4-7040-4FDD-83A3-4233FCF959AE}" type="slidenum">
              <a:rPr lang="zh-CN" altLang="en-US" smtClean="0"/>
              <a:t>‹#›</a:t>
            </a:fld>
            <a:endParaRPr lang="zh-CN" altLang="en-US"/>
          </a:p>
        </p:txBody>
      </p:sp>
    </p:spTree>
    <p:extLst>
      <p:ext uri="{BB962C8B-B14F-4D97-AF65-F5344CB8AC3E}">
        <p14:creationId xmlns:p14="http://schemas.microsoft.com/office/powerpoint/2010/main" val="231443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1</a:t>
            </a:fld>
            <a:endParaRPr lang="zh-CN" altLang="en-US"/>
          </a:p>
        </p:txBody>
      </p:sp>
    </p:spTree>
    <p:extLst>
      <p:ext uri="{BB962C8B-B14F-4D97-AF65-F5344CB8AC3E}">
        <p14:creationId xmlns:p14="http://schemas.microsoft.com/office/powerpoint/2010/main" val="993366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10</a:t>
            </a:fld>
            <a:endParaRPr lang="zh-CN" altLang="en-US"/>
          </a:p>
        </p:txBody>
      </p:sp>
    </p:spTree>
    <p:extLst>
      <p:ext uri="{BB962C8B-B14F-4D97-AF65-F5344CB8AC3E}">
        <p14:creationId xmlns:p14="http://schemas.microsoft.com/office/powerpoint/2010/main" val="2038221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12</a:t>
            </a:fld>
            <a:endParaRPr lang="zh-CN" altLang="en-US"/>
          </a:p>
        </p:txBody>
      </p:sp>
    </p:spTree>
    <p:extLst>
      <p:ext uri="{BB962C8B-B14F-4D97-AF65-F5344CB8AC3E}">
        <p14:creationId xmlns:p14="http://schemas.microsoft.com/office/powerpoint/2010/main" val="202907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一般情况，顺序取出，全部取完才重启</a:t>
            </a:r>
            <a:r>
              <a:rPr lang="en-US" altLang="zh-CN" dirty="0" err="1"/>
              <a:t>cpu</a:t>
            </a:r>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2</a:t>
            </a:fld>
            <a:endParaRPr lang="zh-CN" altLang="en-US"/>
          </a:p>
        </p:txBody>
      </p:sp>
    </p:spTree>
    <p:extLst>
      <p:ext uri="{BB962C8B-B14F-4D97-AF65-F5344CB8AC3E}">
        <p14:creationId xmlns:p14="http://schemas.microsoft.com/office/powerpoint/2010/main" val="220445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仅需要单字，不用等整个块加载进</a:t>
            </a:r>
            <a:r>
              <a:rPr lang="en-US" altLang="zh-CN" dirty="0"/>
              <a:t>cache</a:t>
            </a:r>
            <a:r>
              <a:rPr lang="zh-CN" altLang="en-US" dirty="0"/>
              <a:t>中</a:t>
            </a:r>
            <a:r>
              <a:rPr lang="en-US" altLang="zh-CN" dirty="0"/>
              <a:t>,</a:t>
            </a:r>
            <a:r>
              <a:rPr lang="en-US" altLang="zh-CN" dirty="0" err="1"/>
              <a:t>cpu</a:t>
            </a:r>
            <a:r>
              <a:rPr lang="zh-CN" altLang="en-US" dirty="0"/>
              <a:t>即可继续。</a:t>
            </a:r>
            <a:endParaRPr lang="en-US" altLang="zh-CN"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3</a:t>
            </a:fld>
            <a:endParaRPr lang="zh-CN" altLang="en-US"/>
          </a:p>
        </p:txBody>
      </p:sp>
    </p:spTree>
    <p:extLst>
      <p:ext uri="{BB962C8B-B14F-4D97-AF65-F5344CB8AC3E}">
        <p14:creationId xmlns:p14="http://schemas.microsoft.com/office/powerpoint/2010/main" val="114351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提前重启，依旧按顺序取字</a:t>
            </a:r>
          </a:p>
        </p:txBody>
      </p:sp>
      <p:sp>
        <p:nvSpPr>
          <p:cNvPr id="4" name="灯片编号占位符 3"/>
          <p:cNvSpPr>
            <a:spLocks noGrp="1"/>
          </p:cNvSpPr>
          <p:nvPr>
            <p:ph type="sldNum" sz="quarter" idx="5"/>
          </p:nvPr>
        </p:nvSpPr>
        <p:spPr/>
        <p:txBody>
          <a:bodyPr/>
          <a:lstStyle/>
          <a:p>
            <a:fld id="{DD4D43C4-7040-4FDD-83A3-4233FCF959AE}" type="slidenum">
              <a:rPr lang="zh-CN" altLang="en-US" smtClean="0"/>
              <a:t>4</a:t>
            </a:fld>
            <a:endParaRPr lang="zh-CN" altLang="en-US"/>
          </a:p>
        </p:txBody>
      </p:sp>
    </p:spTree>
    <p:extLst>
      <p:ext uri="{BB962C8B-B14F-4D97-AF65-F5344CB8AC3E}">
        <p14:creationId xmlns:p14="http://schemas.microsoft.com/office/powerpoint/2010/main" val="422799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当需要的字在较后面时，优化效果不大。</a:t>
            </a:r>
          </a:p>
        </p:txBody>
      </p:sp>
      <p:sp>
        <p:nvSpPr>
          <p:cNvPr id="4" name="灯片编号占位符 3"/>
          <p:cNvSpPr>
            <a:spLocks noGrp="1"/>
          </p:cNvSpPr>
          <p:nvPr>
            <p:ph type="sldNum" sz="quarter" idx="5"/>
          </p:nvPr>
        </p:nvSpPr>
        <p:spPr/>
        <p:txBody>
          <a:bodyPr/>
          <a:lstStyle/>
          <a:p>
            <a:fld id="{DD4D43C4-7040-4FDD-83A3-4233FCF959AE}" type="slidenum">
              <a:rPr lang="zh-CN" altLang="en-US" smtClean="0"/>
              <a:t>5</a:t>
            </a:fld>
            <a:endParaRPr lang="zh-CN" altLang="en-US"/>
          </a:p>
        </p:txBody>
      </p:sp>
    </p:spTree>
    <p:extLst>
      <p:ext uri="{BB962C8B-B14F-4D97-AF65-F5344CB8AC3E}">
        <p14:creationId xmlns:p14="http://schemas.microsoft.com/office/powerpoint/2010/main" val="332795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6</a:t>
            </a:fld>
            <a:endParaRPr lang="zh-CN" altLang="en-US"/>
          </a:p>
        </p:txBody>
      </p:sp>
    </p:spTree>
    <p:extLst>
      <p:ext uri="{BB962C8B-B14F-4D97-AF65-F5344CB8AC3E}">
        <p14:creationId xmlns:p14="http://schemas.microsoft.com/office/powerpoint/2010/main" val="308251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关机字优先，然后向下循环</a:t>
            </a:r>
          </a:p>
        </p:txBody>
      </p:sp>
      <p:sp>
        <p:nvSpPr>
          <p:cNvPr id="4" name="灯片编号占位符 3"/>
          <p:cNvSpPr>
            <a:spLocks noGrp="1"/>
          </p:cNvSpPr>
          <p:nvPr>
            <p:ph type="sldNum" sz="quarter" idx="5"/>
          </p:nvPr>
        </p:nvSpPr>
        <p:spPr/>
        <p:txBody>
          <a:bodyPr/>
          <a:lstStyle/>
          <a:p>
            <a:fld id="{DD4D43C4-7040-4FDD-83A3-4233FCF959AE}" type="slidenum">
              <a:rPr lang="zh-CN" altLang="en-US" smtClean="0"/>
              <a:t>7</a:t>
            </a:fld>
            <a:endParaRPr lang="zh-CN" altLang="en-US"/>
          </a:p>
        </p:txBody>
      </p:sp>
    </p:spTree>
    <p:extLst>
      <p:ext uri="{BB962C8B-B14F-4D97-AF65-F5344CB8AC3E}">
        <p14:creationId xmlns:p14="http://schemas.microsoft.com/office/powerpoint/2010/main" val="41927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Average memory </a:t>
            </a:r>
            <a:r>
              <a:rPr lang="en-US" altLang="zh-CN" dirty="0" err="1"/>
              <a:t>accesstime</a:t>
            </a:r>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8</a:t>
            </a:fld>
            <a:endParaRPr lang="zh-CN" altLang="en-US"/>
          </a:p>
        </p:txBody>
      </p:sp>
    </p:spTree>
    <p:extLst>
      <p:ext uri="{BB962C8B-B14F-4D97-AF65-F5344CB8AC3E}">
        <p14:creationId xmlns:p14="http://schemas.microsoft.com/office/powerpoint/2010/main" val="161232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4D43C4-7040-4FDD-83A3-4233FCF959AE}" type="slidenum">
              <a:rPr lang="zh-CN" altLang="en-US" smtClean="0"/>
              <a:t>9</a:t>
            </a:fld>
            <a:endParaRPr lang="zh-CN" altLang="en-US"/>
          </a:p>
        </p:txBody>
      </p:sp>
    </p:spTree>
    <p:extLst>
      <p:ext uri="{BB962C8B-B14F-4D97-AF65-F5344CB8AC3E}">
        <p14:creationId xmlns:p14="http://schemas.microsoft.com/office/powerpoint/2010/main" val="240906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B3E13-7C93-4BFB-A272-60C549D46A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4CA861-99E3-43A7-9051-34ED40B8A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A7EF82-E99E-4EDC-BD6B-D88C03CD9AD7}"/>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5DE675BD-7FA7-471B-B8EC-05155AEAD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AF91D5-E704-4A45-A3A3-087838BADAD2}"/>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16257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5021E-C8E2-4552-880B-0EA7BD396A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3EE991-8980-49F4-B515-C60CB80016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A4E9F7-19AB-4B1B-A9C2-B2F34368770D}"/>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EFD3C325-F240-4FAF-85EE-C7FA62B27C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DC0F09-36E2-4DFB-A299-9071B981337D}"/>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347201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DC7E1B-3712-43B7-B363-66A68BC002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261706-D211-430F-BDDC-3B5B359D50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D6C7EC7-E10B-40CF-A576-8F418CDA0131}"/>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DF48BCE-4031-4ECB-AF9F-C35B5F0F7E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CFD4F7-2D53-40B3-998F-51D28F5C8976}"/>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98534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0F29B-CE1F-4E1D-B1D4-1337FBBA6A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3C7F0B-56C9-454E-82E1-4B17E98B823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827005-B5F7-42C5-ADEB-E5A83E6E035A}"/>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F676C7B3-008E-4FD0-975A-7CA2EBFC9E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CA9CE1-C1B5-4A3F-A13E-6F7CCE4A4741}"/>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58756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843F4-72C5-414C-95D0-E5AD921BCF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7871A5-9959-43ED-AC2F-9326C651B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86C67F-CF0D-4940-9445-33AFB5A45A70}"/>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D58726D6-EAD6-444E-8422-06663AC0BE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B3B63-D758-4A33-878F-442B7D0AAB3A}"/>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120249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0EE4B-B467-404D-86FE-13E1791FE3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D2667B-9D91-4E0C-82CD-1945E414578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293ED02-7E6C-4B56-A864-36462729460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62B098-BC37-4B2A-B7A1-5F06053AE182}"/>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F04620B2-78E1-4CAB-80D3-BA0880F3E5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6DB39-0C31-4AFB-8F88-1BD8EB4878BB}"/>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22480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DB9F4-DBCE-4F58-8779-F732DB63FF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197A5D-1BF7-4B01-B985-807082A80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5635EA3-43C4-4F03-9EB2-9870273AD4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57C5717-C297-46C8-9C86-EFD4A0CC2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0C668E2-14A3-4B27-8BAB-42516779E06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1A555E5-B877-4BF4-874F-0C0C8E7BF453}"/>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62432C6E-9347-40C6-B5CC-DF8144EFCF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09D4FE-F5F1-449B-A51C-2DBECEE2A657}"/>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275634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F0BB4-D7A5-4045-A64E-1983990833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57EEC3-4B39-4B8A-B7BA-4D8D7BA93F66}"/>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A3711F8B-ADE8-4AD6-9626-D0A750D8D5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A57570-5C59-48DC-B523-8E9F2CAE4B53}"/>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406656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0A921E-FECD-49F3-A59E-7084758C0F1D}"/>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A42A2566-044D-4698-824A-7FF4CBC494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7BB00C-9951-4F87-9C4F-5460FD1233E7}"/>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386352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3B22F-77AA-4EAC-A9F9-8AF4D56FAE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494676-80CC-4913-B577-4B019666D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14121EB-1BC9-40D9-B8A0-F9401D5F8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5A63F6E-2549-47FD-958A-4B6A50A1683A}"/>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86594B0-B44B-4FEF-8380-589EC2AD4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D4F60-08C8-4B7A-B6D9-42F28BD26FCA}"/>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390947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71372-F2C8-440B-8EFF-C0CFF779F7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32F52C-01FC-4E0D-B7B4-42CEF7EDB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59900C-E03A-46B3-B9E3-F714FED18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8D40FC1-F071-4DC8-9E04-DF36D5EA5ADB}"/>
              </a:ext>
            </a:extLst>
          </p:cNvPr>
          <p:cNvSpPr>
            <a:spLocks noGrp="1"/>
          </p:cNvSpPr>
          <p:nvPr>
            <p:ph type="dt" sz="half" idx="10"/>
          </p:nvPr>
        </p:nvSpPr>
        <p:spPr/>
        <p:txBody>
          <a:bodyPr/>
          <a:lstStyle/>
          <a:p>
            <a:fld id="{CE7EFED1-5E6F-44D9-8773-88888B3B95C4}"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E9AF935A-7D9A-47ED-8516-ECDA9BA3CF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07B67A-A5F0-4876-A8BA-474BF95DB150}"/>
              </a:ext>
            </a:extLst>
          </p:cNvPr>
          <p:cNvSpPr>
            <a:spLocks noGrp="1"/>
          </p:cNvSpPr>
          <p:nvPr>
            <p:ph type="sldNum" sz="quarter" idx="12"/>
          </p:nvPr>
        </p:nvSpPr>
        <p:spPr/>
        <p:txBody>
          <a:body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168316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98DEF5-409E-4A31-B281-66A084433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A0AA3AD-AEFC-4CEE-A9F1-9117781DE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FFBFB5-16B3-45AD-8C94-5701A3A93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EFED1-5E6F-44D9-8773-88888B3B95C4}"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4217E609-DF97-42F4-9907-0A79A0F66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635136-8156-4833-A959-E9A69C6DD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A2A57-65E2-4656-A8BD-0D5B7E92AC96}" type="slidenum">
              <a:rPr lang="zh-CN" altLang="en-US" smtClean="0"/>
              <a:t>‹#›</a:t>
            </a:fld>
            <a:endParaRPr lang="zh-CN" altLang="en-US"/>
          </a:p>
        </p:txBody>
      </p:sp>
    </p:spTree>
    <p:extLst>
      <p:ext uri="{BB962C8B-B14F-4D97-AF65-F5344CB8AC3E}">
        <p14:creationId xmlns:p14="http://schemas.microsoft.com/office/powerpoint/2010/main" val="42313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zhuanlan.zhihu.com/p/400095618" TargetMode="External"/><Relationship Id="rId2" Type="http://schemas.openxmlformats.org/officeDocument/2006/relationships/hyperlink" Target="http://thebeardsage.com/cache-optimization-critical-word-first-and-early-restart/" TargetMode="External"/><Relationship Id="rId1" Type="http://schemas.openxmlformats.org/officeDocument/2006/relationships/slideLayout" Target="../slideLayouts/slideLayout2.xml"/><Relationship Id="rId4" Type="http://schemas.openxmlformats.org/officeDocument/2006/relationships/hyperlink" Target="https://lwn.net/Articles/25212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CDC1A-7193-43D4-BBFF-9ACF510A5D2E}"/>
              </a:ext>
            </a:extLst>
          </p:cNvPr>
          <p:cNvSpPr>
            <a:spLocks noGrp="1"/>
          </p:cNvSpPr>
          <p:nvPr>
            <p:ph type="ctrTitle"/>
          </p:nvPr>
        </p:nvSpPr>
        <p:spPr>
          <a:xfrm>
            <a:off x="1524000" y="690466"/>
            <a:ext cx="9144000" cy="4795933"/>
          </a:xfrm>
        </p:spPr>
        <p:txBody>
          <a:bodyPr>
            <a:normAutofit fontScale="90000"/>
          </a:bodyPr>
          <a:lstStyle/>
          <a:p>
            <a:pPr>
              <a:lnSpc>
                <a:spcPct val="150000"/>
              </a:lnSpc>
            </a:pPr>
            <a:br>
              <a:rPr lang="en-US" altLang="zh-CN" b="1" dirty="0"/>
            </a:br>
            <a:br>
              <a:rPr lang="en-US" altLang="zh-CN" b="1" dirty="0"/>
            </a:br>
            <a:br>
              <a:rPr lang="en-US" altLang="zh-CN" b="1" dirty="0"/>
            </a:br>
            <a:r>
              <a:rPr lang="en-US" altLang="zh-CN" b="1" dirty="0"/>
              <a:t>  </a:t>
            </a:r>
            <a:br>
              <a:rPr lang="en-US" altLang="zh-CN" b="1" dirty="0"/>
            </a:br>
            <a:br>
              <a:rPr lang="en-US" altLang="zh-CN" b="1" dirty="0"/>
            </a:br>
            <a:br>
              <a:rPr lang="en-US" altLang="zh-CN" b="1" dirty="0"/>
            </a:br>
            <a:br>
              <a:rPr lang="en-US" altLang="zh-CN" b="1" dirty="0"/>
            </a:br>
            <a:br>
              <a:rPr lang="en-US" altLang="zh-CN" b="1" dirty="0"/>
            </a:br>
            <a:r>
              <a:rPr lang="en-US" altLang="zh-CN" sz="3600" dirty="0"/>
              <a:t>Cache Optimization——</a:t>
            </a:r>
            <a:br>
              <a:rPr lang="en-US" altLang="zh-CN" dirty="0"/>
            </a:br>
            <a:r>
              <a:rPr lang="en-US" altLang="zh-CN" b="1" dirty="0"/>
              <a:t>Critical Word First and </a:t>
            </a:r>
            <a:br>
              <a:rPr lang="en-US" altLang="zh-CN" b="1" dirty="0"/>
            </a:br>
            <a:r>
              <a:rPr lang="en-US" altLang="zh-CN" b="1" dirty="0"/>
              <a:t>Early Restart</a:t>
            </a:r>
            <a:br>
              <a:rPr lang="en-US" altLang="zh-CN" dirty="0"/>
            </a:br>
            <a:endParaRPr lang="zh-CN" altLang="en-US" dirty="0"/>
          </a:p>
        </p:txBody>
      </p:sp>
      <p:sp>
        <p:nvSpPr>
          <p:cNvPr id="3" name="副标题 2">
            <a:extLst>
              <a:ext uri="{FF2B5EF4-FFF2-40B4-BE49-F238E27FC236}">
                <a16:creationId xmlns:a16="http://schemas.microsoft.com/office/drawing/2014/main" id="{E1A5DE59-97C0-4458-B27E-60DC06F06F18}"/>
              </a:ext>
            </a:extLst>
          </p:cNvPr>
          <p:cNvSpPr>
            <a:spLocks noGrp="1"/>
          </p:cNvSpPr>
          <p:nvPr>
            <p:ph type="subTitle" idx="1"/>
          </p:nvPr>
        </p:nvSpPr>
        <p:spPr>
          <a:xfrm>
            <a:off x="1524000" y="4982546"/>
            <a:ext cx="9144000" cy="1296955"/>
          </a:xfrm>
        </p:spPr>
        <p:txBody>
          <a:bodyPr>
            <a:normAutofit/>
          </a:bodyPr>
          <a:lstStyle/>
          <a:p>
            <a:r>
              <a:rPr lang="en-US" altLang="zh-CN" dirty="0"/>
              <a:t>                                                         ——</a:t>
            </a:r>
            <a:r>
              <a:rPr lang="zh-CN" altLang="en-US" dirty="0"/>
              <a:t>颜晗 姜溢</a:t>
            </a:r>
            <a:endParaRPr lang="en-US" altLang="zh-CN" dirty="0"/>
          </a:p>
          <a:p>
            <a:r>
              <a:rPr lang="en-US" altLang="zh-CN" dirty="0"/>
              <a:t>                                                                                 2022.10.26</a:t>
            </a:r>
            <a:endParaRPr lang="zh-CN" altLang="en-US" dirty="0"/>
          </a:p>
        </p:txBody>
      </p:sp>
    </p:spTree>
    <p:extLst>
      <p:ext uri="{BB962C8B-B14F-4D97-AF65-F5344CB8AC3E}">
        <p14:creationId xmlns:p14="http://schemas.microsoft.com/office/powerpoint/2010/main" val="975150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D1FAF-9CEF-4FDA-A5EF-8B8B0FEEF0EA}"/>
              </a:ext>
            </a:extLst>
          </p:cNvPr>
          <p:cNvSpPr>
            <a:spLocks noGrp="1"/>
          </p:cNvSpPr>
          <p:nvPr>
            <p:ph type="title"/>
          </p:nvPr>
        </p:nvSpPr>
        <p:spPr/>
        <p:txBody>
          <a:bodyPr/>
          <a:lstStyle/>
          <a:p>
            <a:r>
              <a:rPr lang="en-US" altLang="zh-CN" b="1" dirty="0"/>
              <a:t>Summary</a:t>
            </a:r>
            <a:endParaRPr lang="zh-CN" altLang="en-US" b="1" dirty="0"/>
          </a:p>
        </p:txBody>
      </p:sp>
      <p:sp>
        <p:nvSpPr>
          <p:cNvPr id="3" name="内容占位符 2">
            <a:extLst>
              <a:ext uri="{FF2B5EF4-FFF2-40B4-BE49-F238E27FC236}">
                <a16:creationId xmlns:a16="http://schemas.microsoft.com/office/drawing/2014/main" id="{2BF7493C-B439-4998-8790-86AC9E8FC6B5}"/>
              </a:ext>
            </a:extLst>
          </p:cNvPr>
          <p:cNvSpPr>
            <a:spLocks noGrp="1"/>
          </p:cNvSpPr>
          <p:nvPr>
            <p:ph idx="1"/>
          </p:nvPr>
        </p:nvSpPr>
        <p:spPr/>
        <p:txBody>
          <a:bodyPr>
            <a:normAutofit fontScale="92500" lnSpcReduction="20000"/>
          </a:bodyPr>
          <a:lstStyle/>
          <a:p>
            <a:pPr>
              <a:lnSpc>
                <a:spcPct val="170000"/>
              </a:lnSpc>
            </a:pPr>
            <a:r>
              <a:rPr lang="en-US" altLang="zh-CN" dirty="0"/>
              <a:t>Given spatial locality, there is a good chance that the next reference is to the rest of the block. The miss penalty is not simple to calculate. When there is a second request in critical word first, the effective miss penalty is the nonoverlapped time from the reference until the second piece arrives. The benefits of critical word first and early restart depend on the size of the block and the likelihood of another access to the portion of the block that has not yet been fetched.</a:t>
            </a:r>
            <a:endParaRPr lang="zh-CN" altLang="en-US" dirty="0"/>
          </a:p>
        </p:txBody>
      </p:sp>
    </p:spTree>
    <p:extLst>
      <p:ext uri="{BB962C8B-B14F-4D97-AF65-F5344CB8AC3E}">
        <p14:creationId xmlns:p14="http://schemas.microsoft.com/office/powerpoint/2010/main" val="421506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C19B9F-E5A5-49B4-9855-B925D0C7BEAA}"/>
              </a:ext>
            </a:extLst>
          </p:cNvPr>
          <p:cNvSpPr>
            <a:spLocks noGrp="1"/>
          </p:cNvSpPr>
          <p:nvPr>
            <p:ph idx="1"/>
          </p:nvPr>
        </p:nvSpPr>
        <p:spPr>
          <a:xfrm>
            <a:off x="838200" y="961053"/>
            <a:ext cx="10515600" cy="5215910"/>
          </a:xfrm>
        </p:spPr>
        <p:txBody>
          <a:bodyPr>
            <a:normAutofit fontScale="92500" lnSpcReduction="20000"/>
          </a:bodyPr>
          <a:lstStyle/>
          <a:p>
            <a:pPr marL="0" indent="0">
              <a:buNone/>
            </a:pPr>
            <a:r>
              <a:rPr lang="en-US" altLang="zh-CN" sz="3600" dirty="0"/>
              <a:t>References: </a:t>
            </a:r>
          </a:p>
          <a:p>
            <a:pPr marL="0" indent="0">
              <a:buNone/>
            </a:pPr>
            <a:endParaRPr lang="en-US" altLang="zh-CN" sz="3600" dirty="0"/>
          </a:p>
          <a:p>
            <a:pPr marL="0" indent="0">
              <a:buNone/>
            </a:pPr>
            <a:r>
              <a:rPr lang="en-US" altLang="zh-CN" sz="3600" dirty="0"/>
              <a:t>Computer Architecture: A Quantitative Approach</a:t>
            </a:r>
          </a:p>
          <a:p>
            <a:pPr marL="0" indent="0">
              <a:buNone/>
            </a:pPr>
            <a:endParaRPr lang="en-US" altLang="zh-CN" sz="3600" dirty="0"/>
          </a:p>
          <a:p>
            <a:pPr marL="0" indent="0">
              <a:buNone/>
            </a:pPr>
            <a:r>
              <a:rPr lang="en-US" altLang="zh-CN" sz="3600" dirty="0">
                <a:hlinkClick r:id="rId2"/>
              </a:rPr>
              <a:t>http://thebeardsage.com/cache-optimization-critical-word-first-and-early-restart/</a:t>
            </a:r>
            <a:endParaRPr lang="en-US" altLang="zh-CN" sz="3600" dirty="0"/>
          </a:p>
          <a:p>
            <a:pPr marL="0" indent="0">
              <a:buNone/>
            </a:pPr>
            <a:endParaRPr lang="en-US" altLang="zh-CN" sz="3600" dirty="0"/>
          </a:p>
          <a:p>
            <a:pPr marL="0" indent="0">
              <a:buNone/>
            </a:pPr>
            <a:r>
              <a:rPr lang="en-US" altLang="zh-CN" sz="3600" dirty="0">
                <a:hlinkClick r:id="rId3"/>
              </a:rPr>
              <a:t>https://zhuanlan.zhihu.com/p/400095618</a:t>
            </a:r>
            <a:endParaRPr lang="en-US" altLang="zh-CN" sz="3600" dirty="0"/>
          </a:p>
          <a:p>
            <a:pPr marL="0" indent="0">
              <a:buNone/>
            </a:pPr>
            <a:endParaRPr lang="en-US" altLang="zh-CN" sz="3600" dirty="0"/>
          </a:p>
          <a:p>
            <a:pPr marL="0" indent="0">
              <a:buNone/>
            </a:pPr>
            <a:r>
              <a:rPr lang="en-US" altLang="zh-CN" sz="3600" dirty="0">
                <a:hlinkClick r:id="rId4"/>
              </a:rPr>
              <a:t>What Every Programmer Should Know About Memory, Part 2: CPU Caches</a:t>
            </a:r>
            <a:endParaRPr lang="zh-CN" altLang="en-US" sz="3600" dirty="0"/>
          </a:p>
        </p:txBody>
      </p:sp>
    </p:spTree>
    <p:extLst>
      <p:ext uri="{BB962C8B-B14F-4D97-AF65-F5344CB8AC3E}">
        <p14:creationId xmlns:p14="http://schemas.microsoft.com/office/powerpoint/2010/main" val="427726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7E8F6-2D18-EE7E-5E56-C67B13F5C82D}"/>
              </a:ext>
            </a:extLst>
          </p:cNvPr>
          <p:cNvSpPr>
            <a:spLocks noGrp="1"/>
          </p:cNvSpPr>
          <p:nvPr>
            <p:ph type="title"/>
          </p:nvPr>
        </p:nvSpPr>
        <p:spPr>
          <a:xfrm>
            <a:off x="838200" y="365125"/>
            <a:ext cx="10344150" cy="739775"/>
          </a:xfrm>
        </p:spPr>
        <p:txBody>
          <a:bodyPr/>
          <a:lstStyle/>
          <a:p>
            <a:r>
              <a:rPr lang="en-US" altLang="zh-CN" b="1" dirty="0"/>
              <a:t>Some other things </a:t>
            </a:r>
            <a:endParaRPr lang="zh-CN" altLang="en-US" b="1" dirty="0"/>
          </a:p>
        </p:txBody>
      </p:sp>
      <p:sp>
        <p:nvSpPr>
          <p:cNvPr id="3" name="内容占位符 2">
            <a:extLst>
              <a:ext uri="{FF2B5EF4-FFF2-40B4-BE49-F238E27FC236}">
                <a16:creationId xmlns:a16="http://schemas.microsoft.com/office/drawing/2014/main" id="{D4F28918-CB4D-4355-F7F6-83AC72555F85}"/>
              </a:ext>
            </a:extLst>
          </p:cNvPr>
          <p:cNvSpPr>
            <a:spLocks noGrp="1"/>
          </p:cNvSpPr>
          <p:nvPr>
            <p:ph idx="1"/>
          </p:nvPr>
        </p:nvSpPr>
        <p:spPr>
          <a:xfrm>
            <a:off x="838200" y="1485899"/>
            <a:ext cx="10515600" cy="4691063"/>
          </a:xfrm>
        </p:spPr>
        <p:txBody>
          <a:bodyPr>
            <a:normAutofit/>
          </a:bodyPr>
          <a:lstStyle/>
          <a:p>
            <a:r>
              <a:rPr lang="en-US" altLang="zh-CN" dirty="0"/>
              <a:t>Cache prefetching</a:t>
            </a:r>
          </a:p>
          <a:p>
            <a:pPr lvl="1"/>
            <a:r>
              <a:rPr lang="en-US" altLang="zh-CN" dirty="0"/>
              <a:t>Hardware based prefetching</a:t>
            </a:r>
          </a:p>
          <a:p>
            <a:pPr lvl="1"/>
            <a:r>
              <a:rPr lang="en-US" altLang="zh-CN" dirty="0"/>
              <a:t>Software based prefetching</a:t>
            </a:r>
          </a:p>
          <a:p>
            <a:r>
              <a:rPr lang="en-US" altLang="zh-CN" dirty="0"/>
              <a:t>speculative </a:t>
            </a:r>
            <a:r>
              <a:rPr lang="en-US" altLang="zh-CN" dirty="0" err="1"/>
              <a:t>behaviour</a:t>
            </a:r>
            <a:endParaRPr lang="en-US" altLang="zh-CN" dirty="0"/>
          </a:p>
          <a:p>
            <a:endParaRPr lang="en-US" altLang="zh-CN" dirty="0"/>
          </a:p>
          <a:p>
            <a:endParaRPr lang="en-US" altLang="zh-CN" dirty="0"/>
          </a:p>
          <a:p>
            <a:r>
              <a:rPr lang="en-US" altLang="zh-CN" dirty="0"/>
              <a:t>Hyper-Threading</a:t>
            </a:r>
          </a:p>
          <a:p>
            <a:r>
              <a:rPr lang="en-US" altLang="zh-CN"/>
              <a:t>burst transfer</a:t>
            </a:r>
            <a:endParaRPr lang="en-US" altLang="zh-CN" dirty="0"/>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pPr marL="457200" lvl="1" indent="0">
              <a:buNone/>
            </a:pPr>
            <a:endParaRPr lang="en-US" altLang="zh-CN" dirty="0"/>
          </a:p>
        </p:txBody>
      </p:sp>
      <p:pic>
        <p:nvPicPr>
          <p:cNvPr id="5" name="图片 4">
            <a:extLst>
              <a:ext uri="{FF2B5EF4-FFF2-40B4-BE49-F238E27FC236}">
                <a16:creationId xmlns:a16="http://schemas.microsoft.com/office/drawing/2014/main" id="{A9CAC1B6-4A64-F4F8-F216-A7BC1C9E07EC}"/>
              </a:ext>
            </a:extLst>
          </p:cNvPr>
          <p:cNvPicPr>
            <a:picLocks noChangeAspect="1"/>
          </p:cNvPicPr>
          <p:nvPr/>
        </p:nvPicPr>
        <p:blipFill>
          <a:blip r:embed="rId3"/>
          <a:stretch>
            <a:fillRect/>
          </a:stretch>
        </p:blipFill>
        <p:spPr>
          <a:xfrm>
            <a:off x="1638515" y="3280719"/>
            <a:ext cx="3538966" cy="933894"/>
          </a:xfrm>
          <a:prstGeom prst="rect">
            <a:avLst/>
          </a:prstGeom>
        </p:spPr>
      </p:pic>
    </p:spTree>
    <p:extLst>
      <p:ext uri="{BB962C8B-B14F-4D97-AF65-F5344CB8AC3E}">
        <p14:creationId xmlns:p14="http://schemas.microsoft.com/office/powerpoint/2010/main" val="109374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A82A6-F672-4B18-B864-DF5B219D3420}"/>
              </a:ext>
            </a:extLst>
          </p:cNvPr>
          <p:cNvSpPr>
            <a:spLocks noGrp="1"/>
          </p:cNvSpPr>
          <p:nvPr>
            <p:ph type="title"/>
          </p:nvPr>
        </p:nvSpPr>
        <p:spPr/>
        <p:txBody>
          <a:bodyPr/>
          <a:lstStyle/>
          <a:p>
            <a:r>
              <a:rPr lang="en-US" altLang="zh-CN" b="1" dirty="0"/>
              <a:t>Miss Penalty</a:t>
            </a:r>
            <a:endParaRPr lang="zh-CN" altLang="en-US" b="1" dirty="0"/>
          </a:p>
        </p:txBody>
      </p:sp>
      <p:sp>
        <p:nvSpPr>
          <p:cNvPr id="3" name="内容占位符 2">
            <a:extLst>
              <a:ext uri="{FF2B5EF4-FFF2-40B4-BE49-F238E27FC236}">
                <a16:creationId xmlns:a16="http://schemas.microsoft.com/office/drawing/2014/main" id="{F1C3A7B7-23B0-47A7-A1C3-2EEB1C4A89A6}"/>
              </a:ext>
            </a:extLst>
          </p:cNvPr>
          <p:cNvSpPr>
            <a:spLocks noGrp="1"/>
          </p:cNvSpPr>
          <p:nvPr>
            <p:ph idx="1"/>
          </p:nvPr>
        </p:nvSpPr>
        <p:spPr>
          <a:xfrm>
            <a:off x="838200" y="1343608"/>
            <a:ext cx="10515600" cy="4833355"/>
          </a:xfrm>
        </p:spPr>
        <p:txBody>
          <a:bodyPr>
            <a:normAutofit fontScale="92500" lnSpcReduction="10000"/>
          </a:bodyPr>
          <a:lstStyle/>
          <a:p>
            <a:pPr marL="0" indent="0">
              <a:buNone/>
            </a:pPr>
            <a:endParaRPr lang="en-US" altLang="zh-CN" dirty="0"/>
          </a:p>
          <a:p>
            <a:pPr marL="0" indent="0">
              <a:buNone/>
            </a:pPr>
            <a:r>
              <a:rPr lang="en-US" altLang="zh-CN" dirty="0"/>
              <a:t>On a cache miss processor will need just the loaded word (or byte) very soon, but processor has to wait until the whole block is brought into the cache!</a:t>
            </a:r>
            <a:endParaRPr lang="zh-CN" altLang="en-US"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sequence :0,1,2,3,4,5,6,7</a:t>
            </a:r>
            <a:endParaRPr lang="zh-CN" altLang="en-US" dirty="0"/>
          </a:p>
        </p:txBody>
      </p:sp>
      <p:sp>
        <p:nvSpPr>
          <p:cNvPr id="5" name="矩形 4">
            <a:extLst>
              <a:ext uri="{FF2B5EF4-FFF2-40B4-BE49-F238E27FC236}">
                <a16:creationId xmlns:a16="http://schemas.microsoft.com/office/drawing/2014/main" id="{AAC5A4E5-F355-4625-8EB5-1B18E6ACBA72}"/>
              </a:ext>
            </a:extLst>
          </p:cNvPr>
          <p:cNvSpPr/>
          <p:nvPr/>
        </p:nvSpPr>
        <p:spPr>
          <a:xfrm>
            <a:off x="1223170" y="3623404"/>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6" name="矩形 5">
            <a:extLst>
              <a:ext uri="{FF2B5EF4-FFF2-40B4-BE49-F238E27FC236}">
                <a16:creationId xmlns:a16="http://schemas.microsoft.com/office/drawing/2014/main" id="{9DC6F937-14A1-4D37-986F-AD2013C983E5}"/>
              </a:ext>
            </a:extLst>
          </p:cNvPr>
          <p:cNvSpPr/>
          <p:nvPr/>
        </p:nvSpPr>
        <p:spPr>
          <a:xfrm>
            <a:off x="4246289" y="4367509"/>
            <a:ext cx="3282656"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Miss Penalty</a:t>
            </a:r>
            <a:endParaRPr lang="zh-CN" altLang="en-US" dirty="0"/>
          </a:p>
        </p:txBody>
      </p:sp>
      <p:sp>
        <p:nvSpPr>
          <p:cNvPr id="7" name="矩形 6">
            <a:extLst>
              <a:ext uri="{FF2B5EF4-FFF2-40B4-BE49-F238E27FC236}">
                <a16:creationId xmlns:a16="http://schemas.microsoft.com/office/drawing/2014/main" id="{0C7F75FD-BF45-4DEA-9B07-A1B9C7735898}"/>
              </a:ext>
            </a:extLst>
          </p:cNvPr>
          <p:cNvSpPr/>
          <p:nvPr/>
        </p:nvSpPr>
        <p:spPr>
          <a:xfrm>
            <a:off x="7528945" y="3623403"/>
            <a:ext cx="3023118" cy="75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endParaRPr lang="zh-CN" altLang="en-US" dirty="0"/>
          </a:p>
        </p:txBody>
      </p:sp>
      <p:cxnSp>
        <p:nvCxnSpPr>
          <p:cNvPr id="11" name="直接箭头连接符 10">
            <a:extLst>
              <a:ext uri="{FF2B5EF4-FFF2-40B4-BE49-F238E27FC236}">
                <a16:creationId xmlns:a16="http://schemas.microsoft.com/office/drawing/2014/main" id="{8372FB58-F716-4C50-84A0-02AC1FACFB1F}"/>
              </a:ext>
            </a:extLst>
          </p:cNvPr>
          <p:cNvCxnSpPr/>
          <p:nvPr/>
        </p:nvCxnSpPr>
        <p:spPr>
          <a:xfrm>
            <a:off x="4258321" y="3065770"/>
            <a:ext cx="0" cy="55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9F2EBB5-A059-46E8-A829-4634D147A78B}"/>
              </a:ext>
            </a:extLst>
          </p:cNvPr>
          <p:cNvSpPr txBox="1"/>
          <p:nvPr/>
        </p:nvSpPr>
        <p:spPr>
          <a:xfrm>
            <a:off x="4246289" y="2951245"/>
            <a:ext cx="2183361" cy="461665"/>
          </a:xfrm>
          <a:prstGeom prst="rect">
            <a:avLst/>
          </a:prstGeom>
          <a:noFill/>
        </p:spPr>
        <p:txBody>
          <a:bodyPr wrap="square" rtlCol="0">
            <a:spAutoFit/>
          </a:bodyPr>
          <a:lstStyle/>
          <a:p>
            <a:r>
              <a:rPr lang="en-US" altLang="zh-CN" sz="2400" dirty="0"/>
              <a:t>Cache Miss</a:t>
            </a:r>
            <a:endParaRPr lang="zh-CN" altLang="en-US" sz="2400" dirty="0"/>
          </a:p>
        </p:txBody>
      </p:sp>
      <p:cxnSp>
        <p:nvCxnSpPr>
          <p:cNvPr id="14" name="直接连接符 13">
            <a:extLst>
              <a:ext uri="{FF2B5EF4-FFF2-40B4-BE49-F238E27FC236}">
                <a16:creationId xmlns:a16="http://schemas.microsoft.com/office/drawing/2014/main" id="{13EAADC0-7434-46D5-A192-26B198134918}"/>
              </a:ext>
            </a:extLst>
          </p:cNvPr>
          <p:cNvCxnSpPr/>
          <p:nvPr/>
        </p:nvCxnSpPr>
        <p:spPr>
          <a:xfrm flipV="1">
            <a:off x="4259181" y="2909719"/>
            <a:ext cx="0" cy="1972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8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01F23-65B4-47A9-AF30-AACAD745C8B0}"/>
              </a:ext>
            </a:extLst>
          </p:cNvPr>
          <p:cNvSpPr>
            <a:spLocks noGrp="1"/>
          </p:cNvSpPr>
          <p:nvPr>
            <p:ph type="title"/>
          </p:nvPr>
        </p:nvSpPr>
        <p:spPr/>
        <p:txBody>
          <a:bodyPr/>
          <a:lstStyle/>
          <a:p>
            <a:r>
              <a:rPr lang="en-US" altLang="zh-CN" b="1" dirty="0"/>
              <a:t>Reducing Miss Penalty on Cache Miss</a:t>
            </a:r>
            <a:endParaRPr lang="zh-CN" altLang="en-US" b="1" dirty="0"/>
          </a:p>
        </p:txBody>
      </p:sp>
      <p:sp>
        <p:nvSpPr>
          <p:cNvPr id="3" name="内容占位符 2">
            <a:extLst>
              <a:ext uri="{FF2B5EF4-FFF2-40B4-BE49-F238E27FC236}">
                <a16:creationId xmlns:a16="http://schemas.microsoft.com/office/drawing/2014/main" id="{13BB6C8A-818D-4453-9AE9-1576410B3902}"/>
              </a:ext>
            </a:extLst>
          </p:cNvPr>
          <p:cNvSpPr>
            <a:spLocks noGrp="1"/>
          </p:cNvSpPr>
          <p:nvPr>
            <p:ph idx="1"/>
          </p:nvPr>
        </p:nvSpPr>
        <p:spPr/>
        <p:txBody>
          <a:bodyPr>
            <a:normAutofit lnSpcReduction="10000"/>
          </a:bodyPr>
          <a:lstStyle/>
          <a:p>
            <a:pPr marL="0" indent="0">
              <a:lnSpc>
                <a:spcPct val="150000"/>
              </a:lnSpc>
              <a:buNone/>
            </a:pPr>
            <a:r>
              <a:rPr lang="en-US" altLang="zh-CN" dirty="0"/>
              <a:t>	In the event of a cache miss, the processor needs to wait until an entire block in the cache is replaced from main memory. 	However, the data that is actually needed by the processor won’t be the entire block but some specific word(s) within this block. Thus, instead of waiting for the full block to be loaded, the processor can resume its operation as soon as the necessary word(s) are available.</a:t>
            </a:r>
            <a:endParaRPr lang="zh-CN" altLang="en-US" dirty="0"/>
          </a:p>
        </p:txBody>
      </p:sp>
    </p:spTree>
    <p:extLst>
      <p:ext uri="{BB962C8B-B14F-4D97-AF65-F5344CB8AC3E}">
        <p14:creationId xmlns:p14="http://schemas.microsoft.com/office/powerpoint/2010/main" val="317214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51949-25CC-4977-A3DB-F77040D6D065}"/>
              </a:ext>
            </a:extLst>
          </p:cNvPr>
          <p:cNvSpPr>
            <a:spLocks noGrp="1"/>
          </p:cNvSpPr>
          <p:nvPr>
            <p:ph type="title"/>
          </p:nvPr>
        </p:nvSpPr>
        <p:spPr>
          <a:xfrm>
            <a:off x="838200" y="251928"/>
            <a:ext cx="10515600" cy="1231054"/>
          </a:xfrm>
        </p:spPr>
        <p:txBody>
          <a:bodyPr/>
          <a:lstStyle/>
          <a:p>
            <a:r>
              <a:rPr lang="en-US" altLang="zh-CN" b="1" dirty="0"/>
              <a:t>Early Restart</a:t>
            </a:r>
          </a:p>
        </p:txBody>
      </p:sp>
      <p:sp>
        <p:nvSpPr>
          <p:cNvPr id="3" name="内容占位符 2">
            <a:extLst>
              <a:ext uri="{FF2B5EF4-FFF2-40B4-BE49-F238E27FC236}">
                <a16:creationId xmlns:a16="http://schemas.microsoft.com/office/drawing/2014/main" id="{9E91B734-CC37-4EF0-8408-D40773D007A7}"/>
              </a:ext>
            </a:extLst>
          </p:cNvPr>
          <p:cNvSpPr>
            <a:spLocks noGrp="1"/>
          </p:cNvSpPr>
          <p:nvPr>
            <p:ph idx="1"/>
          </p:nvPr>
        </p:nvSpPr>
        <p:spPr>
          <a:xfrm>
            <a:off x="838200" y="1259634"/>
            <a:ext cx="10515600" cy="4917330"/>
          </a:xfrm>
        </p:spPr>
        <p:txBody>
          <a:bodyPr/>
          <a:lstStyle/>
          <a:p>
            <a:pPr marL="0" indent="0">
              <a:buNone/>
            </a:pPr>
            <a:r>
              <a:rPr lang="en-US" altLang="zh-CN" dirty="0"/>
              <a:t>	 In this optimization, the words in the block are fetched in the normal order (sequentially). However, as soon as the requested word of the block arrives, it is sent to the processor. The processor now continues execution. This mechanism is called early restart because the processor resumes execution before the entire cache block is loaded.</a:t>
            </a:r>
            <a:endParaRPr lang="zh-CN" altLang="en-US" dirty="0"/>
          </a:p>
        </p:txBody>
      </p:sp>
      <p:sp>
        <p:nvSpPr>
          <p:cNvPr id="4" name="矩形 3">
            <a:extLst>
              <a:ext uri="{FF2B5EF4-FFF2-40B4-BE49-F238E27FC236}">
                <a16:creationId xmlns:a16="http://schemas.microsoft.com/office/drawing/2014/main" id="{749B6DFC-A035-4E8C-8F8C-47B871183A30}"/>
              </a:ext>
            </a:extLst>
          </p:cNvPr>
          <p:cNvSpPr/>
          <p:nvPr/>
        </p:nvSpPr>
        <p:spPr>
          <a:xfrm>
            <a:off x="1433682" y="4024131"/>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5" name="矩形 4">
            <a:extLst>
              <a:ext uri="{FF2B5EF4-FFF2-40B4-BE49-F238E27FC236}">
                <a16:creationId xmlns:a16="http://schemas.microsoft.com/office/drawing/2014/main" id="{919A1DC0-C842-415B-A34E-48C0D17BB171}"/>
              </a:ext>
            </a:extLst>
          </p:cNvPr>
          <p:cNvSpPr/>
          <p:nvPr/>
        </p:nvSpPr>
        <p:spPr>
          <a:xfrm>
            <a:off x="4456801" y="4776391"/>
            <a:ext cx="3282656"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Miss Penalty</a:t>
            </a:r>
            <a:endParaRPr lang="zh-CN" altLang="en-US" dirty="0"/>
          </a:p>
        </p:txBody>
      </p:sp>
      <p:cxnSp>
        <p:nvCxnSpPr>
          <p:cNvPr id="6" name="直接箭头连接符 5">
            <a:extLst>
              <a:ext uri="{FF2B5EF4-FFF2-40B4-BE49-F238E27FC236}">
                <a16:creationId xmlns:a16="http://schemas.microsoft.com/office/drawing/2014/main" id="{4B183A66-5C7A-4DA3-8D8C-3317900612FC}"/>
              </a:ext>
            </a:extLst>
          </p:cNvPr>
          <p:cNvCxnSpPr/>
          <p:nvPr/>
        </p:nvCxnSpPr>
        <p:spPr>
          <a:xfrm>
            <a:off x="4425324" y="3447747"/>
            <a:ext cx="0" cy="55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0228AF2-1EDD-455D-8888-48ECC7C4E2D5}"/>
              </a:ext>
            </a:extLst>
          </p:cNvPr>
          <p:cNvSpPr/>
          <p:nvPr/>
        </p:nvSpPr>
        <p:spPr>
          <a:xfrm>
            <a:off x="4410322" y="3534473"/>
            <a:ext cx="1667444" cy="461665"/>
          </a:xfrm>
          <a:prstGeom prst="rect">
            <a:avLst/>
          </a:prstGeom>
        </p:spPr>
        <p:txBody>
          <a:bodyPr wrap="none">
            <a:spAutoFit/>
          </a:bodyPr>
          <a:lstStyle/>
          <a:p>
            <a:r>
              <a:rPr lang="en-US" altLang="zh-CN" sz="2400" dirty="0"/>
              <a:t>Cache Miss</a:t>
            </a:r>
          </a:p>
        </p:txBody>
      </p:sp>
      <p:sp>
        <p:nvSpPr>
          <p:cNvPr id="11" name="矩形 10">
            <a:extLst>
              <a:ext uri="{FF2B5EF4-FFF2-40B4-BE49-F238E27FC236}">
                <a16:creationId xmlns:a16="http://schemas.microsoft.com/office/drawing/2014/main" id="{8D059631-B6E1-4EAC-A0B9-A7808E14AFC6}"/>
              </a:ext>
            </a:extLst>
          </p:cNvPr>
          <p:cNvSpPr/>
          <p:nvPr/>
        </p:nvSpPr>
        <p:spPr>
          <a:xfrm>
            <a:off x="6819122" y="4015022"/>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12" name="矩形 11">
            <a:extLst>
              <a:ext uri="{FF2B5EF4-FFF2-40B4-BE49-F238E27FC236}">
                <a16:creationId xmlns:a16="http://schemas.microsoft.com/office/drawing/2014/main" id="{4106CA89-0D9C-4F86-933A-FB1C31E14D0C}"/>
              </a:ext>
            </a:extLst>
          </p:cNvPr>
          <p:cNvSpPr/>
          <p:nvPr/>
        </p:nvSpPr>
        <p:spPr>
          <a:xfrm>
            <a:off x="1177826" y="5910060"/>
            <a:ext cx="9836347" cy="830997"/>
          </a:xfrm>
          <a:prstGeom prst="rect">
            <a:avLst/>
          </a:prstGeom>
        </p:spPr>
        <p:txBody>
          <a:bodyPr wrap="none">
            <a:spAutoFit/>
          </a:bodyPr>
          <a:lstStyle/>
          <a:p>
            <a:r>
              <a:rPr lang="en-US" altLang="zh-CN" sz="2400" dirty="0"/>
              <a:t>sequence :0,1,2,3,4,5,6,7(Suppose the 3rd word stores the Critical Word)</a:t>
            </a:r>
            <a:endParaRPr lang="zh-CN" altLang="en-US" sz="2400" dirty="0"/>
          </a:p>
          <a:p>
            <a:endParaRPr lang="zh-CN" altLang="en-US" sz="2400" dirty="0"/>
          </a:p>
        </p:txBody>
      </p:sp>
      <p:cxnSp>
        <p:nvCxnSpPr>
          <p:cNvPr id="17" name="直接箭头连接符 16">
            <a:extLst>
              <a:ext uri="{FF2B5EF4-FFF2-40B4-BE49-F238E27FC236}">
                <a16:creationId xmlns:a16="http://schemas.microsoft.com/office/drawing/2014/main" id="{A7FECD4D-DEEE-44BD-8B45-44D2ACA886B9}"/>
              </a:ext>
            </a:extLst>
          </p:cNvPr>
          <p:cNvCxnSpPr/>
          <p:nvPr/>
        </p:nvCxnSpPr>
        <p:spPr>
          <a:xfrm>
            <a:off x="6819122" y="3428997"/>
            <a:ext cx="0" cy="56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942C47C-CF8B-47B7-AC5A-BC5C7F7EC01D}"/>
              </a:ext>
            </a:extLst>
          </p:cNvPr>
          <p:cNvSpPr/>
          <p:nvPr/>
        </p:nvSpPr>
        <p:spPr>
          <a:xfrm>
            <a:off x="6819122" y="3198166"/>
            <a:ext cx="184731" cy="461665"/>
          </a:xfrm>
          <a:prstGeom prst="rect">
            <a:avLst/>
          </a:prstGeom>
        </p:spPr>
        <p:txBody>
          <a:bodyPr wrap="none">
            <a:spAutoFit/>
          </a:bodyPr>
          <a:lstStyle/>
          <a:p>
            <a:endParaRPr lang="en-US" altLang="zh-CN" sz="2400" dirty="0"/>
          </a:p>
        </p:txBody>
      </p:sp>
      <p:sp>
        <p:nvSpPr>
          <p:cNvPr id="19" name="矩形 18">
            <a:extLst>
              <a:ext uri="{FF2B5EF4-FFF2-40B4-BE49-F238E27FC236}">
                <a16:creationId xmlns:a16="http://schemas.microsoft.com/office/drawing/2014/main" id="{F1D2BC6C-A5F4-454E-A323-55DDB8B37259}"/>
              </a:ext>
            </a:extLst>
          </p:cNvPr>
          <p:cNvSpPr/>
          <p:nvPr/>
        </p:nvSpPr>
        <p:spPr>
          <a:xfrm>
            <a:off x="6848786" y="3534474"/>
            <a:ext cx="1386918" cy="461665"/>
          </a:xfrm>
          <a:prstGeom prst="rect">
            <a:avLst/>
          </a:prstGeom>
        </p:spPr>
        <p:txBody>
          <a:bodyPr wrap="none">
            <a:spAutoFit/>
          </a:bodyPr>
          <a:lstStyle/>
          <a:p>
            <a:r>
              <a:rPr lang="en-US" altLang="zh-CN" sz="2400" dirty="0"/>
              <a:t>Continue</a:t>
            </a:r>
          </a:p>
        </p:txBody>
      </p:sp>
    </p:spTree>
    <p:extLst>
      <p:ext uri="{BB962C8B-B14F-4D97-AF65-F5344CB8AC3E}">
        <p14:creationId xmlns:p14="http://schemas.microsoft.com/office/powerpoint/2010/main" val="173928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51949-25CC-4977-A3DB-F77040D6D065}"/>
              </a:ext>
            </a:extLst>
          </p:cNvPr>
          <p:cNvSpPr>
            <a:spLocks noGrp="1"/>
          </p:cNvSpPr>
          <p:nvPr>
            <p:ph type="title"/>
          </p:nvPr>
        </p:nvSpPr>
        <p:spPr>
          <a:xfrm>
            <a:off x="838200" y="251928"/>
            <a:ext cx="10515600" cy="1231054"/>
          </a:xfrm>
        </p:spPr>
        <p:txBody>
          <a:bodyPr/>
          <a:lstStyle/>
          <a:p>
            <a:r>
              <a:rPr lang="en-US" altLang="zh-CN" b="1" dirty="0"/>
              <a:t>Problem</a:t>
            </a:r>
          </a:p>
        </p:txBody>
      </p:sp>
      <p:sp>
        <p:nvSpPr>
          <p:cNvPr id="3" name="内容占位符 2">
            <a:extLst>
              <a:ext uri="{FF2B5EF4-FFF2-40B4-BE49-F238E27FC236}">
                <a16:creationId xmlns:a16="http://schemas.microsoft.com/office/drawing/2014/main" id="{9E91B734-CC37-4EF0-8408-D40773D007A7}"/>
              </a:ext>
            </a:extLst>
          </p:cNvPr>
          <p:cNvSpPr>
            <a:spLocks noGrp="1"/>
          </p:cNvSpPr>
          <p:nvPr>
            <p:ph idx="1"/>
          </p:nvPr>
        </p:nvSpPr>
        <p:spPr>
          <a:xfrm>
            <a:off x="838200" y="1259634"/>
            <a:ext cx="10515600" cy="4917330"/>
          </a:xfrm>
        </p:spPr>
        <p:txBody>
          <a:bodyPr/>
          <a:lstStyle/>
          <a:p>
            <a:pPr marL="0" indent="0">
              <a:buNone/>
            </a:pPr>
            <a:r>
              <a:rPr lang="en-US" altLang="zh-CN" dirty="0"/>
              <a:t>	 In the worst case, the word that is requested may be the last word that is fetched into a cache block. In this case, the processor has to wait until the entire block is loaded to access that particular word. This makes the optimization inefficient.</a:t>
            </a:r>
            <a:endParaRPr lang="zh-CN" altLang="en-US" dirty="0"/>
          </a:p>
        </p:txBody>
      </p:sp>
      <p:sp>
        <p:nvSpPr>
          <p:cNvPr id="4" name="矩形 3">
            <a:extLst>
              <a:ext uri="{FF2B5EF4-FFF2-40B4-BE49-F238E27FC236}">
                <a16:creationId xmlns:a16="http://schemas.microsoft.com/office/drawing/2014/main" id="{749B6DFC-A035-4E8C-8F8C-47B871183A30}"/>
              </a:ext>
            </a:extLst>
          </p:cNvPr>
          <p:cNvSpPr/>
          <p:nvPr/>
        </p:nvSpPr>
        <p:spPr>
          <a:xfrm>
            <a:off x="1405437" y="4090439"/>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5" name="矩形 4">
            <a:extLst>
              <a:ext uri="{FF2B5EF4-FFF2-40B4-BE49-F238E27FC236}">
                <a16:creationId xmlns:a16="http://schemas.microsoft.com/office/drawing/2014/main" id="{919A1DC0-C842-415B-A34E-48C0D17BB171}"/>
              </a:ext>
            </a:extLst>
          </p:cNvPr>
          <p:cNvSpPr/>
          <p:nvPr/>
        </p:nvSpPr>
        <p:spPr>
          <a:xfrm>
            <a:off x="4428556" y="4860974"/>
            <a:ext cx="3282656"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Miss Penalty</a:t>
            </a:r>
            <a:endParaRPr lang="zh-CN" altLang="en-US" dirty="0"/>
          </a:p>
        </p:txBody>
      </p:sp>
      <p:cxnSp>
        <p:nvCxnSpPr>
          <p:cNvPr id="6" name="直接箭头连接符 5">
            <a:extLst>
              <a:ext uri="{FF2B5EF4-FFF2-40B4-BE49-F238E27FC236}">
                <a16:creationId xmlns:a16="http://schemas.microsoft.com/office/drawing/2014/main" id="{4B183A66-5C7A-4DA3-8D8C-3317900612FC}"/>
              </a:ext>
            </a:extLst>
          </p:cNvPr>
          <p:cNvCxnSpPr/>
          <p:nvPr/>
        </p:nvCxnSpPr>
        <p:spPr>
          <a:xfrm>
            <a:off x="4425324" y="3523992"/>
            <a:ext cx="0" cy="55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0228AF2-1EDD-455D-8888-48ECC7C4E2D5}"/>
              </a:ext>
            </a:extLst>
          </p:cNvPr>
          <p:cNvSpPr/>
          <p:nvPr/>
        </p:nvSpPr>
        <p:spPr>
          <a:xfrm>
            <a:off x="4402440" y="3585683"/>
            <a:ext cx="1667444" cy="461665"/>
          </a:xfrm>
          <a:prstGeom prst="rect">
            <a:avLst/>
          </a:prstGeom>
        </p:spPr>
        <p:txBody>
          <a:bodyPr wrap="none">
            <a:spAutoFit/>
          </a:bodyPr>
          <a:lstStyle/>
          <a:p>
            <a:r>
              <a:rPr lang="en-US" altLang="zh-CN" sz="2400" dirty="0"/>
              <a:t>Cache Miss</a:t>
            </a:r>
          </a:p>
        </p:txBody>
      </p:sp>
      <p:sp>
        <p:nvSpPr>
          <p:cNvPr id="11" name="矩形 10">
            <a:extLst>
              <a:ext uri="{FF2B5EF4-FFF2-40B4-BE49-F238E27FC236}">
                <a16:creationId xmlns:a16="http://schemas.microsoft.com/office/drawing/2014/main" id="{8D059631-B6E1-4EAC-A0B9-A7808E14AFC6}"/>
              </a:ext>
            </a:extLst>
          </p:cNvPr>
          <p:cNvSpPr/>
          <p:nvPr/>
        </p:nvSpPr>
        <p:spPr>
          <a:xfrm>
            <a:off x="7711212" y="4095690"/>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12" name="矩形 11">
            <a:extLst>
              <a:ext uri="{FF2B5EF4-FFF2-40B4-BE49-F238E27FC236}">
                <a16:creationId xmlns:a16="http://schemas.microsoft.com/office/drawing/2014/main" id="{4106CA89-0D9C-4F86-933A-FB1C31E14D0C}"/>
              </a:ext>
            </a:extLst>
          </p:cNvPr>
          <p:cNvSpPr/>
          <p:nvPr/>
        </p:nvSpPr>
        <p:spPr>
          <a:xfrm>
            <a:off x="1281839" y="5659844"/>
            <a:ext cx="9628322" cy="461665"/>
          </a:xfrm>
          <a:prstGeom prst="rect">
            <a:avLst/>
          </a:prstGeom>
        </p:spPr>
        <p:txBody>
          <a:bodyPr wrap="square">
            <a:spAutoFit/>
          </a:bodyPr>
          <a:lstStyle/>
          <a:p>
            <a:r>
              <a:rPr lang="en-US" altLang="zh-CN" sz="2400" dirty="0"/>
              <a:t>sequence :0,1,2,3,4,5,6,7(Suppose the 7th word stores the Critical Word)</a:t>
            </a:r>
            <a:endParaRPr lang="zh-CN" altLang="en-US" sz="2400" dirty="0"/>
          </a:p>
        </p:txBody>
      </p:sp>
      <p:sp>
        <p:nvSpPr>
          <p:cNvPr id="15" name="矩形 14">
            <a:extLst>
              <a:ext uri="{FF2B5EF4-FFF2-40B4-BE49-F238E27FC236}">
                <a16:creationId xmlns:a16="http://schemas.microsoft.com/office/drawing/2014/main" id="{3FE2B312-C56A-451F-8664-032377CD2F6B}"/>
              </a:ext>
            </a:extLst>
          </p:cNvPr>
          <p:cNvSpPr/>
          <p:nvPr/>
        </p:nvSpPr>
        <p:spPr>
          <a:xfrm>
            <a:off x="7705489" y="2780386"/>
            <a:ext cx="4222101" cy="1200329"/>
          </a:xfrm>
          <a:prstGeom prst="rect">
            <a:avLst/>
          </a:prstGeom>
        </p:spPr>
        <p:txBody>
          <a:bodyPr wrap="square">
            <a:spAutoFit/>
          </a:bodyPr>
          <a:lstStyle/>
          <a:p>
            <a:r>
              <a:rPr lang="en-US" altLang="zh-CN" sz="2400" dirty="0"/>
              <a:t>the processor waits until the entire block is loaded to access that particular word</a:t>
            </a:r>
            <a:endParaRPr lang="zh-CN" altLang="en-US" sz="2400" dirty="0"/>
          </a:p>
        </p:txBody>
      </p:sp>
      <p:cxnSp>
        <p:nvCxnSpPr>
          <p:cNvPr id="19" name="直接箭头连接符 18">
            <a:extLst>
              <a:ext uri="{FF2B5EF4-FFF2-40B4-BE49-F238E27FC236}">
                <a16:creationId xmlns:a16="http://schemas.microsoft.com/office/drawing/2014/main" id="{28A15A02-559D-4E66-AAEA-C86AAD220E39}"/>
              </a:ext>
            </a:extLst>
          </p:cNvPr>
          <p:cNvCxnSpPr/>
          <p:nvPr/>
        </p:nvCxnSpPr>
        <p:spPr>
          <a:xfrm>
            <a:off x="7711212" y="3584869"/>
            <a:ext cx="0" cy="50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47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1878B8E-F6AF-1087-98F2-0038B558E2C5}"/>
              </a:ext>
            </a:extLst>
          </p:cNvPr>
          <p:cNvPicPr>
            <a:picLocks noChangeAspect="1"/>
          </p:cNvPicPr>
          <p:nvPr/>
        </p:nvPicPr>
        <p:blipFill>
          <a:blip r:embed="rId3"/>
          <a:stretch>
            <a:fillRect/>
          </a:stretch>
        </p:blipFill>
        <p:spPr>
          <a:xfrm>
            <a:off x="1024898" y="400685"/>
            <a:ext cx="4580952" cy="4133333"/>
          </a:xfrm>
          <a:prstGeom prst="rect">
            <a:avLst/>
          </a:prstGeom>
        </p:spPr>
      </p:pic>
      <p:sp>
        <p:nvSpPr>
          <p:cNvPr id="6" name="文本框 5">
            <a:extLst>
              <a:ext uri="{FF2B5EF4-FFF2-40B4-BE49-F238E27FC236}">
                <a16:creationId xmlns:a16="http://schemas.microsoft.com/office/drawing/2014/main" id="{7111F3D1-A0F1-DFC1-E53C-76F7A75FC9E7}"/>
              </a:ext>
            </a:extLst>
          </p:cNvPr>
          <p:cNvSpPr txBox="1"/>
          <p:nvPr/>
        </p:nvSpPr>
        <p:spPr>
          <a:xfrm>
            <a:off x="6347967" y="919668"/>
            <a:ext cx="4995536" cy="2308324"/>
          </a:xfrm>
          <a:prstGeom prst="rect">
            <a:avLst/>
          </a:prstGeom>
          <a:noFill/>
        </p:spPr>
        <p:txBody>
          <a:bodyPr wrap="square" rtlCol="0">
            <a:spAutoFit/>
          </a:bodyPr>
          <a:lstStyle/>
          <a:p>
            <a:r>
              <a:rPr lang="en-US" altLang="zh-CN" sz="2400" dirty="0"/>
              <a:t>Shown is the slowdown of running the test with the pointer which is chased in the first word versus the case when the pointer is in the last word. The element size is 64 bytes, corresponding the cache line size.</a:t>
            </a:r>
            <a:endParaRPr lang="zh-CN" altLang="en-US" sz="2400" dirty="0"/>
          </a:p>
        </p:txBody>
      </p:sp>
      <p:sp>
        <p:nvSpPr>
          <p:cNvPr id="7" name="文本框 6">
            <a:extLst>
              <a:ext uri="{FF2B5EF4-FFF2-40B4-BE49-F238E27FC236}">
                <a16:creationId xmlns:a16="http://schemas.microsoft.com/office/drawing/2014/main" id="{96F81977-4F2D-3A61-C704-7EEF3CC84892}"/>
              </a:ext>
            </a:extLst>
          </p:cNvPr>
          <p:cNvSpPr txBox="1"/>
          <p:nvPr/>
        </p:nvSpPr>
        <p:spPr>
          <a:xfrm>
            <a:off x="743465" y="4905632"/>
            <a:ext cx="10439399" cy="1200329"/>
          </a:xfrm>
          <a:prstGeom prst="rect">
            <a:avLst/>
          </a:prstGeom>
          <a:noFill/>
        </p:spPr>
        <p:txBody>
          <a:bodyPr wrap="square" rtlCol="0">
            <a:spAutoFit/>
          </a:bodyPr>
          <a:lstStyle/>
          <a:p>
            <a:r>
              <a:rPr lang="en-US" altLang="zh-CN" sz="2400" dirty="0"/>
              <a:t>As soon as the L2 is not sufficient to hold the working set size, the performance of the case where the critical word is at the end is about 0.7% slower. The sequential access appears to be affected a bit more.</a:t>
            </a:r>
            <a:endParaRPr lang="zh-CN" altLang="en-US" sz="2400" dirty="0"/>
          </a:p>
        </p:txBody>
      </p:sp>
    </p:spTree>
    <p:extLst>
      <p:ext uri="{BB962C8B-B14F-4D97-AF65-F5344CB8AC3E}">
        <p14:creationId xmlns:p14="http://schemas.microsoft.com/office/powerpoint/2010/main" val="199548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51949-25CC-4977-A3DB-F77040D6D065}"/>
              </a:ext>
            </a:extLst>
          </p:cNvPr>
          <p:cNvSpPr>
            <a:spLocks noGrp="1"/>
          </p:cNvSpPr>
          <p:nvPr>
            <p:ph type="title"/>
          </p:nvPr>
        </p:nvSpPr>
        <p:spPr/>
        <p:txBody>
          <a:bodyPr/>
          <a:lstStyle/>
          <a:p>
            <a:r>
              <a:rPr lang="en-US" altLang="zh-CN" b="1" dirty="0"/>
              <a:t>Critical Word First</a:t>
            </a:r>
          </a:p>
        </p:txBody>
      </p:sp>
      <p:sp>
        <p:nvSpPr>
          <p:cNvPr id="3" name="内容占位符 2">
            <a:extLst>
              <a:ext uri="{FF2B5EF4-FFF2-40B4-BE49-F238E27FC236}">
                <a16:creationId xmlns:a16="http://schemas.microsoft.com/office/drawing/2014/main" id="{9E91B734-CC37-4EF0-8408-D40773D007A7}"/>
              </a:ext>
            </a:extLst>
          </p:cNvPr>
          <p:cNvSpPr>
            <a:spLocks noGrp="1"/>
          </p:cNvSpPr>
          <p:nvPr>
            <p:ph idx="1"/>
          </p:nvPr>
        </p:nvSpPr>
        <p:spPr>
          <a:xfrm>
            <a:off x="838200" y="1507958"/>
            <a:ext cx="10515600" cy="4669005"/>
          </a:xfrm>
        </p:spPr>
        <p:txBody>
          <a:bodyPr/>
          <a:lstStyle/>
          <a:p>
            <a:pPr marL="0" indent="0">
              <a:buNone/>
            </a:pPr>
            <a:r>
              <a:rPr lang="en-US" altLang="zh-CN" dirty="0"/>
              <a:t>	The word that the processor needs is tagged as a critical word. This missing critical word is first fetched from memory and sent to the processor. The processor now continues execution. The rest of the words in the block are then fetched in the normal order (sequentially).</a:t>
            </a:r>
            <a:endParaRPr lang="zh-CN" altLang="en-US" dirty="0"/>
          </a:p>
        </p:txBody>
      </p:sp>
      <p:sp>
        <p:nvSpPr>
          <p:cNvPr id="4" name="矩形 3">
            <a:extLst>
              <a:ext uri="{FF2B5EF4-FFF2-40B4-BE49-F238E27FC236}">
                <a16:creationId xmlns:a16="http://schemas.microsoft.com/office/drawing/2014/main" id="{749B6DFC-A035-4E8C-8F8C-47B871183A30}"/>
              </a:ext>
            </a:extLst>
          </p:cNvPr>
          <p:cNvSpPr/>
          <p:nvPr/>
        </p:nvSpPr>
        <p:spPr>
          <a:xfrm>
            <a:off x="1433682" y="3923044"/>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5" name="矩形 4">
            <a:extLst>
              <a:ext uri="{FF2B5EF4-FFF2-40B4-BE49-F238E27FC236}">
                <a16:creationId xmlns:a16="http://schemas.microsoft.com/office/drawing/2014/main" id="{919A1DC0-C842-415B-A34E-48C0D17BB171}"/>
              </a:ext>
            </a:extLst>
          </p:cNvPr>
          <p:cNvSpPr/>
          <p:nvPr/>
        </p:nvSpPr>
        <p:spPr>
          <a:xfrm>
            <a:off x="4456801" y="4694597"/>
            <a:ext cx="3282656"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Miss Penalty</a:t>
            </a:r>
            <a:endParaRPr lang="zh-CN" altLang="en-US" dirty="0"/>
          </a:p>
        </p:txBody>
      </p:sp>
      <p:cxnSp>
        <p:nvCxnSpPr>
          <p:cNvPr id="6" name="直接箭头连接符 5">
            <a:extLst>
              <a:ext uri="{FF2B5EF4-FFF2-40B4-BE49-F238E27FC236}">
                <a16:creationId xmlns:a16="http://schemas.microsoft.com/office/drawing/2014/main" id="{4B183A66-5C7A-4DA3-8D8C-3317900612FC}"/>
              </a:ext>
            </a:extLst>
          </p:cNvPr>
          <p:cNvCxnSpPr/>
          <p:nvPr/>
        </p:nvCxnSpPr>
        <p:spPr>
          <a:xfrm>
            <a:off x="4456801" y="3381185"/>
            <a:ext cx="0" cy="55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0228AF2-1EDD-455D-8888-48ECC7C4E2D5}"/>
              </a:ext>
            </a:extLst>
          </p:cNvPr>
          <p:cNvSpPr/>
          <p:nvPr/>
        </p:nvSpPr>
        <p:spPr>
          <a:xfrm>
            <a:off x="4456801" y="3445605"/>
            <a:ext cx="1667444" cy="461665"/>
          </a:xfrm>
          <a:prstGeom prst="rect">
            <a:avLst/>
          </a:prstGeom>
        </p:spPr>
        <p:txBody>
          <a:bodyPr wrap="none">
            <a:spAutoFit/>
          </a:bodyPr>
          <a:lstStyle/>
          <a:p>
            <a:r>
              <a:rPr lang="en-US" altLang="zh-CN" sz="2400" dirty="0"/>
              <a:t>Cache Miss</a:t>
            </a:r>
          </a:p>
        </p:txBody>
      </p:sp>
      <p:sp>
        <p:nvSpPr>
          <p:cNvPr id="11" name="矩形 10">
            <a:extLst>
              <a:ext uri="{FF2B5EF4-FFF2-40B4-BE49-F238E27FC236}">
                <a16:creationId xmlns:a16="http://schemas.microsoft.com/office/drawing/2014/main" id="{8D059631-B6E1-4EAC-A0B9-A7808E14AFC6}"/>
              </a:ext>
            </a:extLst>
          </p:cNvPr>
          <p:cNvSpPr/>
          <p:nvPr/>
        </p:nvSpPr>
        <p:spPr>
          <a:xfrm>
            <a:off x="6800461" y="3938818"/>
            <a:ext cx="3023119" cy="75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Time</a:t>
            </a:r>
          </a:p>
        </p:txBody>
      </p:sp>
      <p:sp>
        <p:nvSpPr>
          <p:cNvPr id="12" name="矩形 11">
            <a:extLst>
              <a:ext uri="{FF2B5EF4-FFF2-40B4-BE49-F238E27FC236}">
                <a16:creationId xmlns:a16="http://schemas.microsoft.com/office/drawing/2014/main" id="{4106CA89-0D9C-4F86-933A-FB1C31E14D0C}"/>
              </a:ext>
            </a:extLst>
          </p:cNvPr>
          <p:cNvSpPr/>
          <p:nvPr/>
        </p:nvSpPr>
        <p:spPr>
          <a:xfrm>
            <a:off x="1433682" y="5892187"/>
            <a:ext cx="9818714" cy="461665"/>
          </a:xfrm>
          <a:prstGeom prst="rect">
            <a:avLst/>
          </a:prstGeom>
        </p:spPr>
        <p:txBody>
          <a:bodyPr wrap="none">
            <a:spAutoFit/>
          </a:bodyPr>
          <a:lstStyle/>
          <a:p>
            <a:r>
              <a:rPr lang="en-US" altLang="zh-CN" sz="2400" dirty="0"/>
              <a:t>sequence :3,4,5,6,7,0,1,2(Suppose the 3rd word stores the Critical Word)</a:t>
            </a:r>
            <a:endParaRPr lang="zh-CN" altLang="en-US" sz="2400" dirty="0"/>
          </a:p>
        </p:txBody>
      </p:sp>
      <p:sp>
        <p:nvSpPr>
          <p:cNvPr id="13" name="矩形 12">
            <a:extLst>
              <a:ext uri="{FF2B5EF4-FFF2-40B4-BE49-F238E27FC236}">
                <a16:creationId xmlns:a16="http://schemas.microsoft.com/office/drawing/2014/main" id="{7B57E8C0-D333-451E-AF24-2A256D838BB2}"/>
              </a:ext>
            </a:extLst>
          </p:cNvPr>
          <p:cNvSpPr/>
          <p:nvPr/>
        </p:nvSpPr>
        <p:spPr>
          <a:xfrm>
            <a:off x="6905735" y="3445605"/>
            <a:ext cx="1386918" cy="461665"/>
          </a:xfrm>
          <a:prstGeom prst="rect">
            <a:avLst/>
          </a:prstGeom>
        </p:spPr>
        <p:txBody>
          <a:bodyPr wrap="none">
            <a:spAutoFit/>
          </a:bodyPr>
          <a:lstStyle/>
          <a:p>
            <a:r>
              <a:rPr lang="en-US" altLang="zh-CN" sz="2400" dirty="0"/>
              <a:t>Continue</a:t>
            </a:r>
          </a:p>
        </p:txBody>
      </p:sp>
      <p:cxnSp>
        <p:nvCxnSpPr>
          <p:cNvPr id="14" name="直接箭头连接符 13">
            <a:extLst>
              <a:ext uri="{FF2B5EF4-FFF2-40B4-BE49-F238E27FC236}">
                <a16:creationId xmlns:a16="http://schemas.microsoft.com/office/drawing/2014/main" id="{1B58E296-CBB5-4C60-A743-13B03592465D}"/>
              </a:ext>
            </a:extLst>
          </p:cNvPr>
          <p:cNvCxnSpPr/>
          <p:nvPr/>
        </p:nvCxnSpPr>
        <p:spPr>
          <a:xfrm>
            <a:off x="6800461" y="3397620"/>
            <a:ext cx="0" cy="55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46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1EA93-56B0-4CC3-A253-2DD7C2074DA0}"/>
              </a:ext>
            </a:extLst>
          </p:cNvPr>
          <p:cNvSpPr>
            <a:spLocks noGrp="1"/>
          </p:cNvSpPr>
          <p:nvPr>
            <p:ph type="title"/>
          </p:nvPr>
        </p:nvSpPr>
        <p:spPr/>
        <p:txBody>
          <a:bodyPr/>
          <a:lstStyle/>
          <a:p>
            <a:r>
              <a:rPr lang="en-US" altLang="zh-CN" b="1" dirty="0"/>
              <a:t>Analysis</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37C697F-5E72-414B-85D3-7C2F8A6E6D89}"/>
                  </a:ext>
                </a:extLst>
              </p:cNvPr>
              <p:cNvSpPr>
                <a:spLocks noGrp="1"/>
              </p:cNvSpPr>
              <p:nvPr>
                <p:ph idx="1"/>
              </p:nvPr>
            </p:nvSpPr>
            <p:spPr>
              <a:xfrm>
                <a:off x="838200" y="1380782"/>
                <a:ext cx="10515600" cy="5254796"/>
              </a:xfrm>
            </p:spPr>
            <p:txBody>
              <a:bodyPr>
                <a:normAutofit lnSpcReduction="10000"/>
              </a:bodyPr>
              <a:lstStyle/>
              <a:p>
                <a:pPr marL="0" indent="0">
                  <a:lnSpc>
                    <a:spcPct val="150000"/>
                  </a:lnSpc>
                  <a:buNone/>
                </a:pPr>
                <a:r>
                  <a:rPr lang="en-US" altLang="zh-CN" b="1" dirty="0"/>
                  <a:t> </a:t>
                </a:r>
                <a:r>
                  <a:rPr lang="en-US" altLang="zh-CN" dirty="0"/>
                  <a:t>	 Through the technique, the </a:t>
                </a:r>
                <a14:m>
                  <m:oMath xmlns:m="http://schemas.openxmlformats.org/officeDocument/2006/math">
                    <m:r>
                      <a:rPr lang="en-US" altLang="zh-CN" b="1" i="1">
                        <a:latin typeface="Cambria Math" panose="02040503050406030204" pitchFamily="18" charset="0"/>
                        <a:ea typeface="Cambria Math" panose="02040503050406030204" pitchFamily="18" charset="0"/>
                      </a:rPr>
                      <m:t>𝑴𝒊𝒔𝒔𝑷𝒆𝒏𝒂𝒍𝒕𝒚</m:t>
                    </m:r>
                    <m:r>
                      <a:rPr lang="en-US" altLang="zh-CN" b="1" i="1">
                        <a:latin typeface="Cambria Math" panose="02040503050406030204" pitchFamily="18" charset="0"/>
                        <a:ea typeface="Cambria Math" panose="02040503050406030204" pitchFamily="18" charset="0"/>
                      </a:rPr>
                      <m:t> </m:t>
                    </m:r>
                  </m:oMath>
                </a14:m>
                <a:r>
                  <a:rPr lang="en-US" altLang="zh-CN" dirty="0"/>
                  <a:t>is reduced; The larger the block size, the more obvious the optimization effect. Increasing the block size also reduces the </a:t>
                </a:r>
                <a14:m>
                  <m:oMath xmlns:m="http://schemas.openxmlformats.org/officeDocument/2006/math">
                    <m:r>
                      <a:rPr lang="en-US" altLang="zh-CN" b="1" i="1">
                        <a:latin typeface="Cambria Math" panose="02040503050406030204" pitchFamily="18" charset="0"/>
                      </a:rPr>
                      <m:t>𝑴𝒊𝒔𝒔𝑹𝒂𝒕𝒆</m:t>
                    </m:r>
                    <m:r>
                      <a:rPr lang="en-US" altLang="zh-CN" b="1" i="0" smtClean="0">
                        <a:latin typeface="Cambria Math" panose="02040503050406030204" pitchFamily="18" charset="0"/>
                      </a:rPr>
                      <m:t> .</m:t>
                    </m:r>
                  </m:oMath>
                </a14:m>
                <a:r>
                  <a:rPr lang="zh-CN" altLang="en-US" b="1" dirty="0"/>
                  <a:t> </a:t>
                </a:r>
                <a:r>
                  <a:rPr lang="en-US" altLang="zh-CN" dirty="0"/>
                  <a:t>However, when the block size is relatively small, the </a:t>
                </a:r>
                <a14:m>
                  <m:oMath xmlns:m="http://schemas.openxmlformats.org/officeDocument/2006/math">
                    <m:r>
                      <a:rPr lang="en-US" altLang="zh-CN" b="1" i="1">
                        <a:latin typeface="Cambria Math" panose="02040503050406030204" pitchFamily="18" charset="0"/>
                      </a:rPr>
                      <m:t>𝑴𝒊𝒔𝒔𝑹𝒂𝒕𝒆</m:t>
                    </m:r>
                  </m:oMath>
                </a14:m>
                <a:r>
                  <a:rPr lang="en-US" altLang="zh-CN" dirty="0"/>
                  <a:t> increases, and the optimization effect of </a:t>
                </a:r>
                <a14:m>
                  <m:oMath xmlns:m="http://schemas.openxmlformats.org/officeDocument/2006/math">
                    <m:r>
                      <a:rPr lang="en-US" altLang="zh-CN" b="1" i="1">
                        <a:latin typeface="Cambria Math" panose="02040503050406030204" pitchFamily="18" charset="0"/>
                        <a:ea typeface="Cambria Math" panose="02040503050406030204" pitchFamily="18" charset="0"/>
                      </a:rPr>
                      <m:t>𝑴𝒊𝒔𝒔𝑷𝒆𝒏𝒂𝒍𝒕𝒚</m:t>
                    </m:r>
                  </m:oMath>
                </a14:m>
                <a:r>
                  <a:rPr lang="en-US" altLang="zh-CN" dirty="0"/>
                  <a:t> is not obvious, which leads to the ineffective effect of this kind of technique.</a:t>
                </a:r>
              </a:p>
              <a:p>
                <a:pPr marL="0" indent="0">
                  <a:lnSpc>
                    <a:spcPct val="150000"/>
                  </a:lnSpc>
                  <a:buNone/>
                </a:pPr>
                <a:r>
                  <a:rPr lang="en-US" altLang="zh-CN" dirty="0"/>
                  <a:t>	 If the processor prefetches data the critical word is not known. This technique can do nothing.</a:t>
                </a:r>
                <a:endParaRPr lang="zh-CN" altLang="en-US" dirty="0"/>
              </a:p>
            </p:txBody>
          </p:sp>
        </mc:Choice>
        <mc:Fallback>
          <p:sp>
            <p:nvSpPr>
              <p:cNvPr id="3" name="内容占位符 2">
                <a:extLst>
                  <a:ext uri="{FF2B5EF4-FFF2-40B4-BE49-F238E27FC236}">
                    <a16:creationId xmlns:a16="http://schemas.microsoft.com/office/drawing/2014/main" id="{137C697F-5E72-414B-85D3-7C2F8A6E6D89}"/>
                  </a:ext>
                </a:extLst>
              </p:cNvPr>
              <p:cNvSpPr>
                <a:spLocks noGrp="1" noRot="1" noChangeAspect="1" noMove="1" noResize="1" noEditPoints="1" noAdjustHandles="1" noChangeArrowheads="1" noChangeShapeType="1" noTextEdit="1"/>
              </p:cNvSpPr>
              <p:nvPr>
                <p:ph idx="1"/>
              </p:nvPr>
            </p:nvSpPr>
            <p:spPr>
              <a:xfrm>
                <a:off x="838200" y="1380782"/>
                <a:ext cx="10515600" cy="5254796"/>
              </a:xfrm>
              <a:blipFill>
                <a:blip r:embed="rId3"/>
                <a:stretch>
                  <a:fillRect l="-1217" r="-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688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D1FAF-9CEF-4FDA-A5EF-8B8B0FEEF0EA}"/>
              </a:ext>
            </a:extLst>
          </p:cNvPr>
          <p:cNvSpPr>
            <a:spLocks noGrp="1"/>
          </p:cNvSpPr>
          <p:nvPr>
            <p:ph type="title"/>
          </p:nvPr>
        </p:nvSpPr>
        <p:spPr/>
        <p:txBody>
          <a:bodyPr/>
          <a:lstStyle/>
          <a:p>
            <a:r>
              <a:rPr lang="en-US" altLang="zh-CN" b="1" dirty="0"/>
              <a:t>Summary</a:t>
            </a:r>
            <a:endParaRPr lang="zh-CN" altLang="en-US" b="1" dirty="0"/>
          </a:p>
        </p:txBody>
      </p:sp>
      <p:sp>
        <p:nvSpPr>
          <p:cNvPr id="3" name="内容占位符 2">
            <a:extLst>
              <a:ext uri="{FF2B5EF4-FFF2-40B4-BE49-F238E27FC236}">
                <a16:creationId xmlns:a16="http://schemas.microsoft.com/office/drawing/2014/main" id="{2BF7493C-B439-4998-8790-86AC9E8FC6B5}"/>
              </a:ext>
            </a:extLst>
          </p:cNvPr>
          <p:cNvSpPr>
            <a:spLocks noGrp="1"/>
          </p:cNvSpPr>
          <p:nvPr>
            <p:ph idx="1"/>
          </p:nvPr>
        </p:nvSpPr>
        <p:spPr/>
        <p:txBody>
          <a:bodyPr>
            <a:normAutofit fontScale="92500" lnSpcReduction="10000"/>
          </a:bodyPr>
          <a:lstStyle/>
          <a:p>
            <a:pPr>
              <a:lnSpc>
                <a:spcPct val="150000"/>
              </a:lnSpc>
            </a:pPr>
            <a:r>
              <a:rPr lang="en-US" altLang="zh-CN" dirty="0"/>
              <a:t>Both the above optimizations, allow the processor to resume execution without waiting for the entire cache block to be fetched. Thus, a reduction in miss penalty is achieved. </a:t>
            </a:r>
          </a:p>
          <a:p>
            <a:pPr>
              <a:lnSpc>
                <a:spcPct val="150000"/>
              </a:lnSpc>
            </a:pPr>
            <a:r>
              <a:rPr lang="en-US" altLang="zh-CN" dirty="0"/>
              <a:t>Generally, these techniques only benefit designs with large cache blocks because the benefit is low unless blocks are large. Note that caches normally continue to satisfy accesses to other blocks while the rest of the block is being filled.	</a:t>
            </a:r>
          </a:p>
          <a:p>
            <a:endParaRPr lang="zh-CN" altLang="en-US" dirty="0"/>
          </a:p>
        </p:txBody>
      </p:sp>
    </p:spTree>
    <p:extLst>
      <p:ext uri="{BB962C8B-B14F-4D97-AF65-F5344CB8AC3E}">
        <p14:creationId xmlns:p14="http://schemas.microsoft.com/office/powerpoint/2010/main" val="36549177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901</Words>
  <Application>Microsoft Office PowerPoint</Application>
  <PresentationFormat>宽屏</PresentationFormat>
  <Paragraphs>92</Paragraphs>
  <Slides>12</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          Cache Optimization—— Critical Word First and  Early Restart </vt:lpstr>
      <vt:lpstr>Miss Penalty</vt:lpstr>
      <vt:lpstr>Reducing Miss Penalty on Cache Miss</vt:lpstr>
      <vt:lpstr>Early Restart</vt:lpstr>
      <vt:lpstr>Problem</vt:lpstr>
      <vt:lpstr>PowerPoint 演示文稿</vt:lpstr>
      <vt:lpstr>Critical Word First</vt:lpstr>
      <vt:lpstr>Analysis</vt:lpstr>
      <vt:lpstr>Summary</vt:lpstr>
      <vt:lpstr>Summary</vt:lpstr>
      <vt:lpstr>PowerPoint 演示文稿</vt:lpstr>
      <vt:lpstr>Some other things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Cache Optimization—— Critical Word First and Early Restart </dc:title>
  <dc:creator>Kaiser</dc:creator>
  <cp:lastModifiedBy>严 寒</cp:lastModifiedBy>
  <cp:revision>191</cp:revision>
  <dcterms:created xsi:type="dcterms:W3CDTF">2022-10-24T10:01:13Z</dcterms:created>
  <dcterms:modified xsi:type="dcterms:W3CDTF">2022-11-01T17:00:55Z</dcterms:modified>
</cp:coreProperties>
</file>