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32"/>
  </p:notesMasterIdLst>
  <p:sldIdLst>
    <p:sldId id="256" r:id="rId4"/>
    <p:sldId id="270" r:id="rId5"/>
    <p:sldId id="271" r:id="rId6"/>
    <p:sldId id="272" r:id="rId7"/>
    <p:sldId id="273" r:id="rId8"/>
    <p:sldId id="313" r:id="rId9"/>
    <p:sldId id="360" r:id="rId10"/>
    <p:sldId id="359" r:id="rId11"/>
    <p:sldId id="364" r:id="rId12"/>
    <p:sldId id="377" r:id="rId13"/>
    <p:sldId id="361" r:id="rId14"/>
    <p:sldId id="365" r:id="rId15"/>
    <p:sldId id="362" r:id="rId16"/>
    <p:sldId id="363" r:id="rId17"/>
    <p:sldId id="370" r:id="rId18"/>
    <p:sldId id="371" r:id="rId19"/>
    <p:sldId id="372" r:id="rId20"/>
    <p:sldId id="373" r:id="rId21"/>
    <p:sldId id="374" r:id="rId22"/>
    <p:sldId id="284" r:id="rId23"/>
    <p:sldId id="318" r:id="rId24"/>
    <p:sldId id="368" r:id="rId25"/>
    <p:sldId id="367" r:id="rId26"/>
    <p:sldId id="358" r:id="rId27"/>
    <p:sldId id="366" r:id="rId28"/>
    <p:sldId id="375" r:id="rId29"/>
    <p:sldId id="376" r:id="rId30"/>
    <p:sldId id="269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13"/>
            <p14:sldId id="360"/>
            <p14:sldId id="359"/>
            <p14:sldId id="364"/>
            <p14:sldId id="377"/>
            <p14:sldId id="361"/>
            <p14:sldId id="365"/>
            <p14:sldId id="362"/>
            <p14:sldId id="363"/>
            <p14:sldId id="370"/>
            <p14:sldId id="371"/>
            <p14:sldId id="372"/>
            <p14:sldId id="373"/>
            <p14:sldId id="374"/>
            <p14:sldId id="284"/>
            <p14:sldId id="318"/>
            <p14:sldId id="368"/>
            <p14:sldId id="367"/>
            <p14:sldId id="358"/>
            <p14:sldId id="366"/>
            <p14:sldId id="375"/>
            <p14:sldId id="376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92" autoAdjust="0"/>
    <p:restoredTop sz="96429" autoAdjust="0"/>
  </p:normalViewPr>
  <p:slideViewPr>
    <p:cSldViewPr>
      <p:cViewPr>
        <p:scale>
          <a:sx n="100" d="100"/>
          <a:sy n="100" d="100"/>
        </p:scale>
        <p:origin x="1686" y="4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2021/12/19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021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021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021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021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021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021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2021/12/19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tx1"/>
                </a:solidFill>
                <a:ea typeface="宋体" pitchFamily="2" charset="-122"/>
              </a:rPr>
              <a:t>数字逻辑设计实验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211264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2021/12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13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、移位寄存器设计与应用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例：</a:t>
            </a:r>
            <a:r>
              <a:rPr lang="en-US" altLang="zh-CN" dirty="0"/>
              <a:t>8</a:t>
            </a:r>
            <a:r>
              <a:rPr lang="zh-CN" altLang="en-US" dirty="0"/>
              <a:t>位左移移移位寄存器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1340768"/>
            <a:ext cx="8136904" cy="4819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module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itchFamily="49" charset="0"/>
                <a:ea typeface="新宋体" pitchFamily="49" charset="-122"/>
              </a:rPr>
              <a:t>shift_reg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(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    input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wire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 </a:t>
            </a:r>
            <a:r>
              <a:rPr lang="en-US" altLang="zh-CN" sz="2400" dirty="0" err="1">
                <a:latin typeface="Consolas" pitchFamily="49" charset="0"/>
                <a:ea typeface="新宋体" pitchFamily="49" charset="-122"/>
              </a:rPr>
              <a:t>clk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, </a:t>
            </a:r>
            <a:r>
              <a:rPr lang="en-US" altLang="zh-CN" sz="2400" dirty="0" err="1">
                <a:latin typeface="Consolas" pitchFamily="49" charset="0"/>
                <a:ea typeface="新宋体" pitchFamily="49" charset="-122"/>
              </a:rPr>
              <a:t>s_in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	  output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wire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 [7:0] </a:t>
            </a:r>
            <a:r>
              <a:rPr lang="en-US" altLang="zh-CN" sz="2400" dirty="0" err="1">
                <a:latin typeface="Consolas" pitchFamily="49" charset="0"/>
                <a:ea typeface="新宋体" pitchFamily="49" charset="-122"/>
              </a:rPr>
              <a:t>s_out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	  </a:t>
            </a:r>
            <a:r>
              <a:rPr lang="en-US" altLang="zh-CN" sz="2400" dirty="0" err="1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reg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 [7:0] temp;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	  </a:t>
            </a: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always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 @ (</a:t>
            </a:r>
            <a:r>
              <a:rPr lang="en-US" altLang="zh-CN" sz="2400" dirty="0" err="1">
                <a:latin typeface="Consolas" pitchFamily="49" charset="0"/>
                <a:ea typeface="新宋体" pitchFamily="49" charset="-122"/>
              </a:rPr>
              <a:t>posedge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 </a:t>
            </a:r>
            <a:r>
              <a:rPr lang="en-US" altLang="zh-CN" sz="2400" dirty="0" err="1">
                <a:latin typeface="Consolas" pitchFamily="49" charset="0"/>
                <a:ea typeface="新宋体" pitchFamily="49" charset="-122"/>
              </a:rPr>
              <a:t>clk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		begin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			temp &lt;= {temp[6:0],</a:t>
            </a:r>
            <a:r>
              <a:rPr lang="en-US" altLang="zh-CN" sz="2400" dirty="0" err="1">
                <a:latin typeface="Consolas" pitchFamily="49" charset="0"/>
                <a:ea typeface="新宋体" pitchFamily="49" charset="-122"/>
              </a:rPr>
              <a:t>s_in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};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		end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	  assign </a:t>
            </a:r>
            <a:r>
              <a:rPr lang="en-US" altLang="zh-CN" sz="2400" dirty="0" err="1">
                <a:latin typeface="Consolas" pitchFamily="49" charset="0"/>
                <a:ea typeface="新宋体" pitchFamily="49" charset="-122"/>
              </a:rPr>
              <a:t>s_out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 = temp;</a:t>
            </a:r>
            <a:endParaRPr lang="en-US" altLang="zh-CN" sz="2400" dirty="0">
              <a:solidFill>
                <a:schemeClr val="accent6">
                  <a:lumMod val="50000"/>
                </a:schemeClr>
              </a:solidFill>
              <a:latin typeface="Consolas" pitchFamily="49" charset="0"/>
              <a:ea typeface="新宋体" pitchFamily="49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 err="1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endmodule</a:t>
            </a:r>
            <a:endParaRPr lang="zh-CN" altLang="en-US" sz="2400" dirty="0">
              <a:solidFill>
                <a:srgbClr val="0000FF"/>
              </a:solidFill>
              <a:latin typeface="Consolas" pitchFamily="49" charset="0"/>
              <a:ea typeface="新宋体" pitchFamily="49" charset="-122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698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带并行输入的右移移位寄存器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249280"/>
              </p:ext>
            </p:extLst>
          </p:nvPr>
        </p:nvGraphicFramePr>
        <p:xfrm>
          <a:off x="1098946" y="1973411"/>
          <a:ext cx="6929438" cy="447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Visio" r:id="rId3" imgW="2548512" imgH="1648484" progId="Visio.Drawing.11">
                  <p:embed/>
                </p:oleObj>
              </mc:Choice>
              <mc:Fallback>
                <p:oleObj name="Visio" r:id="rId3" imgW="2548512" imgH="1648484" progId="Visio.Drawing.11">
                  <p:embed/>
                  <p:pic>
                    <p:nvPicPr>
                      <p:cNvPr id="0" name="并行输入逻辑电路图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946" y="1973411"/>
                        <a:ext cx="6929438" cy="447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5536" y="1423317"/>
            <a:ext cx="8507288" cy="4525963"/>
          </a:xfrm>
        </p:spPr>
        <p:txBody>
          <a:bodyPr/>
          <a:lstStyle/>
          <a:p>
            <a:r>
              <a:rPr lang="zh-CN" altLang="en-US" dirty="0"/>
              <a:t>数据输入方式：串行输入、并行输入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2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带并行输入的</a:t>
            </a:r>
            <a:r>
              <a:rPr lang="en-US" altLang="zh-CN" dirty="0"/>
              <a:t>8</a:t>
            </a:r>
            <a:r>
              <a:rPr lang="zh-CN" altLang="en-US" dirty="0"/>
              <a:t>位右移移位寄存器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1340768"/>
            <a:ext cx="81369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module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itchFamily="49" charset="0"/>
                <a:ea typeface="新宋体" pitchFamily="49" charset="-122"/>
              </a:rPr>
              <a:t>shift_reg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(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    input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wire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 </a:t>
            </a:r>
            <a:r>
              <a:rPr lang="en-US" altLang="zh-CN" sz="2400" dirty="0" err="1">
                <a:latin typeface="Consolas" pitchFamily="49" charset="0"/>
                <a:ea typeface="新宋体" pitchFamily="49" charset="-122"/>
              </a:rPr>
              <a:t>clk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, S_L, </a:t>
            </a:r>
            <a:r>
              <a:rPr lang="en-US" altLang="zh-CN" sz="2400" dirty="0" err="1">
                <a:latin typeface="Consolas" pitchFamily="49" charset="0"/>
                <a:ea typeface="新宋体" pitchFamily="49" charset="-122"/>
              </a:rPr>
              <a:t>s_in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    input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wire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 [7:0] </a:t>
            </a:r>
            <a:r>
              <a:rPr lang="en-US" altLang="zh-CN" sz="2400" dirty="0" err="1">
                <a:latin typeface="Consolas" pitchFamily="49" charset="0"/>
                <a:ea typeface="新宋体" pitchFamily="49" charset="-122"/>
              </a:rPr>
              <a:t>p_in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    output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wire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 [7:0] Q);</a:t>
            </a:r>
          </a:p>
          <a:p>
            <a:pPr marL="342900" lvl="0" indent="-342900">
              <a:spcBef>
                <a:spcPct val="20000"/>
              </a:spcBef>
            </a:pPr>
            <a:endParaRPr lang="en-US" altLang="zh-CN" sz="2400" dirty="0">
              <a:solidFill>
                <a:schemeClr val="accent6">
                  <a:lumMod val="50000"/>
                </a:schemeClr>
              </a:solidFill>
              <a:latin typeface="Consolas" pitchFamily="49" charset="0"/>
              <a:ea typeface="新宋体" pitchFamily="49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新宋体" pitchFamily="49" charset="-122"/>
              </a:rPr>
              <a:t>    FD……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新宋体" pitchFamily="49" charset="-122"/>
              </a:rPr>
              <a:t>    OR2……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新宋体" pitchFamily="49" charset="-122"/>
              </a:rPr>
              <a:t>    AND2……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新宋体" pitchFamily="49" charset="-122"/>
              </a:rPr>
              <a:t>    AND2……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新宋体" pitchFamily="49" charset="-122"/>
              </a:rPr>
              <a:t>    INV……</a:t>
            </a:r>
            <a:endParaRPr lang="en-US" altLang="zh-CN" sz="2400" dirty="0">
              <a:latin typeface="Consolas" pitchFamily="49" charset="0"/>
              <a:ea typeface="新宋体" pitchFamily="49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 err="1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endmodule</a:t>
            </a:r>
            <a:endParaRPr lang="zh-CN" altLang="en-US" sz="2400" dirty="0">
              <a:solidFill>
                <a:srgbClr val="0000FF"/>
              </a:solidFill>
              <a:latin typeface="Consolas" pitchFamily="49" charset="0"/>
              <a:ea typeface="新宋体" pitchFamily="49" charset="-122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133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并行－串行转换器（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4" name="转换器连接图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79125"/>
              </p:ext>
            </p:extLst>
          </p:nvPr>
        </p:nvGraphicFramePr>
        <p:xfrm>
          <a:off x="1871692" y="1378793"/>
          <a:ext cx="6915150" cy="536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Visio" r:id="rId3" imgW="2092852" imgH="1622571" progId="Visio.Drawing.11">
                  <p:embed/>
                </p:oleObj>
              </mc:Choice>
              <mc:Fallback>
                <p:oleObj name="Visio" r:id="rId3" imgW="2092852" imgH="162257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92" y="1378793"/>
                        <a:ext cx="6915150" cy="536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9512" y="1275600"/>
            <a:ext cx="8229600" cy="857256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没有启动命令时</a:t>
            </a:r>
          </a:p>
          <a:p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1217596" y="5461856"/>
            <a:ext cx="612800" cy="469931"/>
          </a:xfrm>
          <a:prstGeom prst="wedgeRoundRectCallout">
            <a:avLst>
              <a:gd name="adj1" fmla="val 95702"/>
              <a:gd name="adj2" fmla="val 46521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030442" y="5471368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377387" y="4662106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爆炸形"/>
          <p:cNvSpPr/>
          <p:nvPr/>
        </p:nvSpPr>
        <p:spPr>
          <a:xfrm>
            <a:off x="4706968" y="3883848"/>
            <a:ext cx="2936866" cy="1143008"/>
          </a:xfrm>
          <a:prstGeom prst="ellipse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经过若干时钟周期</a:t>
            </a:r>
            <a:endParaRPr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电路达到稳定状态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3480308" y="3655746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2273853" y="3655746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3852946" y="2582884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5186392" y="3383750"/>
            <a:ext cx="2400300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1   1   1   1   1   1  1  1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3852892" y="4048968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14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0" grpId="0"/>
      <p:bldP spid="11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并行－串行转换器（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785818"/>
          </a:xfrm>
        </p:spPr>
        <p:txBody>
          <a:bodyPr/>
          <a:lstStyle/>
          <a:p>
            <a:pPr>
              <a:buNone/>
            </a:pPr>
            <a:r>
              <a:rPr lang="zh-CN" altLang="en-US"/>
              <a:t>有启动命令时</a:t>
            </a:r>
          </a:p>
        </p:txBody>
      </p:sp>
      <p:graphicFrame>
        <p:nvGraphicFramePr>
          <p:cNvPr id="5" name="转换器连接图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575245"/>
              </p:ext>
            </p:extLst>
          </p:nvPr>
        </p:nvGraphicFramePr>
        <p:xfrm>
          <a:off x="1871692" y="1411636"/>
          <a:ext cx="6915150" cy="536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Visio" r:id="rId4" imgW="2092852" imgH="1622571" progId="Visio.Drawing.11">
                  <p:embed/>
                </p:oleObj>
              </mc:Choice>
              <mc:Fallback>
                <p:oleObj name="Visio" r:id="rId4" imgW="2092852" imgH="162257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92" y="1411636"/>
                        <a:ext cx="6915150" cy="536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标注 5"/>
          <p:cNvSpPr/>
          <p:nvPr/>
        </p:nvSpPr>
        <p:spPr>
          <a:xfrm>
            <a:off x="1270316" y="5512390"/>
            <a:ext cx="658478" cy="547441"/>
          </a:xfrm>
          <a:prstGeom prst="wedgeRoundRectCallout">
            <a:avLst>
              <a:gd name="adj1" fmla="val 79125"/>
              <a:gd name="adj2" fmla="val 3521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030442" y="5504211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319367" y="4694949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109713" y="4694949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2215833" y="3688589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422288" y="3688589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3794926" y="2615727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4919692" y="1814861"/>
            <a:ext cx="2355850" cy="577850"/>
          </a:xfrm>
          <a:prstGeom prst="downArrow">
            <a:avLst>
              <a:gd name="adj1" fmla="val 67004"/>
              <a:gd name="adj2" fmla="val 50000"/>
            </a:avLst>
          </a:prstGeom>
          <a:solidFill>
            <a:schemeClr val="accent1">
              <a:alpha val="52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标注 13"/>
          <p:cNvSpPr/>
          <p:nvPr/>
        </p:nvSpPr>
        <p:spPr>
          <a:xfrm>
            <a:off x="4608542" y="1725961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u="sng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 u="sng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5186392" y="3416593"/>
            <a:ext cx="2400300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zh-CN" sz="2000" b="1" u="sng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x   </a:t>
            </a: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sz="20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3857808" y="4081811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3167733" y="4694949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2377387" y="4694949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2273853" y="3688589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3480308" y="3688589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3852946" y="2615727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圆角矩形标注 21"/>
          <p:cNvSpPr/>
          <p:nvPr/>
        </p:nvSpPr>
        <p:spPr>
          <a:xfrm>
            <a:off x="3463012" y="5495646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圆角矩形标注 22"/>
          <p:cNvSpPr/>
          <p:nvPr/>
        </p:nvSpPr>
        <p:spPr>
          <a:xfrm>
            <a:off x="5186392" y="3416593"/>
            <a:ext cx="2400300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  </a:t>
            </a:r>
            <a:r>
              <a:rPr lang="en-US" altLang="zh-CN" sz="2000" b="1" u="sng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x   </a:t>
            </a: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50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L 0.05191 0.24259 " pathEditMode="relative" ptsTypes="AA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 animBg="1"/>
      <p:bldP spid="14" grpId="0"/>
      <p:bldP spid="14" grpId="1"/>
      <p:bldP spid="14" grpId="2"/>
      <p:bldP spid="14" grpId="3"/>
      <p:bldP spid="15" grpId="0"/>
      <p:bldP spid="15" grpId="1"/>
      <p:bldP spid="17" grpId="0"/>
      <p:bldP spid="18" grpId="0"/>
      <p:bldP spid="19" grpId="0"/>
      <p:bldP spid="20" grpId="0"/>
      <p:bldP spid="21" grpId="0"/>
      <p:bldP spid="22" grpId="0"/>
      <p:bldP spid="22" grpId="1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接口说明：主板</a:t>
            </a:r>
            <a:r>
              <a:rPr lang="en-US" altLang="zh-CN" dirty="0"/>
              <a:t>LED</a:t>
            </a:r>
            <a:r>
              <a:rPr lang="zh-CN" altLang="en-US" dirty="0"/>
              <a:t>灯</a:t>
            </a:r>
          </a:p>
        </p:txBody>
      </p:sp>
      <p:pic>
        <p:nvPicPr>
          <p:cNvPr id="24" name="图片 23"/>
          <p:cNvPicPr/>
          <p:nvPr/>
        </p:nvPicPr>
        <p:blipFill>
          <a:blip r:embed="rId3"/>
          <a:stretch>
            <a:fillRect/>
          </a:stretch>
        </p:blipFill>
        <p:spPr>
          <a:xfrm>
            <a:off x="2195736" y="2924944"/>
            <a:ext cx="6624736" cy="358214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010" y="2204864"/>
            <a:ext cx="7256917" cy="720080"/>
          </a:xfrm>
          <a:prstGeom prst="rect">
            <a:avLst/>
          </a:prstGeom>
        </p:spPr>
      </p:pic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采用</a:t>
            </a:r>
            <a:r>
              <a:rPr lang="en-US" altLang="zh-CN" sz="2400" dirty="0">
                <a:solidFill>
                  <a:prstClr val="black"/>
                </a:solidFill>
              </a:rPr>
              <a:t>2</a:t>
            </a:r>
            <a:r>
              <a:rPr lang="zh-CN" altLang="en-US" sz="2400" dirty="0">
                <a:solidFill>
                  <a:prstClr val="black"/>
                </a:solidFill>
              </a:rPr>
              <a:t>个</a:t>
            </a:r>
            <a:r>
              <a:rPr lang="en-US" altLang="zh-CN" sz="2400" dirty="0">
                <a:solidFill>
                  <a:prstClr val="black"/>
                </a:solidFill>
              </a:rPr>
              <a:t>74LV164A</a:t>
            </a:r>
            <a:r>
              <a:rPr lang="zh-CN" altLang="en-US" sz="2400" dirty="0">
                <a:solidFill>
                  <a:prstClr val="black"/>
                </a:solidFill>
              </a:rPr>
              <a:t>构成</a:t>
            </a:r>
            <a:r>
              <a:rPr lang="en-US" altLang="zh-CN" sz="2400" dirty="0">
                <a:solidFill>
                  <a:prstClr val="black"/>
                </a:solidFill>
              </a:rPr>
              <a:t>16</a:t>
            </a:r>
            <a:r>
              <a:rPr lang="zh-CN" altLang="en-US" sz="2400" dirty="0">
                <a:solidFill>
                  <a:prstClr val="black"/>
                </a:solidFill>
              </a:rPr>
              <a:t>位串行输入并行输出移位寄存器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并行输出控制</a:t>
            </a:r>
            <a:r>
              <a:rPr lang="en-US" altLang="zh-CN" sz="2400" dirty="0">
                <a:solidFill>
                  <a:prstClr val="black"/>
                </a:solidFill>
              </a:rPr>
              <a:t>16</a:t>
            </a:r>
            <a:r>
              <a:rPr lang="zh-CN" altLang="en-US" sz="2400" dirty="0">
                <a:solidFill>
                  <a:prstClr val="black"/>
                </a:solidFill>
              </a:rPr>
              <a:t>个</a:t>
            </a:r>
            <a:r>
              <a:rPr lang="en-US" altLang="zh-CN" sz="2400" dirty="0">
                <a:solidFill>
                  <a:prstClr val="black"/>
                </a:solidFill>
              </a:rPr>
              <a:t>LED</a:t>
            </a:r>
            <a:r>
              <a:rPr lang="zh-CN" altLang="en-US" sz="2400" dirty="0">
                <a:solidFill>
                  <a:prstClr val="black"/>
                </a:solidFill>
              </a:rPr>
              <a:t>灯</a:t>
            </a:r>
            <a:endParaRPr lang="en-US" altLang="zh-CN" sz="24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438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CN" dirty="0">
                <a:solidFill>
                  <a:prstClr val="black"/>
                </a:solidFill>
              </a:rPr>
              <a:t>74LV164A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09" y="1937363"/>
            <a:ext cx="1944216" cy="182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501528"/>
            <a:ext cx="3689616" cy="2699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15" y="4301334"/>
            <a:ext cx="7694613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67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引脚约束：主板</a:t>
            </a:r>
            <a:r>
              <a:rPr lang="en-US" altLang="zh-CN" dirty="0"/>
              <a:t>LED</a:t>
            </a:r>
            <a:r>
              <a:rPr lang="zh-CN" altLang="en-US" dirty="0"/>
              <a:t>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18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主板</a:t>
            </a:r>
            <a:r>
              <a:rPr lang="en-US" altLang="zh-CN" sz="18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zh-CN" altLang="en-US" sz="18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输出引脚约束</a:t>
            </a:r>
            <a:endParaRPr lang="en-US" altLang="zh-CN" sz="1800" b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"LEDCLK"		LOC = N26   | IOSTANDARD = LVCMOS33 ;</a:t>
            </a: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"LEDCLR"		LOC = N24   | IOSTANDARD = LVCMOS33 ;</a:t>
            </a: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"LEDDT"		LOC = M26   | IOSTANDARD = LVCMOS33 ;</a:t>
            </a: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"LEDEN"		LOC = P18    | IOSTANDARD = LVCMOS33 ;</a:t>
            </a:r>
          </a:p>
          <a:p>
            <a:r>
              <a:rPr lang="en-US" altLang="zh-CN" dirty="0"/>
              <a:t>LEDCLK</a:t>
            </a:r>
            <a:r>
              <a:rPr lang="zh-CN" altLang="en-US" dirty="0"/>
              <a:t>：</a:t>
            </a:r>
            <a:r>
              <a:rPr lang="en-US" altLang="zh-CN" dirty="0"/>
              <a:t>74LV164A</a:t>
            </a:r>
            <a:r>
              <a:rPr lang="zh-CN" altLang="en-US" dirty="0"/>
              <a:t>的时钟</a:t>
            </a:r>
            <a:endParaRPr lang="en-US" altLang="zh-CN" dirty="0"/>
          </a:p>
          <a:p>
            <a:r>
              <a:rPr lang="en-US" altLang="zh-CN" dirty="0"/>
              <a:t>LEDCLR</a:t>
            </a:r>
            <a:r>
              <a:rPr lang="zh-CN" altLang="en-US" dirty="0"/>
              <a:t>：清零</a:t>
            </a:r>
            <a:endParaRPr lang="en-US" altLang="zh-CN" dirty="0"/>
          </a:p>
          <a:p>
            <a:r>
              <a:rPr lang="en-US" altLang="zh-CN" dirty="0"/>
              <a:t>LEDDT</a:t>
            </a:r>
            <a:r>
              <a:rPr lang="zh-CN" altLang="en-US" dirty="0"/>
              <a:t>：数据串行输入</a:t>
            </a:r>
            <a:endParaRPr lang="en-US" altLang="zh-CN" dirty="0"/>
          </a:p>
          <a:p>
            <a:r>
              <a:rPr lang="en-US" altLang="zh-CN" dirty="0"/>
              <a:t>LEDEN</a:t>
            </a:r>
            <a:r>
              <a:rPr lang="zh-CN" altLang="en-US" dirty="0"/>
              <a:t>：控制</a:t>
            </a:r>
            <a:r>
              <a:rPr lang="en-US" altLang="zh-CN" dirty="0"/>
              <a:t>LED</a:t>
            </a:r>
            <a:r>
              <a:rPr lang="zh-CN" altLang="en-US" dirty="0"/>
              <a:t>电源，</a:t>
            </a:r>
            <a:r>
              <a:rPr lang="en-US" altLang="zh-CN" dirty="0"/>
              <a:t>1</a:t>
            </a:r>
            <a:r>
              <a:rPr lang="zh-CN" altLang="en-US" dirty="0"/>
              <a:t>为使能</a:t>
            </a:r>
          </a:p>
        </p:txBody>
      </p:sp>
    </p:spTree>
    <p:extLst>
      <p:ext uri="{BB962C8B-B14F-4D97-AF65-F5344CB8AC3E}">
        <p14:creationId xmlns:p14="http://schemas.microsoft.com/office/powerpoint/2010/main" val="19668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接口说明：主板七段数码管</a:t>
            </a:r>
          </a:p>
        </p:txBody>
      </p:sp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静态译码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74LS164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移位输出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203182"/>
            <a:ext cx="4104456" cy="128971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404649" y="620672"/>
            <a:ext cx="3744419" cy="74583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圆角矩形 7"/>
          <p:cNvSpPr/>
          <p:nvPr/>
        </p:nvSpPr>
        <p:spPr>
          <a:xfrm>
            <a:off x="323528" y="3645024"/>
            <a:ext cx="1202432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共阴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248" y="5517232"/>
            <a:ext cx="2057400" cy="11239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771800" y="5725264"/>
            <a:ext cx="4032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通过</a:t>
            </a:r>
            <a:r>
              <a:rPr lang="en-US" altLang="zh-CN" sz="2000" b="1" dirty="0">
                <a:solidFill>
                  <a:srgbClr val="FF0000"/>
                </a:solidFill>
              </a:rPr>
              <a:t>P2S</a:t>
            </a:r>
            <a:r>
              <a:rPr lang="zh-CN" altLang="en-US" sz="2000" b="1" dirty="0">
                <a:solidFill>
                  <a:srgbClr val="FF0000"/>
                </a:solidFill>
              </a:rPr>
              <a:t>模块输出：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P_Data</a:t>
            </a:r>
            <a:r>
              <a:rPr lang="en-US" altLang="zh-CN" sz="2000" b="1" dirty="0">
                <a:solidFill>
                  <a:srgbClr val="FF0000"/>
                </a:solidFill>
              </a:rPr>
              <a:t>[63:0]=SEGMENT[63:0]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14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引脚约束：</a:t>
            </a:r>
            <a:r>
              <a:rPr lang="zh-CN" altLang="en-US" dirty="0" smtClean="0"/>
              <a:t>主板七段数码管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七段码移位输出引脚约束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"SEGCLK"		LOC = M24   | IOSTANDARD = LVCMOS33 ;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"SEGCLR"		LOC = M20   | IOSTANDARD = LVCMOS33 ;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"SEGDT"		LOC = L24    | IOSTANDARD = LVCMOS33 ;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"SEGEN"		LOC = R18    | IOSTANDARD = LVCMOS33 ; </a:t>
            </a:r>
            <a:endParaRPr lang="zh-CN" altLang="en-US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800" b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/>
              <a:t>SEGCLK</a:t>
            </a:r>
            <a:r>
              <a:rPr lang="zh-CN" altLang="en-US" dirty="0"/>
              <a:t>：</a:t>
            </a:r>
            <a:r>
              <a:rPr lang="en-US" altLang="zh-CN" dirty="0"/>
              <a:t>74LV164A</a:t>
            </a:r>
            <a:r>
              <a:rPr lang="zh-CN" altLang="en-US" dirty="0"/>
              <a:t>的时钟</a:t>
            </a:r>
            <a:endParaRPr lang="en-US" altLang="zh-CN" dirty="0"/>
          </a:p>
          <a:p>
            <a:r>
              <a:rPr lang="en-US" altLang="zh-CN" dirty="0"/>
              <a:t>SEGCLR</a:t>
            </a:r>
            <a:r>
              <a:rPr lang="zh-CN" altLang="en-US" dirty="0"/>
              <a:t>：清零</a:t>
            </a:r>
            <a:endParaRPr lang="en-US" altLang="zh-CN" dirty="0"/>
          </a:p>
          <a:p>
            <a:r>
              <a:rPr lang="en-US" altLang="zh-CN" dirty="0"/>
              <a:t>SEGDT</a:t>
            </a:r>
            <a:r>
              <a:rPr lang="zh-CN" altLang="en-US" dirty="0"/>
              <a:t>：数据串行输入</a:t>
            </a:r>
            <a:endParaRPr lang="en-US" altLang="zh-CN" dirty="0"/>
          </a:p>
          <a:p>
            <a:r>
              <a:rPr lang="en-US" altLang="zh-CN" dirty="0"/>
              <a:t>SEGEN</a:t>
            </a:r>
            <a:r>
              <a:rPr lang="zh-CN" altLang="en-US" dirty="0"/>
              <a:t>：控制数码管电源，</a:t>
            </a:r>
            <a:r>
              <a:rPr lang="en-US" altLang="zh-CN" dirty="0"/>
              <a:t>1</a:t>
            </a:r>
            <a:r>
              <a:rPr lang="zh-CN" altLang="en-US" dirty="0"/>
              <a:t>为使能</a:t>
            </a:r>
          </a:p>
        </p:txBody>
      </p:sp>
    </p:spTree>
    <p:extLst>
      <p:ext uri="{BB962C8B-B14F-4D97-AF65-F5344CB8AC3E}">
        <p14:creationId xmlns:p14="http://schemas.microsoft.com/office/powerpoint/2010/main" val="310120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  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en-US" altLang="zh-CN" dirty="0"/>
          </a:p>
          <a:p>
            <a:r>
              <a:rPr lang="zh-CN" altLang="en-US" dirty="0"/>
              <a:t>实验设备与材料</a:t>
            </a:r>
            <a:endParaRPr lang="en-US" altLang="zh-CN" dirty="0"/>
          </a:p>
          <a:p>
            <a:r>
              <a:rPr lang="zh-CN" altLang="en-US" dirty="0"/>
              <a:t>实验任务</a:t>
            </a:r>
            <a:endParaRPr lang="en-US" altLang="zh-CN" dirty="0"/>
          </a:p>
          <a:p>
            <a:r>
              <a:rPr lang="zh-CN" altLang="en-US" dirty="0"/>
              <a:t>实验原理</a:t>
            </a:r>
            <a:endParaRPr lang="en-US" altLang="zh-CN" dirty="0"/>
          </a:p>
          <a:p>
            <a:r>
              <a:rPr lang="zh-CN" altLang="en-US" dirty="0"/>
              <a:t>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293819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zh-CN" dirty="0"/>
              <a:t>设计</a:t>
            </a:r>
            <a:r>
              <a:rPr lang="en-US" altLang="zh-CN" dirty="0"/>
              <a:t>8</a:t>
            </a:r>
            <a:r>
              <a:rPr lang="zh-CN" altLang="zh-CN" dirty="0"/>
              <a:t>位带并行输入的</a:t>
            </a:r>
            <a:r>
              <a:rPr lang="zh-CN" altLang="en-US" dirty="0"/>
              <a:t>右移</a:t>
            </a:r>
            <a:r>
              <a:rPr lang="zh-CN" altLang="zh-CN" dirty="0"/>
              <a:t>移位寄存器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：设计主板</a:t>
            </a:r>
            <a:r>
              <a:rPr lang="en-US" altLang="zh-CN" dirty="0"/>
              <a:t>LED</a:t>
            </a:r>
            <a:r>
              <a:rPr lang="zh-CN" altLang="en-US" dirty="0"/>
              <a:t>灯驱动模块</a:t>
            </a:r>
          </a:p>
          <a:p>
            <a:endParaRPr lang="en-US" altLang="zh-CN" dirty="0"/>
          </a:p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：设计主板七段数码管驱动模块</a:t>
            </a:r>
          </a:p>
        </p:txBody>
      </p:sp>
    </p:spTree>
    <p:extLst>
      <p:ext uri="{BB962C8B-B14F-4D97-AF65-F5344CB8AC3E}">
        <p14:creationId xmlns:p14="http://schemas.microsoft.com/office/powerpoint/2010/main" val="5675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8013576" cy="954360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设计</a:t>
            </a:r>
            <a:r>
              <a:rPr lang="en-US" altLang="zh-CN" dirty="0"/>
              <a:t>8</a:t>
            </a:r>
            <a:r>
              <a:rPr lang="zh-CN" altLang="zh-CN" dirty="0"/>
              <a:t>位带并行输入的</a:t>
            </a:r>
            <a:r>
              <a:rPr lang="zh-CN" altLang="en-US" dirty="0"/>
              <a:t>右移</a:t>
            </a:r>
            <a:r>
              <a:rPr lang="zh-CN" altLang="zh-CN" dirty="0"/>
              <a:t>移位寄存器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工程名称用</a:t>
            </a:r>
            <a:r>
              <a:rPr lang="en-US" altLang="zh-CN" dirty="0"/>
              <a:t>ShfitReg8b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/>
              <a:t>用</a:t>
            </a:r>
            <a:r>
              <a:rPr lang="en-US" altLang="zh-CN" dirty="0"/>
              <a:t>HDL</a:t>
            </a:r>
          </a:p>
          <a:p>
            <a:endParaRPr lang="en-US" altLang="zh-CN" dirty="0"/>
          </a:p>
          <a:p>
            <a:r>
              <a:rPr lang="zh-CN" altLang="en-US" dirty="0"/>
              <a:t>用结构化描述设计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波形仿真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671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激励代码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496" y="1190357"/>
            <a:ext cx="50405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	initial begin</a:t>
            </a:r>
          </a:p>
          <a:p>
            <a:r>
              <a:rPr lang="en-US" altLang="zh-CN" sz="2400" dirty="0"/>
              <a:t>		// Initialize Inputs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 = 0;</a:t>
            </a:r>
          </a:p>
          <a:p>
            <a:r>
              <a:rPr lang="en-US" altLang="zh-CN" sz="2400" dirty="0"/>
              <a:t>		S_L = 0;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s_in</a:t>
            </a:r>
            <a:r>
              <a:rPr lang="en-US" altLang="zh-CN" sz="2400" dirty="0"/>
              <a:t> = 0;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p_in</a:t>
            </a:r>
            <a:r>
              <a:rPr lang="en-US" altLang="zh-CN" sz="2400" dirty="0"/>
              <a:t> = 0;</a:t>
            </a:r>
          </a:p>
          <a:p>
            <a:endParaRPr lang="en-US" altLang="zh-CN" sz="2400" dirty="0"/>
          </a:p>
          <a:p>
            <a:r>
              <a:rPr lang="en-US" altLang="zh-CN" sz="2400" dirty="0"/>
              <a:t>		#100;</a:t>
            </a:r>
          </a:p>
          <a:p>
            <a:r>
              <a:rPr lang="en-US" altLang="zh-CN" sz="2400" dirty="0"/>
              <a:t>        </a:t>
            </a:r>
          </a:p>
          <a:p>
            <a:r>
              <a:rPr lang="en-US" altLang="zh-CN" sz="2400" dirty="0"/>
              <a:t>		// Add stimulus here</a:t>
            </a:r>
          </a:p>
          <a:p>
            <a:r>
              <a:rPr lang="en-US" altLang="zh-CN" sz="2400" dirty="0"/>
              <a:t>		S_L = 0;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s_in</a:t>
            </a:r>
            <a:r>
              <a:rPr lang="en-US" altLang="zh-CN" sz="2400" dirty="0"/>
              <a:t> = 1;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p_in</a:t>
            </a:r>
            <a:r>
              <a:rPr lang="en-US" altLang="zh-CN" sz="2400" dirty="0"/>
              <a:t> =0;</a:t>
            </a:r>
          </a:p>
          <a:p>
            <a:r>
              <a:rPr lang="en-US" altLang="zh-CN" sz="2400" dirty="0"/>
              <a:t>		</a:t>
            </a:r>
          </a:p>
        </p:txBody>
      </p:sp>
      <p:sp>
        <p:nvSpPr>
          <p:cNvPr id="5" name="矩形 4"/>
          <p:cNvSpPr/>
          <p:nvPr/>
        </p:nvSpPr>
        <p:spPr>
          <a:xfrm>
            <a:off x="4283968" y="1196752"/>
            <a:ext cx="48245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		#200;</a:t>
            </a:r>
          </a:p>
          <a:p>
            <a:r>
              <a:rPr lang="en-US" altLang="zh-CN" sz="2400" dirty="0"/>
              <a:t>		S_L = 1;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s_in</a:t>
            </a:r>
            <a:r>
              <a:rPr lang="en-US" altLang="zh-CN" sz="2400" dirty="0"/>
              <a:t> = 0;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p_in</a:t>
            </a:r>
            <a:r>
              <a:rPr lang="en-US" altLang="zh-CN" sz="2400" dirty="0"/>
              <a:t> = 8'b0101_0101;</a:t>
            </a:r>
          </a:p>
          <a:p>
            <a:r>
              <a:rPr lang="en-US" altLang="zh-CN" sz="2400" dirty="0"/>
              <a:t>		#500;</a:t>
            </a:r>
          </a:p>
          <a:p>
            <a:r>
              <a:rPr lang="en-US" altLang="zh-CN" sz="2400" dirty="0"/>
              <a:t>	end</a:t>
            </a:r>
          </a:p>
          <a:p>
            <a:r>
              <a:rPr lang="en-US" altLang="zh-CN" sz="2400" dirty="0"/>
              <a:t>	</a:t>
            </a:r>
          </a:p>
          <a:p>
            <a:r>
              <a:rPr lang="en-US" altLang="zh-CN" sz="2400" dirty="0"/>
              <a:t>	always begin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 = 0; #20;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 = 1; #20;</a:t>
            </a:r>
          </a:p>
          <a:p>
            <a:r>
              <a:rPr lang="en-US" altLang="zh-CN" sz="2400" dirty="0"/>
              <a:t>	end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7920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仿真波形输出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52613"/>
            <a:ext cx="8886919" cy="337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09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设计主板</a:t>
            </a:r>
            <a:r>
              <a:rPr lang="en-US" altLang="zh-CN" dirty="0"/>
              <a:t>LED</a:t>
            </a:r>
            <a:r>
              <a:rPr lang="zh-CN" altLang="en-US" dirty="0"/>
              <a:t>灯驱动模块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工程名称用</a:t>
            </a:r>
            <a:r>
              <a:rPr lang="en-US" altLang="zh-CN" dirty="0"/>
              <a:t>LEDP2S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/>
              <a:t>用</a:t>
            </a:r>
            <a:r>
              <a:rPr lang="en-US" altLang="zh-CN" dirty="0"/>
              <a:t>HDL</a:t>
            </a:r>
          </a:p>
          <a:p>
            <a:endParaRPr lang="en-US" altLang="zh-CN" dirty="0"/>
          </a:p>
          <a:p>
            <a:r>
              <a:rPr lang="zh-CN" altLang="en-US" dirty="0"/>
              <a:t>用结构化描述设计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CreatNumber</a:t>
            </a:r>
            <a:r>
              <a:rPr lang="zh-CN" altLang="en-US" dirty="0"/>
              <a:t>模块，用</a:t>
            </a:r>
            <a:r>
              <a:rPr lang="en-US" altLang="zh-CN" dirty="0"/>
              <a:t>4</a:t>
            </a:r>
            <a:r>
              <a:rPr lang="zh-CN" altLang="en-US" dirty="0"/>
              <a:t>位七段数码管设置</a:t>
            </a:r>
            <a:r>
              <a:rPr lang="en-US" altLang="zh-CN" dirty="0"/>
              <a:t>16</a:t>
            </a:r>
            <a:r>
              <a:rPr lang="zh-CN" altLang="en-US" dirty="0"/>
              <a:t>位</a:t>
            </a:r>
            <a:r>
              <a:rPr lang="en-US" altLang="zh-CN" dirty="0"/>
              <a:t>LED</a:t>
            </a:r>
            <a:r>
              <a:rPr lang="zh-CN" altLang="en-US" dirty="0"/>
              <a:t>灯的初值</a:t>
            </a:r>
            <a:endParaRPr lang="en-US" altLang="zh-CN" dirty="0"/>
          </a:p>
          <a:p>
            <a:pPr lvl="1"/>
            <a:r>
              <a:rPr lang="zh-CN" altLang="en-US" dirty="0"/>
              <a:t>调用显示模块</a:t>
            </a:r>
            <a:endParaRPr lang="en-US" altLang="zh-CN" dirty="0"/>
          </a:p>
          <a:p>
            <a:pPr lvl="1"/>
            <a:r>
              <a:rPr lang="zh-CN" altLang="en-US" dirty="0"/>
              <a:t>改造</a:t>
            </a:r>
            <a:r>
              <a:rPr lang="en-US" altLang="zh-CN" dirty="0"/>
              <a:t>ShfitReg8b</a:t>
            </a:r>
            <a:r>
              <a:rPr lang="zh-CN" altLang="en-US" dirty="0"/>
              <a:t>模块，设计</a:t>
            </a:r>
            <a:r>
              <a:rPr lang="en-US" altLang="zh-CN" dirty="0"/>
              <a:t>LED</a:t>
            </a:r>
            <a:r>
              <a:rPr lang="zh-CN" altLang="en-US" dirty="0"/>
              <a:t>灯驱动模块</a:t>
            </a:r>
            <a:r>
              <a:rPr lang="en-US" altLang="zh-CN" dirty="0"/>
              <a:t>LED_DRV</a:t>
            </a:r>
          </a:p>
        </p:txBody>
      </p:sp>
    </p:spTree>
    <p:extLst>
      <p:ext uri="{BB962C8B-B14F-4D97-AF65-F5344CB8AC3E}">
        <p14:creationId xmlns:p14="http://schemas.microsoft.com/office/powerpoint/2010/main" val="142235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设计主板</a:t>
            </a:r>
            <a:r>
              <a:rPr lang="en-US" altLang="zh-CN" dirty="0"/>
              <a:t>LED</a:t>
            </a:r>
            <a:r>
              <a:rPr lang="zh-CN" altLang="en-US" dirty="0"/>
              <a:t>灯驱动模块（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下载验证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 err="1"/>
              <a:t>sw</a:t>
            </a:r>
            <a:r>
              <a:rPr lang="en-US" altLang="zh-CN" dirty="0"/>
              <a:t>[0]</a:t>
            </a:r>
            <a:r>
              <a:rPr lang="zh-CN" altLang="en-US" dirty="0"/>
              <a:t>到</a:t>
            </a:r>
            <a:r>
              <a:rPr lang="en-US" altLang="zh-CN" dirty="0" err="1"/>
              <a:t>sw</a:t>
            </a:r>
            <a:r>
              <a:rPr lang="en-US" altLang="zh-CN" dirty="0"/>
              <a:t>[3]</a:t>
            </a:r>
            <a:r>
              <a:rPr lang="zh-CN" altLang="en-US" dirty="0"/>
              <a:t>作为自增按键，设置</a:t>
            </a:r>
            <a:r>
              <a:rPr lang="en-US" altLang="zh-CN" dirty="0"/>
              <a:t>4</a:t>
            </a:r>
            <a:r>
              <a:rPr lang="zh-CN" altLang="en-US" dirty="0"/>
              <a:t>位七段数码管的初值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SW[15]</a:t>
            </a:r>
            <a:r>
              <a:rPr lang="zh-CN" altLang="en-US" dirty="0"/>
              <a:t>控制将</a:t>
            </a:r>
            <a:r>
              <a:rPr lang="en-US" altLang="zh-CN" dirty="0"/>
              <a:t>4</a:t>
            </a:r>
            <a:r>
              <a:rPr lang="zh-CN" altLang="en-US" dirty="0"/>
              <a:t>位七段数码管的数据输出到</a:t>
            </a:r>
            <a:r>
              <a:rPr lang="en-US" altLang="zh-CN" dirty="0"/>
              <a:t>LED</a:t>
            </a:r>
            <a:r>
              <a:rPr lang="zh-CN" altLang="en-US" dirty="0"/>
              <a:t>灯</a:t>
            </a:r>
          </a:p>
        </p:txBody>
      </p:sp>
    </p:spTree>
    <p:extLst>
      <p:ext uri="{BB962C8B-B14F-4D97-AF65-F5344CB8AC3E}">
        <p14:creationId xmlns:p14="http://schemas.microsoft.com/office/powerpoint/2010/main" val="219102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设计主板七段数码管驱动模块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工程名称用</a:t>
            </a:r>
            <a:r>
              <a:rPr lang="en-US" altLang="zh-CN" dirty="0"/>
              <a:t>SEGP2S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/>
              <a:t>用</a:t>
            </a:r>
            <a:r>
              <a:rPr lang="en-US" altLang="zh-CN" dirty="0"/>
              <a:t>HDL</a:t>
            </a:r>
          </a:p>
          <a:p>
            <a:endParaRPr lang="en-US" altLang="zh-CN" dirty="0"/>
          </a:p>
          <a:p>
            <a:r>
              <a:rPr lang="zh-CN" altLang="en-US" dirty="0"/>
              <a:t>用结构化描述</a:t>
            </a:r>
            <a:r>
              <a:rPr lang="zh-CN" altLang="en-US" dirty="0" smtClean="0"/>
              <a:t>设计</a:t>
            </a:r>
            <a:endParaRPr lang="en-US" altLang="zh-CN" dirty="0"/>
          </a:p>
          <a:p>
            <a:pPr lvl="1"/>
            <a:r>
              <a:rPr lang="zh-CN" altLang="en-US" dirty="0"/>
              <a:t>改造</a:t>
            </a:r>
            <a:r>
              <a:rPr lang="en-US" altLang="zh-CN" dirty="0"/>
              <a:t>ShfitReg8b</a:t>
            </a:r>
            <a:r>
              <a:rPr lang="zh-CN" altLang="en-US" dirty="0"/>
              <a:t>模块，设计主板七段数码管驱动模块</a:t>
            </a:r>
            <a:r>
              <a:rPr lang="en-US" altLang="zh-CN" dirty="0" smtClean="0"/>
              <a:t>SEG_DRV</a:t>
            </a:r>
          </a:p>
          <a:p>
            <a:pPr lvl="1"/>
            <a:r>
              <a:rPr lang="zh-CN" altLang="en-US" dirty="0" smtClean="0"/>
              <a:t>改造</a:t>
            </a:r>
            <a:r>
              <a:rPr lang="en-US" altLang="zh-CN" dirty="0" err="1" smtClean="0"/>
              <a:t>CreatNumber</a:t>
            </a:r>
            <a:r>
              <a:rPr lang="zh-CN" altLang="en-US" dirty="0" smtClean="0"/>
              <a:t>模块，生成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位二进制数字。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43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81528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设计主板七段数码管驱动模块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下载验证</a:t>
            </a:r>
          </a:p>
          <a:p>
            <a:pPr lvl="1"/>
            <a:r>
              <a:rPr lang="zh-CN" altLang="en-US" dirty="0"/>
              <a:t>将主板七段数码管设成显示“</a:t>
            </a:r>
            <a:r>
              <a:rPr lang="en-US" altLang="zh-CN" dirty="0"/>
              <a:t>01234567</a:t>
            </a:r>
            <a:r>
              <a:rPr lang="zh-CN" altLang="en-US" dirty="0"/>
              <a:t>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992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820472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掌握支持并行输入的移位寄存器的工作原理</a:t>
            </a:r>
            <a:endParaRPr lang="en-US" altLang="zh-CN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掌握支持并行输入的移位寄存器的设计方法</a:t>
            </a:r>
          </a:p>
        </p:txBody>
      </p:sp>
    </p:spTree>
    <p:extLst>
      <p:ext uri="{BB962C8B-B14F-4D97-AF65-F5344CB8AC3E}">
        <p14:creationId xmlns:p14="http://schemas.microsoft.com/office/powerpoint/2010/main" val="40167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实验设备与材料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装有</a:t>
            </a:r>
            <a:r>
              <a:rPr lang="en-US" altLang="zh-CN" dirty="0"/>
              <a:t>Xilinx ISE 14.7</a:t>
            </a:r>
            <a:r>
              <a:rPr lang="zh-CN" altLang="en-US" dirty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SWORD</a:t>
            </a:r>
            <a:r>
              <a:rPr lang="zh-CN" altLang="en-US" dirty="0"/>
              <a:t>开发板</a:t>
            </a:r>
            <a:r>
              <a:rPr lang="en-US" altLang="zh-CN" dirty="0"/>
              <a:t>					1</a:t>
            </a:r>
            <a:r>
              <a:rPr lang="zh-CN" altLang="en-US" dirty="0"/>
              <a:t>套</a:t>
            </a:r>
          </a:p>
          <a:p>
            <a:r>
              <a:rPr lang="zh-CN" altLang="en-US" dirty="0"/>
              <a:t>实验材料</a:t>
            </a:r>
          </a:p>
          <a:p>
            <a:pPr lvl="1"/>
            <a:r>
              <a:rPr lang="zh-CN" altLang="en-US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273157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zh-CN" dirty="0"/>
              <a:t>设计</a:t>
            </a:r>
            <a:r>
              <a:rPr lang="en-US" altLang="zh-CN" dirty="0"/>
              <a:t>8</a:t>
            </a:r>
            <a:r>
              <a:rPr lang="zh-CN" altLang="zh-CN" dirty="0"/>
              <a:t>位带并行输入的</a:t>
            </a:r>
            <a:r>
              <a:rPr lang="zh-CN" altLang="en-US" dirty="0"/>
              <a:t>右移</a:t>
            </a:r>
            <a:r>
              <a:rPr lang="zh-CN" altLang="zh-CN" dirty="0"/>
              <a:t>移位寄存器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：设计主板</a:t>
            </a:r>
            <a:r>
              <a:rPr lang="en-US" altLang="zh-CN" dirty="0"/>
              <a:t>LED</a:t>
            </a:r>
            <a:r>
              <a:rPr lang="zh-CN" altLang="en-US" dirty="0"/>
              <a:t>灯驱动模块</a:t>
            </a:r>
          </a:p>
          <a:p>
            <a:endParaRPr lang="en-US" altLang="zh-CN" dirty="0"/>
          </a:p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：设计主板七段数码管驱动模块</a:t>
            </a:r>
          </a:p>
        </p:txBody>
      </p:sp>
    </p:spTree>
    <p:extLst>
      <p:ext uri="{BB962C8B-B14F-4D97-AF65-F5344CB8AC3E}">
        <p14:creationId xmlns:p14="http://schemas.microsoft.com/office/powerpoint/2010/main" val="248872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移位寄存器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带并行输入</a:t>
            </a:r>
            <a:r>
              <a:rPr lang="zh-CN" altLang="en-US" dirty="0"/>
              <a:t>的移位寄存器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并行－串行转换器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164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移位寄存器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每来一个时钟脉冲，寄存器中的数据按顺序向左或向右移动一位</a:t>
            </a:r>
          </a:p>
          <a:p>
            <a:pPr lvl="1"/>
            <a:r>
              <a:rPr lang="zh-CN" altLang="en-US" dirty="0"/>
              <a:t>必须采用主从触发器或边沿触发器</a:t>
            </a:r>
          </a:p>
          <a:p>
            <a:pPr lvl="1"/>
            <a:r>
              <a:rPr lang="zh-CN" altLang="en-US" dirty="0"/>
              <a:t>不能采用锁存器</a:t>
            </a:r>
          </a:p>
          <a:p>
            <a:r>
              <a:rPr lang="zh-CN" altLang="en-US" dirty="0"/>
              <a:t>数据移动方式：左移、右移、循环移位</a:t>
            </a:r>
          </a:p>
          <a:p>
            <a:r>
              <a:rPr lang="zh-CN" altLang="en-US" dirty="0"/>
              <a:t>数据输入输出方式</a:t>
            </a:r>
          </a:p>
          <a:p>
            <a:pPr lvl="1"/>
            <a:r>
              <a:rPr lang="zh-CN" altLang="en-US" dirty="0"/>
              <a:t>串行输入，串行输出</a:t>
            </a:r>
          </a:p>
          <a:p>
            <a:pPr lvl="1"/>
            <a:r>
              <a:rPr lang="zh-CN" altLang="en-US" dirty="0"/>
              <a:t>串行输入，并行输出</a:t>
            </a:r>
          </a:p>
          <a:p>
            <a:pPr lvl="1"/>
            <a:r>
              <a:rPr lang="zh-CN" altLang="en-US" dirty="0"/>
              <a:t>并行输入，串行输出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74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串行输入右移移位寄存器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507288" cy="4525963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D</a:t>
            </a:r>
            <a:r>
              <a:rPr lang="zh-CN" altLang="en-US" dirty="0"/>
              <a:t>触发器构成串行输入的右移移位寄存器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413078"/>
              </p:ext>
            </p:extLst>
          </p:nvPr>
        </p:nvGraphicFramePr>
        <p:xfrm>
          <a:off x="431800" y="2706688"/>
          <a:ext cx="8101013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Visio" r:id="rId3" imgW="2332579" imgH="748510" progId="Visio.Drawing.11">
                  <p:embed/>
                </p:oleObj>
              </mc:Choice>
              <mc:Fallback>
                <p:oleObj name="Visio" r:id="rId3" imgW="2332579" imgH="748510" progId="Visio.Drawing.11">
                  <p:embed/>
                  <p:pic>
                    <p:nvPicPr>
                      <p:cNvPr id="0" name="串行输入逻辑电路图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2706688"/>
                        <a:ext cx="8101013" cy="260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909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循环右移移位寄存器</a:t>
            </a:r>
          </a:p>
        </p:txBody>
      </p:sp>
      <p:graphicFrame>
        <p:nvGraphicFramePr>
          <p:cNvPr id="102" name="对象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832844"/>
              </p:ext>
            </p:extLst>
          </p:nvPr>
        </p:nvGraphicFramePr>
        <p:xfrm>
          <a:off x="467544" y="2276872"/>
          <a:ext cx="8101013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Visio" r:id="rId3" imgW="2332579" imgH="748510" progId="Visio.Drawing.11">
                  <p:embed/>
                </p:oleObj>
              </mc:Choice>
              <mc:Fallback>
                <p:oleObj name="Visio" r:id="rId3" imgW="2332579" imgH="748510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276872"/>
                        <a:ext cx="8101013" cy="260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506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11023</TotalTime>
  <Words>661</Words>
  <Application>Microsoft Office PowerPoint</Application>
  <PresentationFormat>全屏显示(4:3)</PresentationFormat>
  <Paragraphs>199</Paragraphs>
  <Slides>28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6" baseType="lpstr">
      <vt:lpstr>黑体</vt:lpstr>
      <vt:lpstr>华文细黑</vt:lpstr>
      <vt:lpstr>华文行楷</vt:lpstr>
      <vt:lpstr>楷体_GB2312</vt:lpstr>
      <vt:lpstr>宋体</vt:lpstr>
      <vt:lpstr>微软雅黑</vt:lpstr>
      <vt:lpstr>新宋体</vt:lpstr>
      <vt:lpstr>Arial</vt:lpstr>
      <vt:lpstr>Calibri</vt:lpstr>
      <vt:lpstr>Consolas</vt:lpstr>
      <vt:lpstr>Helvetica</vt:lpstr>
      <vt:lpstr>Times New Roman</vt:lpstr>
      <vt:lpstr>Verdana</vt:lpstr>
      <vt:lpstr>Wingdings</vt:lpstr>
      <vt:lpstr>自定义设计方案</vt:lpstr>
      <vt:lpstr>实验室PPT模版2013 beta1</vt:lpstr>
      <vt:lpstr>1_自定义设计方案</vt:lpstr>
      <vt:lpstr>Visio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移位寄存器</vt:lpstr>
      <vt:lpstr>串行输入右移移位寄存器</vt:lpstr>
      <vt:lpstr>循环右移移位寄存器</vt:lpstr>
      <vt:lpstr>例：8位左移移移位寄存器</vt:lpstr>
      <vt:lpstr>带并行输入的右移移位寄存器</vt:lpstr>
      <vt:lpstr>带并行输入的8位右移移位寄存器</vt:lpstr>
      <vt:lpstr>并行－串行转换器（1）</vt:lpstr>
      <vt:lpstr>并行－串行转换器（2）</vt:lpstr>
      <vt:lpstr>接口说明：主板LED灯</vt:lpstr>
      <vt:lpstr>74LV164A</vt:lpstr>
      <vt:lpstr>引脚约束：主板LED灯</vt:lpstr>
      <vt:lpstr>接口说明：主板七段数码管</vt:lpstr>
      <vt:lpstr>引脚约束：主板七段数码管</vt:lpstr>
      <vt:lpstr>实验内容与步骤</vt:lpstr>
      <vt:lpstr>设计8位带并行输入的右移移位寄存器</vt:lpstr>
      <vt:lpstr>激励代码</vt:lpstr>
      <vt:lpstr>仿真波形输出</vt:lpstr>
      <vt:lpstr>设计主板LED灯驱动模块</vt:lpstr>
      <vt:lpstr>设计主板LED灯驱动模块（2）</vt:lpstr>
      <vt:lpstr>设计主板七段数码管驱动模块</vt:lpstr>
      <vt:lpstr>设计主板七段数码管驱动模块(2)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DELL</cp:lastModifiedBy>
  <cp:revision>407</cp:revision>
  <dcterms:created xsi:type="dcterms:W3CDTF">2011-08-03T07:44:17Z</dcterms:created>
  <dcterms:modified xsi:type="dcterms:W3CDTF">2021-12-19T14:57:37Z</dcterms:modified>
</cp:coreProperties>
</file>