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36"/>
  </p:notes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80" r:id="rId14"/>
    <p:sldId id="277" r:id="rId15"/>
    <p:sldId id="278" r:id="rId16"/>
    <p:sldId id="281" r:id="rId17"/>
    <p:sldId id="284" r:id="rId18"/>
    <p:sldId id="285" r:id="rId19"/>
    <p:sldId id="296" r:id="rId20"/>
    <p:sldId id="286" r:id="rId21"/>
    <p:sldId id="289" r:id="rId22"/>
    <p:sldId id="290" r:id="rId23"/>
    <p:sldId id="287" r:id="rId24"/>
    <p:sldId id="297" r:id="rId25"/>
    <p:sldId id="301" r:id="rId26"/>
    <p:sldId id="302" r:id="rId27"/>
    <p:sldId id="300" r:id="rId28"/>
    <p:sldId id="292" r:id="rId29"/>
    <p:sldId id="293" r:id="rId30"/>
    <p:sldId id="288" r:id="rId31"/>
    <p:sldId id="298" r:id="rId32"/>
    <p:sldId id="294" r:id="rId33"/>
    <p:sldId id="295" r:id="rId34"/>
    <p:sldId id="26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  <p14:sldId id="284"/>
            <p14:sldId id="285"/>
            <p14:sldId id="296"/>
            <p14:sldId id="286"/>
            <p14:sldId id="289"/>
            <p14:sldId id="290"/>
            <p14:sldId id="287"/>
            <p14:sldId id="297"/>
            <p14:sldId id="301"/>
            <p14:sldId id="302"/>
            <p14:sldId id="300"/>
            <p14:sldId id="292"/>
            <p14:sldId id="293"/>
            <p14:sldId id="288"/>
            <p14:sldId id="298"/>
            <p14:sldId id="294"/>
            <p14:sldId id="295"/>
            <p14:sldId id="269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2091" autoAdjust="0"/>
  </p:normalViewPr>
  <p:slideViewPr>
    <p:cSldViewPr>
      <p:cViewPr varScale="1">
        <p:scale>
          <a:sx n="106" d="100"/>
          <a:sy n="106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马德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" pitchFamily="2" charset="0"/>
                <a:ea typeface="楷体_GB2312" pitchFamily="49" charset="-122"/>
              </a:rPr>
              <a:t>made@zju.edu.cn</a:t>
            </a:r>
            <a:endParaRPr lang="en-US" altLang="zh-CN" sz="2800" dirty="0">
              <a:solidFill>
                <a:schemeClr val="tx1"/>
              </a:solidFill>
              <a:latin typeface="Times" pitchFamily="2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、变量译码器设计与应用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5" name="3-8译码器Verilog代码 10"/>
          <p:cNvSpPr/>
          <p:nvPr/>
        </p:nvSpPr>
        <p:spPr>
          <a:xfrm>
            <a:off x="457200" y="1282690"/>
            <a:ext cx="800100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module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 decoder_3_8(C, B, A, G, G2A,G2B, Y);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input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wire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 A, B, C, G, G2A, G2B;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output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wire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 [7:0] Y;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not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 	node_0_0(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A_n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A),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node_0_1(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B_n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B),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node_0_2(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C_n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C),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node_0_3(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G_n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G);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node_1_0(D0,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B_n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A_n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node_1_1(D1,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B_n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A  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node_1_2(D2, B,  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A_n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node_1_3(D3, B,   A  );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nor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node_1_4(EN,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G_n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, G2A, G2B);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nand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node_2_0(Y[0], EN, D0,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C_n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node_2_1(Y[1], EN, D1,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C_n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node_2_2(Y[2], EN, D2,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C_n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node_2_3(Y[3], EN, D3, </a:t>
            </a:r>
            <a:r>
              <a:rPr lang="en-US" altLang="zh-CN" sz="1600" b="1" dirty="0" err="1">
                <a:latin typeface="Courier New" panose="02070309020205020404" pitchFamily="49" charset="0"/>
                <a:ea typeface="新宋体" panose="02010609030101010101" charset="-122"/>
              </a:rPr>
              <a:t>C_n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node_2_4(Y[4], EN, D0, C  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node_2_5(Y[5], EN, D1, C  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node_2_6(Y[6], EN, D2, C  ),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</a:rPr>
              <a:t>	node_2_7(Y[7], EN, D3, C  );</a:t>
            </a:r>
            <a:endParaRPr lang="en-US" altLang="zh-CN" sz="1600" b="1" dirty="0">
              <a:latin typeface="Courier New" panose="02070309020205020404" pitchFamily="49" charset="0"/>
              <a:ea typeface="新宋体" panose="02010609030101010101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</a:rPr>
              <a:t>endmodule</a:t>
            </a:r>
            <a:endParaRPr lang="zh-CN" altLang="en-US" sz="1600" b="1" dirty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3970784" cy="4525963"/>
          </a:xfrm>
        </p:spPr>
        <p:txBody>
          <a:bodyPr/>
          <a:lstStyle/>
          <a:p>
            <a:r>
              <a:rPr lang="en-US" altLang="zh-CN" dirty="0"/>
              <a:t>74LS139</a:t>
            </a:r>
            <a:r>
              <a:rPr lang="zh-CN" altLang="en-US" dirty="0"/>
              <a:t>变量译码器功能表和引脚</a:t>
            </a:r>
            <a:endParaRPr lang="zh-CN" altLang="en-US" dirty="0"/>
          </a:p>
        </p:txBody>
      </p:sp>
      <p:graphicFrame>
        <p:nvGraphicFramePr>
          <p:cNvPr id="4" name="74LS139表格 15"/>
          <p:cNvGraphicFramePr>
            <a:graphicFrameLocks noGrp="1"/>
          </p:cNvGraphicFramePr>
          <p:nvPr/>
        </p:nvGraphicFramePr>
        <p:xfrm>
          <a:off x="5076056" y="1412776"/>
          <a:ext cx="3886202" cy="248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650"/>
                <a:gridCol w="889000"/>
                <a:gridCol w="560388"/>
                <a:gridCol w="560388"/>
                <a:gridCol w="560388"/>
                <a:gridCol w="56038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输入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（低电平有效）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使能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变量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G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74LS139引脚图片"/>
          <p:cNvGraphicFramePr>
            <a:graphicFrameLocks noChangeAspect="1"/>
          </p:cNvGraphicFramePr>
          <p:nvPr/>
        </p:nvGraphicFramePr>
        <p:xfrm>
          <a:off x="270892" y="2708920"/>
          <a:ext cx="42291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1" imgW="2329815" imgH="1908810" progId="Visio.Drawing.11">
                  <p:embed/>
                </p:oleObj>
              </mc:Choice>
              <mc:Fallback>
                <p:oleObj name="Visio" r:id="rId1" imgW="2329815" imgH="1908810" progId="Visio.Drawing.11">
                  <p:embed/>
                  <p:pic>
                    <p:nvPicPr>
                      <p:cNvPr id="0" name="图片 4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2" y="2708920"/>
                        <a:ext cx="4229100" cy="324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0" y="4077072"/>
            <a:ext cx="4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decoder_2_4(B, A, G, Y,);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case({B,A})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2’b00:Y=4’b0001;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2’b01:Y=4’b0010;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2’b10:Y=4’b0100;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2’b11:Y=4’b0001;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变量译码器的输出对应所有输入变量的最小项组合，如果将函数转换成最小项和的形式，则可以用变量译码器实现函数的组合电路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F = S3S2S1+S3S2S1+S3S2S1+S3S2S1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9495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023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585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9593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8632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6160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89149" y="3501008"/>
          <a:ext cx="54911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Visio" r:id="rId1" imgW="4389120" imgH="2666365" progId="Visio.Drawing.11">
                  <p:embed/>
                </p:oleObj>
              </mc:Choice>
              <mc:Fallback>
                <p:oleObj name="Visio" r:id="rId1" imgW="4389120" imgH="2666365" progId="Visio.Drawing.11">
                  <p:embed/>
                  <p:pic>
                    <p:nvPicPr>
                      <p:cNvPr id="0" name="74LS138引脚图片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49" y="3501008"/>
                        <a:ext cx="54911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2402" y="2060848"/>
            <a:ext cx="79200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  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lampCtr1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(s1, s2, s3, F);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decoder_3_8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Decoder3_8(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 B, A, G, G2A,G2B, Y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nand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node(F, Y[1], Y[2], Y[4] , Y[7]);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defRPr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译码器实现楼道灯控制器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新建工程，工程名称用</a:t>
            </a:r>
            <a:r>
              <a:rPr lang="en-US" altLang="zh-CN" dirty="0"/>
              <a:t>D_74LS138_SCH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源文件，文件名称用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原理图方式进行设计。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1221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D_74LS138</a:t>
            </a:r>
            <a:r>
              <a:rPr lang="zh-CN" altLang="en-US" sz="2400" dirty="0"/>
              <a:t>模块进行仿真，激励代码如下：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916832"/>
            <a:ext cx="4680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integer i;</a:t>
            </a:r>
            <a:endParaRPr lang="en-US" altLang="zh-CN" sz="2000" dirty="0"/>
          </a:p>
          <a:p>
            <a:r>
              <a:rPr lang="en-US" altLang="zh-CN" sz="2000" dirty="0"/>
              <a:t>	initial begin</a:t>
            </a:r>
            <a:endParaRPr lang="en-US" altLang="zh-CN" sz="2000" dirty="0"/>
          </a:p>
          <a:p>
            <a:r>
              <a:rPr lang="en-US" altLang="zh-CN" sz="2000" dirty="0"/>
              <a:t>		C = 0;</a:t>
            </a:r>
            <a:endParaRPr lang="en-US" altLang="zh-CN" sz="2000" dirty="0"/>
          </a:p>
          <a:p>
            <a:r>
              <a:rPr lang="en-US" altLang="zh-CN" sz="2000" dirty="0"/>
              <a:t>		B = 0;</a:t>
            </a:r>
            <a:endParaRPr lang="en-US" altLang="zh-CN" sz="2000" dirty="0"/>
          </a:p>
          <a:p>
            <a:r>
              <a:rPr lang="en-US" altLang="zh-CN" sz="2000" dirty="0"/>
              <a:t>		A = 0;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endParaRPr lang="en-US" altLang="zh-CN" sz="2000" dirty="0"/>
          </a:p>
          <a:p>
            <a:r>
              <a:rPr lang="en-US" altLang="zh-CN" sz="2000" dirty="0"/>
              <a:t>		G = 1;</a:t>
            </a:r>
            <a:endParaRPr lang="en-US" altLang="zh-CN" sz="2000" dirty="0"/>
          </a:p>
          <a:p>
            <a:r>
              <a:rPr lang="en-US" altLang="zh-CN" sz="2000" dirty="0"/>
              <a:t>		G2A = 0;</a:t>
            </a:r>
            <a:endParaRPr lang="en-US" altLang="zh-CN" sz="2000" dirty="0"/>
          </a:p>
          <a:p>
            <a:r>
              <a:rPr lang="en-US" altLang="zh-CN" sz="2000" dirty="0"/>
              <a:t>		G2B = 0;</a:t>
            </a:r>
            <a:endParaRPr lang="en-US" altLang="zh-CN" sz="2000" dirty="0"/>
          </a:p>
          <a:p>
            <a:r>
              <a:rPr lang="en-US" altLang="zh-CN" sz="2000" dirty="0"/>
              <a:t>		#50;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	for (i=0; i&lt;=7;i=i+1) begin</a:t>
            </a:r>
            <a:endParaRPr lang="en-US" altLang="zh-CN" sz="2000" dirty="0"/>
          </a:p>
          <a:p>
            <a:r>
              <a:rPr lang="en-US" altLang="zh-CN" sz="2000" dirty="0"/>
              <a:t>			{C,B,A} = i;</a:t>
            </a:r>
            <a:endParaRPr lang="en-US" altLang="zh-CN" sz="2000" dirty="0"/>
          </a:p>
          <a:p>
            <a:r>
              <a:rPr lang="en-US" altLang="zh-CN" sz="2000" dirty="0"/>
              <a:t>		#50;</a:t>
            </a:r>
            <a:endParaRPr lang="en-US" altLang="zh-CN" sz="2000" dirty="0"/>
          </a:p>
          <a:p>
            <a:r>
              <a:rPr lang="en-US" altLang="zh-CN" sz="2000" dirty="0"/>
              <a:t>		end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8779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		assign G = 0;</a:t>
            </a:r>
            <a:endParaRPr lang="en-US" altLang="zh-CN" sz="2000" dirty="0"/>
          </a:p>
          <a:p>
            <a:r>
              <a:rPr lang="en-US" altLang="zh-CN" sz="2000" dirty="0"/>
              <a:t>		assign G2A = 0;</a:t>
            </a:r>
            <a:endParaRPr lang="en-US" altLang="zh-CN" sz="2000" dirty="0"/>
          </a:p>
          <a:p>
            <a:r>
              <a:rPr lang="en-US" altLang="zh-CN" sz="2000" dirty="0"/>
              <a:t>		assign G2B = 0;</a:t>
            </a:r>
            <a:endParaRPr lang="en-US" altLang="zh-CN" sz="2000" dirty="0"/>
          </a:p>
          <a:p>
            <a:r>
              <a:rPr lang="en-US" altLang="zh-CN" sz="2000" dirty="0"/>
              <a:t>		#50;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endParaRPr lang="en-US" altLang="zh-CN" sz="2000" dirty="0"/>
          </a:p>
          <a:p>
            <a:r>
              <a:rPr lang="en-US" altLang="zh-CN" sz="2000" dirty="0"/>
              <a:t>		assign G = 1;</a:t>
            </a:r>
            <a:endParaRPr lang="en-US" altLang="zh-CN" sz="2000" dirty="0"/>
          </a:p>
          <a:p>
            <a:r>
              <a:rPr lang="en-US" altLang="zh-CN" sz="2000" dirty="0"/>
              <a:t>		assign G2A = 1;</a:t>
            </a:r>
            <a:endParaRPr lang="en-US" altLang="zh-CN" sz="2000" dirty="0"/>
          </a:p>
          <a:p>
            <a:r>
              <a:rPr lang="en-US" altLang="zh-CN" sz="2000" dirty="0"/>
              <a:t>		assign G2B = 0;</a:t>
            </a:r>
            <a:endParaRPr lang="en-US" altLang="zh-CN" sz="2000" dirty="0"/>
          </a:p>
          <a:p>
            <a:r>
              <a:rPr lang="en-US" altLang="zh-CN" sz="2000" dirty="0"/>
              <a:t>		#50;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endParaRPr lang="en-US" altLang="zh-CN" sz="2000" dirty="0"/>
          </a:p>
          <a:p>
            <a:r>
              <a:rPr lang="en-US" altLang="zh-CN" sz="2000" dirty="0"/>
              <a:t>		assign G = 1;</a:t>
            </a:r>
            <a:endParaRPr lang="en-US" altLang="zh-CN" sz="2000" dirty="0"/>
          </a:p>
          <a:p>
            <a:r>
              <a:rPr lang="en-US" altLang="zh-CN" sz="2000" dirty="0"/>
              <a:t>		assign G2A = 0;</a:t>
            </a:r>
            <a:endParaRPr lang="en-US" altLang="zh-CN" sz="2000" dirty="0"/>
          </a:p>
          <a:p>
            <a:r>
              <a:rPr lang="en-US" altLang="zh-CN" sz="2000" dirty="0"/>
              <a:t>		assign G2B = 1;</a:t>
            </a:r>
            <a:endParaRPr lang="en-US" altLang="zh-CN" sz="2000" dirty="0"/>
          </a:p>
          <a:p>
            <a:r>
              <a:rPr lang="en-US" altLang="zh-CN" sz="2000" dirty="0"/>
              <a:t>		#50;		</a:t>
            </a:r>
            <a:endParaRPr lang="en-US" altLang="zh-CN" sz="2000" dirty="0"/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波形图示例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9404"/>
            <a:ext cx="8856984" cy="41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D_74LS138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自动生成的符号可修改</a:t>
            </a:r>
            <a:r>
              <a:rPr lang="en-US" altLang="zh-CN" sz="2000" dirty="0"/>
              <a:t>: </a:t>
            </a:r>
            <a:r>
              <a:rPr lang="zh-CN" altLang="en-US" sz="2000" dirty="0"/>
              <a:t>可以用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在新工程中使用时，把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sch</a:t>
            </a:r>
            <a:r>
              <a:rPr lang="zh-CN" altLang="en-US" sz="2000" dirty="0"/>
              <a:t>复制到对应工程目录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新建工程“</a:t>
            </a:r>
            <a:r>
              <a:rPr lang="en-US" altLang="zh-CN" dirty="0"/>
              <a:t>D_74LS138_Test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文件“</a:t>
            </a:r>
            <a:r>
              <a:rPr lang="en-US" altLang="zh-CN" dirty="0"/>
              <a:t>D_74LS138_Test”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sch</a:t>
            </a:r>
            <a:r>
              <a:rPr lang="zh-CN" altLang="en-US" dirty="0"/>
              <a:t>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用拨盘开关控制模块的输入，用</a:t>
            </a:r>
            <a:r>
              <a:rPr lang="en-US" altLang="zh-CN" dirty="0"/>
              <a:t>LED(7:0)</a:t>
            </a:r>
            <a:r>
              <a:rPr lang="zh-CN" altLang="en-US" dirty="0"/>
              <a:t>作为模块的输出，验证模块的功能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82464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71338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D_74LS138</a:t>
            </a:r>
            <a:r>
              <a:rPr lang="zh-CN" altLang="en-US" sz="2800" dirty="0"/>
              <a:t>模块上点右键，在菜单的</a:t>
            </a:r>
            <a:r>
              <a:rPr lang="en-US" altLang="zh-CN" sz="2800" dirty="0" err="1"/>
              <a:t>Symbol</a:t>
            </a:r>
            <a:r>
              <a:rPr lang="en-US" altLang="zh-CN" sz="2800" dirty="0" err="1">
                <a:sym typeface="Wingdings" panose="05000000000000000000" pitchFamily="2" charset="2"/>
              </a:rPr>
              <a:t></a:t>
            </a:r>
            <a:r>
              <a:rPr lang="en-US" altLang="zh-CN" sz="2800" dirty="0" err="1"/>
              <a:t>Push</a:t>
            </a:r>
            <a:r>
              <a:rPr lang="en-US" altLang="zh-CN" sz="2800" dirty="0"/>
              <a:t> into Symbol</a:t>
            </a:r>
            <a:r>
              <a:rPr lang="zh-CN" altLang="en-US" sz="2800" dirty="0"/>
              <a:t>可以参看模块的原理图</a:t>
            </a:r>
            <a:endParaRPr lang="en-US" altLang="zh-CN" sz="2800" dirty="0"/>
          </a:p>
          <a:p>
            <a:r>
              <a:rPr lang="zh-CN" altLang="en-US" sz="2800" dirty="0"/>
              <a:t>空白处右键菜单里的</a:t>
            </a:r>
            <a:r>
              <a:rPr lang="en-US" altLang="zh-CN" sz="2800" dirty="0"/>
              <a:t>Pop to calling Schematic</a:t>
            </a:r>
            <a:r>
              <a:rPr lang="zh-CN" altLang="en-US" sz="2800" dirty="0"/>
              <a:t>回到上层模块</a:t>
            </a:r>
            <a:endParaRPr lang="en-US" altLang="zh-CN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01008"/>
            <a:ext cx="4054027" cy="29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8" t="14423" r="19586" b="42788"/>
          <a:stretch>
            <a:fillRect/>
          </a:stretch>
        </p:blipFill>
        <p:spPr bwMode="auto">
          <a:xfrm>
            <a:off x="5191472" y="3796214"/>
            <a:ext cx="3569260" cy="262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"S1" LOC = AA10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"S2" LOC = AB10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"S3" LOC = AA13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"S4" LOC = AA12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"S5" LOC = Y13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"S6" LOC = Y12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"LED[0]" LOC = W23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"LED[1]" LOC = AB26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"LED[2]" LOC = Y25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"LED[3]" LOC = AA23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"LED[4]" LOC = Y23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"LED[5]" LOC = Y22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"LED[6]" LOC = AE21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"LED[7]" LOC = AF24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23528" y="126876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建立</a:t>
            </a:r>
            <a:r>
              <a:rPr lang="en-US" altLang="zh-CN" sz="2800" dirty="0"/>
              <a:t>K7.ucf</a:t>
            </a:r>
            <a:r>
              <a:rPr lang="zh-CN" altLang="en-US" sz="2800" dirty="0"/>
              <a:t>文件：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Pinouts Report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268760"/>
            <a:ext cx="85613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根据真值表验证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根据真值表，操作实验板，验证功能。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：实现楼道灯控制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新建工程</a:t>
            </a:r>
            <a:r>
              <a:rPr lang="en-US" altLang="zh-CN" dirty="0"/>
              <a:t>LampCtrl138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sch</a:t>
            </a:r>
            <a:r>
              <a:rPr lang="zh-CN" altLang="en-US" dirty="0"/>
              <a:t>文件到工程目录。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根据前面原理，用原理图方式输入。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用</a:t>
            </a:r>
            <a:r>
              <a:rPr lang="en-US" altLang="zh-CN" dirty="0"/>
              <a:t>VCC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用</a:t>
            </a:r>
            <a:r>
              <a:rPr lang="en-US" altLang="zh-CN" dirty="0"/>
              <a:t>GND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4040"/>
            <a:ext cx="78672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同实验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掌握变量译码器的的逻辑构成和逻辑功能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用变量译码器实现组合函数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采用原理图设计电路模块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进一步熟悉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平台及下载实验平台物理验证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同实验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注意在</a:t>
            </a:r>
            <a:r>
              <a:rPr lang="en-US" altLang="zh-CN" dirty="0" err="1"/>
              <a:t>ucf</a:t>
            </a:r>
            <a:r>
              <a:rPr lang="zh-CN" altLang="en-US" dirty="0"/>
              <a:t>文件里输入必要的引脚约束。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/>
              <a:t>实验材料</a:t>
            </a:r>
            <a:endParaRPr lang="zh-CN" altLang="en-US" dirty="0"/>
          </a:p>
          <a:p>
            <a:pPr lvl="1"/>
            <a:r>
              <a:rPr lang="zh-CN" altLang="en-US" dirty="0"/>
              <a:t>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译码器是将一种输入编码转换成另一种编码的电路，即将给定的代码进行“翻译”并转换成指定的状态或输出信号（脉冲或电平）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译码可分为：变量译码、显示译码</a:t>
            </a:r>
            <a:endParaRPr lang="zh-CN" altLang="en-US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变量译码</a:t>
            </a:r>
            <a:r>
              <a:rPr lang="zh-CN" altLang="en-US" sz="2400" dirty="0"/>
              <a:t>一般是将一种较少位输入变为较多位输出的器件，如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译码和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码译码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显示译码</a:t>
            </a:r>
            <a:r>
              <a:rPr lang="zh-CN" altLang="en-US" sz="2400" dirty="0"/>
              <a:t>主要进行</a:t>
            </a:r>
            <a:r>
              <a:rPr lang="en-US" altLang="zh-CN" sz="2400" dirty="0"/>
              <a:t>2</a:t>
            </a:r>
            <a:r>
              <a:rPr lang="zh-CN" altLang="en-US" sz="2400" dirty="0"/>
              <a:t>进制数显示成</a:t>
            </a:r>
            <a:r>
              <a:rPr lang="en-US" altLang="zh-CN" sz="2400" dirty="0"/>
              <a:t>10</a:t>
            </a:r>
            <a:r>
              <a:rPr lang="zh-CN" altLang="en-US" sz="2400" dirty="0"/>
              <a:t>进制或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进制数的转换，可分为驱动</a:t>
            </a:r>
            <a:r>
              <a:rPr lang="en-US" altLang="zh-CN" sz="2400" dirty="0"/>
              <a:t>LED</a:t>
            </a:r>
            <a:r>
              <a:rPr lang="zh-CN" altLang="en-US" sz="2400" dirty="0"/>
              <a:t>和</a:t>
            </a:r>
            <a:r>
              <a:rPr lang="en-US" altLang="zh-CN" sz="2400" dirty="0"/>
              <a:t>LCD</a:t>
            </a:r>
            <a:r>
              <a:rPr lang="zh-CN" altLang="en-US" sz="2400" dirty="0"/>
              <a:t>两类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变量译码器是一个将</a:t>
            </a:r>
            <a:r>
              <a:rPr lang="en-US" altLang="zh-CN" i="1" dirty="0"/>
              <a:t>n</a:t>
            </a:r>
            <a:r>
              <a:rPr lang="zh-CN" altLang="en-US" dirty="0"/>
              <a:t>个输入变为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个最小项输出的多输出端的组合逻辑电路。</a:t>
            </a:r>
            <a:r>
              <a:rPr lang="en-US" altLang="zh-CN" i="1" dirty="0"/>
              <a:t>n</a:t>
            </a:r>
            <a:r>
              <a:rPr lang="zh-CN" altLang="en-US" dirty="0"/>
              <a:t>通常在</a:t>
            </a:r>
            <a:r>
              <a:rPr lang="en-US" altLang="zh-CN" dirty="0"/>
              <a:t>2~64</a:t>
            </a:r>
            <a:r>
              <a:rPr lang="zh-CN" altLang="en-US" dirty="0"/>
              <a:t>之间。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50" y="3429000"/>
          <a:ext cx="85725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1" imgW="4913630" imgH="1185545" progId="Visio.Drawing.11">
                  <p:embed/>
                </p:oleObj>
              </mc:Choice>
              <mc:Fallback>
                <p:oleObj name="Visio" r:id="rId1" imgW="4913630" imgH="1185545" progId="Visio.Drawing.11">
                  <p:embed/>
                  <p:pic>
                    <p:nvPicPr>
                      <p:cNvPr id="0" name="变量译码器示意图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29000"/>
                        <a:ext cx="85725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变量译码器功能表和引脚</a:t>
            </a:r>
            <a:endParaRPr lang="zh-CN" altLang="en-US" dirty="0"/>
          </a:p>
        </p:txBody>
      </p:sp>
      <p:graphicFrame>
        <p:nvGraphicFramePr>
          <p:cNvPr id="4" name="74LS138表格 13"/>
          <p:cNvGraphicFramePr>
            <a:graphicFrameLocks noGrp="1"/>
          </p:cNvGraphicFramePr>
          <p:nvPr/>
        </p:nvGraphicFramePr>
        <p:xfrm>
          <a:off x="346968" y="2348880"/>
          <a:ext cx="3937000" cy="3855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037"/>
                <a:gridCol w="742950"/>
                <a:gridCol w="279400"/>
                <a:gridCol w="279400"/>
                <a:gridCol w="279400"/>
                <a:gridCol w="279400"/>
                <a:gridCol w="279400"/>
                <a:gridCol w="279400"/>
                <a:gridCol w="303213"/>
                <a:gridCol w="279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输入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（低电平有效）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使能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变量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/>
                </a:tc>
                <a:tc vMerge="1" gridSpan="8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GG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2A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2B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CBA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2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4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5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6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7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000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  <a:cs typeface="+mn-cs"/>
                        </a:rPr>
                        <a:t>0</a:t>
                      </a:r>
                      <a:endParaRPr kumimoji="0" lang="zh-CN" altLang="en-US" b="1" kern="1200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74LS138引脚图片"/>
          <p:cNvGraphicFramePr>
            <a:graphicFrameLocks noChangeAspect="1"/>
          </p:cNvGraphicFramePr>
          <p:nvPr/>
        </p:nvGraphicFramePr>
        <p:xfrm>
          <a:off x="4663380" y="2600358"/>
          <a:ext cx="4229100" cy="32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1" imgW="3089910" imgH="2531745" progId="Visio.Drawing.11">
                  <p:embed/>
                </p:oleObj>
              </mc:Choice>
              <mc:Fallback>
                <p:oleObj name="Visio" r:id="rId1" imgW="3089910" imgH="2531745" progId="Visio.Drawing.11">
                  <p:embed/>
                  <p:pic>
                    <p:nvPicPr>
                      <p:cNvPr id="0" name="图片 3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80" y="2600358"/>
                        <a:ext cx="4229100" cy="324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3034680" cy="4525963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3</a:t>
            </a:r>
            <a:r>
              <a:rPr lang="zh-CN" altLang="en-US" dirty="0"/>
              <a:t>个使能端的</a:t>
            </a:r>
            <a:r>
              <a:rPr lang="en-US" altLang="zh-CN" dirty="0"/>
              <a:t>3-8</a:t>
            </a:r>
            <a:r>
              <a:rPr lang="zh-CN" altLang="en-US" dirty="0"/>
              <a:t>译码器的逻辑结构由三级门电路构成，输出低电平有效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81808" y="1124744"/>
          <a:ext cx="57546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1" imgW="3002915" imgH="2926080" progId="Visio.Drawing.11">
                  <p:embed/>
                </p:oleObj>
              </mc:Choice>
              <mc:Fallback>
                <p:oleObj name="Visio" r:id="rId1" imgW="3002915" imgH="2926080" progId="Visio.Drawing.11">
                  <p:embed/>
                  <p:pic>
                    <p:nvPicPr>
                      <p:cNvPr id="0" name="3-8译码器逻辑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08" y="1124744"/>
                        <a:ext cx="5754688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3902</Words>
  <Application>WPS 演示</Application>
  <PresentationFormat>全屏显示(4:3)</PresentationFormat>
  <Paragraphs>636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7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Times</vt:lpstr>
      <vt:lpstr>Helvetica</vt:lpstr>
      <vt:lpstr>Times New Roman</vt:lpstr>
      <vt:lpstr>Courier New</vt:lpstr>
      <vt:lpstr>Arial Unicode MS</vt:lpstr>
      <vt:lpstr>Calibri</vt:lpstr>
      <vt:lpstr>Verdana</vt:lpstr>
      <vt:lpstr>Verdana</vt:lpstr>
      <vt:lpstr>Wingdings</vt:lpstr>
      <vt:lpstr>楷体_GB2312</vt:lpstr>
      <vt:lpstr>自定义设计方案</vt:lpstr>
      <vt:lpstr>实验室PPT模版2013 beta1</vt:lpstr>
      <vt:lpstr>1_自定义设计方案</vt:lpstr>
      <vt:lpstr>Visio.Drawing.11</vt:lpstr>
      <vt:lpstr>Visio.Drawing.11</vt:lpstr>
      <vt:lpstr>Visio.Drawing.11</vt:lpstr>
      <vt:lpstr>Visio.Drawing.11</vt:lpstr>
      <vt:lpstr>Visio.Drawing.11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变量译码器</vt:lpstr>
      <vt:lpstr>变量译码器—74LS138</vt:lpstr>
      <vt:lpstr>变量译码器—74LS138</vt:lpstr>
      <vt:lpstr>变量译码器—74LS138</vt:lpstr>
      <vt:lpstr>变量译码器—74LS139</vt:lpstr>
      <vt:lpstr>用变量译码器实现组合函数</vt:lpstr>
      <vt:lpstr>用变量译码器实现组合函数</vt:lpstr>
      <vt:lpstr>实验内容与步骤</vt:lpstr>
      <vt:lpstr>设计实现74LS138</vt:lpstr>
      <vt:lpstr>原理图</vt:lpstr>
      <vt:lpstr>设计实现74LS138</vt:lpstr>
      <vt:lpstr>仿真</vt:lpstr>
      <vt:lpstr>波形图示例</vt:lpstr>
      <vt:lpstr>生成逻辑符号图</vt:lpstr>
      <vt:lpstr>验证D_74LS138</vt:lpstr>
      <vt:lpstr>验证D_74LS138</vt:lpstr>
      <vt:lpstr>验证D_74LS138</vt:lpstr>
      <vt:lpstr>下载验证</vt:lpstr>
      <vt:lpstr>Pinouts Report</vt:lpstr>
      <vt:lpstr>根据真值表验证</vt:lpstr>
      <vt:lpstr>任务2：实现楼道灯控制</vt:lpstr>
      <vt:lpstr>原理图</vt:lpstr>
      <vt:lpstr>仿真</vt:lpstr>
      <vt:lpstr>下载验证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过客∮</cp:lastModifiedBy>
  <cp:revision>241</cp:revision>
  <dcterms:created xsi:type="dcterms:W3CDTF">2011-08-03T07:44:00Z</dcterms:created>
  <dcterms:modified xsi:type="dcterms:W3CDTF">2021-10-25T09:32:53Z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