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4"/>
  </p:notesMasterIdLst>
  <p:sldIdLst>
    <p:sldId id="256" r:id="rId4"/>
    <p:sldId id="302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9" r:id="rId13"/>
    <p:sldId id="277" r:id="rId14"/>
    <p:sldId id="278" r:id="rId15"/>
    <p:sldId id="284" r:id="rId16"/>
    <p:sldId id="285" r:id="rId17"/>
    <p:sldId id="296" r:id="rId18"/>
    <p:sldId id="286" r:id="rId19"/>
    <p:sldId id="289" r:id="rId20"/>
    <p:sldId id="290" r:id="rId21"/>
    <p:sldId id="287" r:id="rId22"/>
    <p:sldId id="297" r:id="rId23"/>
    <p:sldId id="291" r:id="rId24"/>
    <p:sldId id="301" r:id="rId25"/>
    <p:sldId id="300" r:id="rId26"/>
    <p:sldId id="293" r:id="rId27"/>
    <p:sldId id="288" r:id="rId28"/>
    <p:sldId id="298" r:id="rId29"/>
    <p:sldId id="294" r:id="rId30"/>
    <p:sldId id="299" r:id="rId31"/>
    <p:sldId id="295" r:id="rId32"/>
    <p:sldId id="269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302"/>
            <p14:sldId id="270"/>
            <p14:sldId id="271"/>
            <p14:sldId id="272"/>
            <p14:sldId id="273"/>
            <p14:sldId id="274"/>
            <p14:sldId id="275"/>
            <p14:sldId id="276"/>
            <p14:sldId id="279"/>
            <p14:sldId id="277"/>
            <p14:sldId id="278"/>
            <p14:sldId id="284"/>
            <p14:sldId id="285"/>
            <p14:sldId id="296"/>
            <p14:sldId id="286"/>
            <p14:sldId id="289"/>
            <p14:sldId id="290"/>
            <p14:sldId id="287"/>
            <p14:sldId id="297"/>
            <p14:sldId id="291"/>
            <p14:sldId id="301"/>
            <p14:sldId id="300"/>
            <p14:sldId id="293"/>
            <p14:sldId id="288"/>
            <p14:sldId id="298"/>
            <p14:sldId id="294"/>
            <p14:sldId id="299"/>
            <p14:sldId id="295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2" autoAdjust="0"/>
    <p:restoredTop sz="94622" autoAdjust="0"/>
  </p:normalViewPr>
  <p:slideViewPr>
    <p:cSldViewPr>
      <p:cViewPr varScale="1">
        <p:scale>
          <a:sx n="82" d="100"/>
          <a:sy n="82" d="100"/>
        </p:scale>
        <p:origin x="151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5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、变量译码器设计与应用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3034680" cy="4525963"/>
          </a:xfrm>
        </p:spPr>
        <p:txBody>
          <a:bodyPr/>
          <a:lstStyle/>
          <a:p>
            <a:r>
              <a:rPr lang="zh-CN" altLang="en-US" dirty="0"/>
              <a:t>带</a:t>
            </a:r>
            <a:r>
              <a:rPr lang="en-US" altLang="zh-CN" dirty="0"/>
              <a:t>3</a:t>
            </a:r>
            <a:r>
              <a:rPr lang="zh-CN" altLang="en-US" dirty="0"/>
              <a:t>个使能端的</a:t>
            </a:r>
            <a:r>
              <a:rPr lang="en-US" altLang="zh-CN" dirty="0"/>
              <a:t>3-8</a:t>
            </a:r>
            <a:r>
              <a:rPr lang="zh-CN" altLang="en-US" dirty="0"/>
              <a:t>译码器的逻辑结构由三级门电路构成，输出低电平有效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360979"/>
              </p:ext>
            </p:extLst>
          </p:nvPr>
        </p:nvGraphicFramePr>
        <p:xfrm>
          <a:off x="3281808" y="1124744"/>
          <a:ext cx="5754688" cy="559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Visio" r:id="rId3" imgW="2963932" imgH="2880360" progId="Visio.Drawing.11">
                  <p:embed/>
                </p:oleObj>
              </mc:Choice>
              <mc:Fallback>
                <p:oleObj name="Visio" r:id="rId3" imgW="2963932" imgH="2880360" progId="Visio.Drawing.11">
                  <p:embed/>
                  <p:pic>
                    <p:nvPicPr>
                      <p:cNvPr id="0" name="3-8译码器逻辑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808" y="1124744"/>
                        <a:ext cx="5754688" cy="559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1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—74LS139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3970784" cy="4525963"/>
          </a:xfrm>
        </p:spPr>
        <p:txBody>
          <a:bodyPr/>
          <a:lstStyle/>
          <a:p>
            <a:r>
              <a:rPr lang="en-US" altLang="zh-CN" dirty="0"/>
              <a:t>74LS139</a:t>
            </a:r>
            <a:r>
              <a:rPr lang="zh-CN" altLang="en-US" dirty="0"/>
              <a:t>变量译码器功能表和引脚</a:t>
            </a:r>
          </a:p>
        </p:txBody>
      </p:sp>
      <p:graphicFrame>
        <p:nvGraphicFramePr>
          <p:cNvPr id="4" name="74LS139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96803"/>
              </p:ext>
            </p:extLst>
          </p:nvPr>
        </p:nvGraphicFramePr>
        <p:xfrm>
          <a:off x="5076056" y="1412776"/>
          <a:ext cx="3886202" cy="2484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输入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译码器输出</a:t>
                      </a:r>
                      <a:endParaRPr lang="en-US" altLang="zh-CN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（低电平有效）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使能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变量</a:t>
                      </a:r>
                    </a:p>
                  </a:txBody>
                  <a:tcPr marL="0" marR="0" marT="0" marB="0" anchor="ctr"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G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BA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</a:t>
                      </a:r>
                      <a:endParaRPr lang="zh-CN" altLang="en-US" b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3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74LS139引脚图片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473243"/>
              </p:ext>
            </p:extLst>
          </p:nvPr>
        </p:nvGraphicFramePr>
        <p:xfrm>
          <a:off x="270892" y="2708920"/>
          <a:ext cx="422910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Visio" r:id="rId3" imgW="3043949" imgH="2498967" progId="Visio.Drawing.11">
                  <p:embed/>
                </p:oleObj>
              </mc:Choice>
              <mc:Fallback>
                <p:oleObj name="Visio" r:id="rId3" imgW="3043949" imgH="24989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92" y="2708920"/>
                        <a:ext cx="4229100" cy="324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572000" y="4077072"/>
            <a:ext cx="4572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decoder_2_4(B, A, G, Y,);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端口及变量定义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case({B,A})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代码有错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2’b00:Y=4’b0001;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2’b01:Y=4’b0010;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2’b10:Y=4’b0100;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2’b11:Y=4’b0001;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用变量译码器实现组合函数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变量译码器的输出对应所有输入变量的最小项组合，如果将函数转换成最小项和的形式，则可以用变量译码器实现函数的组合电路</a:t>
            </a:r>
            <a:r>
              <a:rPr lang="en-US" altLang="zh-CN" sz="2800" dirty="0"/>
              <a:t>: </a:t>
            </a:r>
          </a:p>
          <a:p>
            <a:pPr marL="0" indent="0">
              <a:buNone/>
            </a:pPr>
            <a:r>
              <a:rPr lang="en-US" altLang="zh-CN" sz="2800" dirty="0"/>
              <a:t>    F = S3S2S1+S3S2S1+S3S2S1+S3S2S1</a:t>
            </a:r>
            <a:endParaRPr lang="zh-CN" altLang="en-US" sz="2800" dirty="0"/>
          </a:p>
          <a:p>
            <a:endParaRPr lang="zh-CN" altLang="en-US" sz="28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994952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370232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75856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995936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86320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61600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371211"/>
              </p:ext>
            </p:extLst>
          </p:nvPr>
        </p:nvGraphicFramePr>
        <p:xfrm>
          <a:off x="1889149" y="3501008"/>
          <a:ext cx="5491163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Visio" r:id="rId3" imgW="4336209" imgH="2626732" progId="Visio.Drawing.11">
                  <p:embed/>
                </p:oleObj>
              </mc:Choice>
              <mc:Fallback>
                <p:oleObj name="Visio" r:id="rId3" imgW="4336209" imgH="2626732" progId="Visio.Drawing.11">
                  <p:embed/>
                  <p:pic>
                    <p:nvPicPr>
                      <p:cNvPr id="0" name="74LS138引脚图片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49" y="3501008"/>
                        <a:ext cx="5491163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96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：原理图设计实现</a:t>
            </a:r>
            <a:r>
              <a:rPr lang="en-US" altLang="zh-CN" sz="2800" dirty="0"/>
              <a:t>74LS138</a:t>
            </a:r>
            <a:r>
              <a:rPr lang="zh-CN" altLang="en-US" sz="2800" dirty="0"/>
              <a:t>译码器模块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：用</a:t>
            </a:r>
            <a:r>
              <a:rPr lang="en-US" altLang="zh-CN" sz="2800" dirty="0"/>
              <a:t>74LS138</a:t>
            </a:r>
            <a:r>
              <a:rPr lang="zh-CN" altLang="en-US" sz="2800" dirty="0"/>
              <a:t>译码器实现楼道灯控制器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新建工程，工程名称用</a:t>
            </a:r>
            <a:r>
              <a:rPr lang="en-US" altLang="zh-CN" dirty="0"/>
              <a:t>D_74LS138_SCH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</a:t>
            </a:r>
            <a:r>
              <a:rPr lang="en-US" altLang="zh-CN" dirty="0"/>
              <a:t>Schematic</a:t>
            </a:r>
            <a:r>
              <a:rPr lang="zh-CN" altLang="en-US" dirty="0"/>
              <a:t>源文件，文件名称用</a:t>
            </a:r>
            <a:r>
              <a:rPr lang="en-US" altLang="zh-CN" dirty="0"/>
              <a:t>D_74LS138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原理图方式进行设计。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8" y="980728"/>
            <a:ext cx="7053683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6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71221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43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Design Rules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，检查错误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HDL Functional Model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，查看并学习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</a:t>
            </a:r>
            <a:r>
              <a:rPr lang="en-US" altLang="zh-CN" sz="2400" dirty="0"/>
              <a:t>D_74LS138</a:t>
            </a:r>
            <a:r>
              <a:rPr lang="zh-CN" altLang="en-US" sz="2400" dirty="0"/>
              <a:t>模块进行仿真，激励代码如下：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1916832"/>
            <a:ext cx="46805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integer i;</a:t>
            </a:r>
          </a:p>
          <a:p>
            <a:r>
              <a:rPr lang="en-US" altLang="zh-CN" sz="2000" dirty="0"/>
              <a:t>	initial begin</a:t>
            </a:r>
          </a:p>
          <a:p>
            <a:r>
              <a:rPr lang="en-US" altLang="zh-CN" sz="2000" dirty="0"/>
              <a:t>		C = 0;</a:t>
            </a:r>
          </a:p>
          <a:p>
            <a:r>
              <a:rPr lang="en-US" altLang="zh-CN" sz="2000" dirty="0"/>
              <a:t>		B = 0;</a:t>
            </a:r>
          </a:p>
          <a:p>
            <a:r>
              <a:rPr lang="en-US" altLang="zh-CN" sz="2000" dirty="0"/>
              <a:t>		A = 0;</a:t>
            </a:r>
          </a:p>
          <a:p>
            <a:r>
              <a:rPr lang="en-US" altLang="zh-CN" sz="2000" dirty="0"/>
              <a:t>		</a:t>
            </a:r>
          </a:p>
          <a:p>
            <a:r>
              <a:rPr lang="en-US" altLang="zh-CN" sz="2000" dirty="0"/>
              <a:t>		G = 1;</a:t>
            </a:r>
          </a:p>
          <a:p>
            <a:r>
              <a:rPr lang="en-US" altLang="zh-CN" sz="2000" dirty="0"/>
              <a:t>		G2A = 0;</a:t>
            </a:r>
          </a:p>
          <a:p>
            <a:r>
              <a:rPr lang="en-US" altLang="zh-CN" sz="2000" dirty="0"/>
              <a:t>		G2B = 0;</a:t>
            </a:r>
          </a:p>
          <a:p>
            <a:r>
              <a:rPr lang="en-US" altLang="zh-CN" sz="2000" dirty="0"/>
              <a:t>		#50;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	for (i=0; i&lt;=7;i=i+1) begin</a:t>
            </a:r>
          </a:p>
          <a:p>
            <a:r>
              <a:rPr lang="en-US" altLang="zh-CN" sz="2000" dirty="0"/>
              <a:t>			{C,B,A} = i;</a:t>
            </a:r>
          </a:p>
          <a:p>
            <a:r>
              <a:rPr lang="en-US" altLang="zh-CN" sz="2000" dirty="0"/>
              <a:t>		#50;</a:t>
            </a:r>
          </a:p>
          <a:p>
            <a:r>
              <a:rPr lang="en-US" altLang="zh-CN" sz="2000" dirty="0"/>
              <a:t>		end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916832"/>
            <a:ext cx="38779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		assign G = 0;</a:t>
            </a:r>
          </a:p>
          <a:p>
            <a:r>
              <a:rPr lang="en-US" altLang="zh-CN" sz="2000" dirty="0"/>
              <a:t>		assign G2A = 0;</a:t>
            </a:r>
          </a:p>
          <a:p>
            <a:r>
              <a:rPr lang="en-US" altLang="zh-CN" sz="2000" dirty="0"/>
              <a:t>		assign G2B = 0;</a:t>
            </a:r>
          </a:p>
          <a:p>
            <a:r>
              <a:rPr lang="en-US" altLang="zh-CN" sz="2000" dirty="0"/>
              <a:t>		#50;</a:t>
            </a:r>
          </a:p>
          <a:p>
            <a:r>
              <a:rPr lang="en-US" altLang="zh-CN" sz="2000" dirty="0"/>
              <a:t>		</a:t>
            </a:r>
          </a:p>
          <a:p>
            <a:r>
              <a:rPr lang="en-US" altLang="zh-CN" sz="2000" dirty="0"/>
              <a:t>		assign G = 1;</a:t>
            </a:r>
          </a:p>
          <a:p>
            <a:r>
              <a:rPr lang="en-US" altLang="zh-CN" sz="2000" dirty="0"/>
              <a:t>		assign G2A = 1;</a:t>
            </a:r>
          </a:p>
          <a:p>
            <a:r>
              <a:rPr lang="en-US" altLang="zh-CN" sz="2000" dirty="0"/>
              <a:t>		assign G2B = 0;</a:t>
            </a:r>
          </a:p>
          <a:p>
            <a:r>
              <a:rPr lang="en-US" altLang="zh-CN" sz="2000" dirty="0"/>
              <a:t>		#50;</a:t>
            </a:r>
          </a:p>
          <a:p>
            <a:r>
              <a:rPr lang="en-US" altLang="zh-CN" sz="2000" dirty="0"/>
              <a:t>		</a:t>
            </a:r>
          </a:p>
          <a:p>
            <a:r>
              <a:rPr lang="en-US" altLang="zh-CN" sz="2000" dirty="0"/>
              <a:t>		assign G = 1;</a:t>
            </a:r>
          </a:p>
          <a:p>
            <a:r>
              <a:rPr lang="en-US" altLang="zh-CN" sz="2000" dirty="0"/>
              <a:t>		assign G2A = 0;</a:t>
            </a:r>
          </a:p>
          <a:p>
            <a:r>
              <a:rPr lang="en-US" altLang="zh-CN" sz="2000" dirty="0"/>
              <a:t>		assign G2B = 1;</a:t>
            </a:r>
          </a:p>
          <a:p>
            <a:r>
              <a:rPr lang="en-US" altLang="zh-CN" sz="2000" dirty="0"/>
              <a:t>		#50;		</a:t>
            </a:r>
          </a:p>
          <a:p>
            <a:r>
              <a:rPr lang="en-US" altLang="zh-CN" sz="2000" dirty="0"/>
              <a:t>	end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0519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波形图示例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9404"/>
            <a:ext cx="8856984" cy="41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11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生成逻辑符号图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Schematic Symbol</a:t>
            </a:r>
            <a:r>
              <a:rPr lang="zh-CN" alt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系统生成</a:t>
            </a:r>
            <a:r>
              <a:rPr lang="en-US" altLang="zh-CN" sz="2400" dirty="0"/>
              <a:t>D_74LS138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模块的逻辑符号图文件，文件后缀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SzPct val="80000"/>
              <a:buNone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符号图位于工程根目录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/>
              <a:t>自动生成的符号可修改</a:t>
            </a:r>
            <a:r>
              <a:rPr lang="en-US" altLang="zh-CN" sz="2000" dirty="0"/>
              <a:t>: </a:t>
            </a:r>
            <a:r>
              <a:rPr lang="zh-CN" altLang="en-US" sz="2000" dirty="0"/>
              <a:t>可以用</a:t>
            </a:r>
            <a:r>
              <a:rPr lang="en-US" altLang="zh-CN" sz="2000" dirty="0"/>
              <a:t>Tools</a:t>
            </a:r>
            <a:r>
              <a:rPr lang="zh-CN" altLang="en-US" sz="2000" dirty="0"/>
              <a:t>菜单的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Wizard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，也可以打开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文件直接修改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/>
              <a:t>使用时，把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sym</a:t>
            </a:r>
            <a:r>
              <a:rPr lang="zh-CN" altLang="en-US" sz="2000" dirty="0"/>
              <a:t>和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vf</a:t>
            </a:r>
            <a:r>
              <a:rPr lang="zh-CN" altLang="en-US" sz="2000" dirty="0"/>
              <a:t>（或</a:t>
            </a:r>
            <a:r>
              <a:rPr lang="en-US" altLang="zh-CN" sz="2000" dirty="0"/>
              <a:t>.v</a:t>
            </a:r>
            <a:r>
              <a:rPr lang="zh-CN" altLang="en-US" sz="2000" dirty="0"/>
              <a:t>）复制到对应工程目录并添加到工程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9" y="2564904"/>
            <a:ext cx="3096344" cy="166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264ABD-4F2B-4B9D-BCC4-48A81E2C6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299" y="5748037"/>
            <a:ext cx="3025402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4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525963"/>
          </a:xfrm>
        </p:spPr>
        <p:txBody>
          <a:bodyPr lIns="0" rIns="0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</a:rPr>
              <a:t>从实验五开始，</a:t>
            </a:r>
            <a:r>
              <a:rPr lang="zh-CN" altLang="en-US" dirty="0"/>
              <a:t>所有</a:t>
            </a:r>
            <a:r>
              <a:rPr lang="en-US" altLang="zh-CN" dirty="0"/>
              <a:t>Verilog HDL</a:t>
            </a:r>
            <a:r>
              <a:rPr lang="zh-CN" altLang="en-US" dirty="0"/>
              <a:t>相关实验，要求在实验之前</a:t>
            </a:r>
            <a:r>
              <a:rPr lang="zh-CN" altLang="en-US" dirty="0">
                <a:solidFill>
                  <a:srgbClr val="FF3300"/>
                </a:solidFill>
              </a:rPr>
              <a:t>调通代码至行为模拟（仿真）时无致命错误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否则实验老师有权拒绝进入实验室，并扣分。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/>
          <a:lstStyle/>
          <a:p>
            <a:r>
              <a:rPr lang="zh-CN" altLang="en-US" dirty="0"/>
              <a:t>实验准备要求</a:t>
            </a:r>
          </a:p>
        </p:txBody>
      </p:sp>
    </p:spTree>
    <p:extLst>
      <p:ext uri="{BB962C8B-B14F-4D97-AF65-F5344CB8AC3E}">
        <p14:creationId xmlns:p14="http://schemas.microsoft.com/office/powerpoint/2010/main" val="816787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r>
              <a:rPr lang="en-US" altLang="zh-CN" dirty="0"/>
              <a:t>D_74LS138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新建工程“</a:t>
            </a:r>
            <a:r>
              <a:rPr lang="en-US" altLang="zh-CN" dirty="0"/>
              <a:t>D_74LS138_Test</a:t>
            </a:r>
            <a:r>
              <a:rPr lang="zh-CN" altLang="en-US" dirty="0"/>
              <a:t>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</a:t>
            </a:r>
            <a:r>
              <a:rPr lang="en-US" altLang="zh-CN" dirty="0"/>
              <a:t>Schematic</a:t>
            </a:r>
            <a:r>
              <a:rPr lang="zh-CN" altLang="en-US" dirty="0"/>
              <a:t>文件“</a:t>
            </a:r>
            <a:r>
              <a:rPr lang="en-US" altLang="zh-CN" dirty="0"/>
              <a:t>D_74LS138_Test”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复制</a:t>
            </a:r>
            <a:r>
              <a:rPr lang="en-US" altLang="zh-CN" dirty="0"/>
              <a:t>D_74LS138.sym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vf</a:t>
            </a:r>
            <a:r>
              <a:rPr lang="zh-CN" altLang="en-US" dirty="0"/>
              <a:t>到工程目录。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symbols</a:t>
            </a:r>
            <a:r>
              <a:rPr lang="zh-CN" altLang="en-US" dirty="0"/>
              <a:t>框里的第一个元件，就是</a:t>
            </a:r>
            <a:r>
              <a:rPr lang="en-US" altLang="zh-CN" dirty="0"/>
              <a:t>D_74LS138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659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引脚定义</a:t>
            </a:r>
          </a:p>
          <a:p>
            <a:pPr marL="1257300" lvl="2" indent="-45720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个开关</a:t>
            </a:r>
          </a:p>
          <a:p>
            <a:pPr marL="1714500" lvl="3" indent="-45720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个译码输入：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SW[2:0]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45720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个使能控制：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SW[5:3]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45720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295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12776"/>
            <a:ext cx="5819048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33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"SW[0]" LOC = AA10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"SW[1]" LOC = AB10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"SW[2]" LOC = AA13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"SW[3]" LOC = AA12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"SW[4]" LOC = Y13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"SW[5]" LOC = Y12 | IOSTANDARD = LVCMOS15;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"LED[0]"  LOC = W23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"LED[1]"  LOC = AB26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"LED[2]"  LOC = Y25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"LED[3]"  LOC = AA23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"LED[4]"  LOC = Y23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"LED[5]"  LOC = Y22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"LED[6]"  LOC = AE21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"LED[7]"  LOC = AF24 | IOSTANDARD = LVCMOS33;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7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根据真值表验证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根据真值表，操作实验板，验证功能。</a:t>
            </a:r>
          </a:p>
        </p:txBody>
      </p:sp>
    </p:spTree>
    <p:extLst>
      <p:ext uri="{BB962C8B-B14F-4D97-AF65-F5344CB8AC3E}">
        <p14:creationId xmlns:p14="http://schemas.microsoft.com/office/powerpoint/2010/main" val="2202271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：实现楼道灯控制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新建工程</a:t>
            </a:r>
            <a:r>
              <a:rPr lang="en-US" altLang="zh-CN" dirty="0"/>
              <a:t>LampCtrl138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复制</a:t>
            </a:r>
            <a:r>
              <a:rPr lang="en-US" altLang="zh-CN" dirty="0"/>
              <a:t>D_74LS138.sym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vf</a:t>
            </a:r>
            <a:r>
              <a:rPr lang="zh-CN" altLang="en-US" dirty="0"/>
              <a:t>文件到工程目录。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symbols</a:t>
            </a:r>
            <a:r>
              <a:rPr lang="zh-CN" altLang="en-US" dirty="0"/>
              <a:t>框里的第一个元件，就是</a:t>
            </a:r>
            <a:r>
              <a:rPr lang="en-US" altLang="zh-CN" dirty="0"/>
              <a:t>D_74LS138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根据前面原理，用原理图方式输入。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用</a:t>
            </a:r>
            <a:r>
              <a:rPr lang="en-US" altLang="zh-CN" dirty="0"/>
              <a:t>VCC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用</a:t>
            </a:r>
            <a:r>
              <a:rPr lang="en-US" altLang="zh-CN" dirty="0"/>
              <a:t>GND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7074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24040"/>
            <a:ext cx="786728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1" y="1484784"/>
            <a:ext cx="8780952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94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同实验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50941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下载验证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568" y="1556792"/>
            <a:ext cx="75608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NET "F"			LOC = U21   | IOSTANDARD = LVCMOS33 ;#LED_nR0</a:t>
            </a:r>
          </a:p>
          <a:p>
            <a:endParaRPr lang="en-US" altLang="zh-CN" sz="1600" dirty="0"/>
          </a:p>
          <a:p>
            <a:r>
              <a:rPr lang="en-US" altLang="zh-CN" sz="1600" dirty="0"/>
              <a:t>NET "S1"			LOC = AE13  | IOSTANDARD = LVCMOS15 ;</a:t>
            </a:r>
          </a:p>
          <a:p>
            <a:r>
              <a:rPr lang="en-US" altLang="zh-CN" sz="1600" dirty="0"/>
              <a:t>NET "S2"			LOC = AF13  | IOSTANDARD = LVCMOS15 ;</a:t>
            </a:r>
          </a:p>
          <a:p>
            <a:r>
              <a:rPr lang="en-US" altLang="zh-CN" sz="1600" dirty="0"/>
              <a:t>NET "S3"			LOC = AF10  | IOSTANDARD = LVCMOS15 ;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NET "G"			LOC = AF8  | IOSTANDARD = LVCMOS15 ;</a:t>
            </a:r>
          </a:p>
          <a:p>
            <a:r>
              <a:rPr lang="en-US" altLang="zh-CN" sz="1600" dirty="0"/>
              <a:t>NET "G2A"			LOC = AE8  | IOSTANDARD = LVCMOS15 ;</a:t>
            </a:r>
          </a:p>
          <a:p>
            <a:r>
              <a:rPr lang="en-US" altLang="zh-CN" sz="1600" dirty="0"/>
              <a:t>NET "G2B"			LOC = AF12  | IOSTANDARD = LVCMOS15 ;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"Buzzer" LOC = AF24 | IOSTANDARD = LVCMOS33;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91411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同实验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5712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掌握变量译码器的的逻辑构成和逻辑功能。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用变量译码器实现组合函数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掌握变量译码器的典型应用（地址译码的具体方法）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了解存储器编址的概念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采用原理图设计电路模块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进一步熟悉</a:t>
            </a:r>
            <a:r>
              <a:rPr lang="en-US" altLang="zh-CN" sz="2800" dirty="0"/>
              <a:t>ISE</a:t>
            </a:r>
            <a:r>
              <a:rPr lang="zh-CN" altLang="en-US" sz="2800" dirty="0"/>
              <a:t>平台及下载实验平台物理验证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原理图设计实现</a:t>
            </a:r>
            <a:r>
              <a:rPr lang="en-US" altLang="zh-CN" sz="2800" dirty="0"/>
              <a:t>74LS138</a:t>
            </a:r>
            <a:r>
              <a:rPr lang="zh-CN" altLang="en-US" sz="2800" dirty="0"/>
              <a:t>译码器模块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用</a:t>
            </a:r>
            <a:r>
              <a:rPr lang="en-US" altLang="zh-CN" sz="2800" dirty="0"/>
              <a:t>74LS138</a:t>
            </a:r>
            <a:r>
              <a:rPr lang="zh-CN" altLang="en-US" sz="2800" dirty="0"/>
              <a:t>译码器实现楼道灯控制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译码器是将一种输入编码转换成另一种编码的电路，即将给定的代码进行“翻译”并转换成指定的状态或输出信号（脉冲或电平）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/>
              <a:t>译码可分为：变量译码、显示译码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变量译码</a:t>
            </a:r>
            <a:r>
              <a:rPr lang="zh-CN" altLang="en-US" sz="2400" dirty="0"/>
              <a:t>一般是将一种较少位输入变为较多位输出的器件，如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译码和</a:t>
            </a:r>
            <a:r>
              <a:rPr lang="en-US" altLang="zh-CN" sz="2400" dirty="0"/>
              <a:t>8421BCD</a:t>
            </a:r>
            <a:r>
              <a:rPr lang="zh-CN" altLang="en-US" sz="2400" dirty="0"/>
              <a:t>码译码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显示译码</a:t>
            </a:r>
            <a:r>
              <a:rPr lang="zh-CN" altLang="en-US" sz="2400" dirty="0"/>
              <a:t>主要进行</a:t>
            </a:r>
            <a:r>
              <a:rPr lang="en-US" altLang="zh-CN" sz="2400" dirty="0"/>
              <a:t>2</a:t>
            </a:r>
            <a:r>
              <a:rPr lang="zh-CN" altLang="en-US" sz="2400" dirty="0"/>
              <a:t>进制数显示成</a:t>
            </a:r>
            <a:r>
              <a:rPr lang="en-US" altLang="zh-CN" sz="2400" dirty="0"/>
              <a:t>10</a:t>
            </a:r>
            <a:r>
              <a:rPr lang="zh-CN" altLang="en-US" sz="2400" dirty="0"/>
              <a:t>进制或</a:t>
            </a:r>
            <a:r>
              <a:rPr lang="en-US" altLang="zh-CN" sz="2400" dirty="0"/>
              <a:t>16</a:t>
            </a:r>
            <a:r>
              <a:rPr lang="zh-CN" altLang="en-US" sz="2400" dirty="0"/>
              <a:t>进制数的转换，可分为驱动</a:t>
            </a:r>
            <a:r>
              <a:rPr lang="en-US" altLang="zh-CN" sz="2400" dirty="0"/>
              <a:t>LED</a:t>
            </a:r>
            <a:r>
              <a:rPr lang="zh-CN" altLang="en-US" sz="2400" dirty="0"/>
              <a:t>和</a:t>
            </a:r>
            <a:r>
              <a:rPr lang="en-US" altLang="zh-CN" sz="2400" dirty="0"/>
              <a:t>LCD</a:t>
            </a:r>
            <a:r>
              <a:rPr lang="zh-CN" altLang="en-US" sz="2400" dirty="0"/>
              <a:t>两类</a:t>
            </a:r>
          </a:p>
        </p:txBody>
      </p:sp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变量译码器是一个将</a:t>
            </a:r>
            <a:r>
              <a:rPr lang="en-US" altLang="zh-CN" i="1" dirty="0"/>
              <a:t>n</a:t>
            </a:r>
            <a:r>
              <a:rPr lang="zh-CN" altLang="en-US" dirty="0"/>
              <a:t>个输入变为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zh-CN" altLang="en-US" dirty="0"/>
              <a:t>个最小项输出的多输出端的组合逻辑电路。</a:t>
            </a:r>
            <a:r>
              <a:rPr lang="en-US" altLang="zh-CN" i="1" dirty="0"/>
              <a:t>n</a:t>
            </a:r>
            <a:r>
              <a:rPr lang="zh-CN" altLang="en-US" dirty="0"/>
              <a:t>通常在</a:t>
            </a:r>
            <a:r>
              <a:rPr lang="en-US" altLang="zh-CN" dirty="0"/>
              <a:t>2~64</a:t>
            </a:r>
            <a:r>
              <a:rPr lang="zh-CN" altLang="en-US" dirty="0"/>
              <a:t>之间。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157795"/>
              </p:ext>
            </p:extLst>
          </p:nvPr>
        </p:nvGraphicFramePr>
        <p:xfrm>
          <a:off x="285750" y="3429000"/>
          <a:ext cx="857250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Visio" r:id="rId3" imgW="4652810" imgH="1115454" progId="Visio.Drawing.11">
                  <p:embed/>
                </p:oleObj>
              </mc:Choice>
              <mc:Fallback>
                <p:oleObj name="Visio" r:id="rId3" imgW="4652810" imgH="1115454" progId="Visio.Drawing.11">
                  <p:embed/>
                  <p:pic>
                    <p:nvPicPr>
                      <p:cNvPr id="0" name="变量译码器示意图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429000"/>
                        <a:ext cx="8572500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04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74LS138</a:t>
            </a:r>
            <a:r>
              <a:rPr lang="zh-CN" altLang="en-US" dirty="0"/>
              <a:t>变量译码器功能表和引脚</a:t>
            </a:r>
          </a:p>
        </p:txBody>
      </p:sp>
      <p:graphicFrame>
        <p:nvGraphicFramePr>
          <p:cNvPr id="4" name="74LS138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81874"/>
              </p:ext>
            </p:extLst>
          </p:nvPr>
        </p:nvGraphicFramePr>
        <p:xfrm>
          <a:off x="346968" y="2348880"/>
          <a:ext cx="3937000" cy="3855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输入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译码器输出</a:t>
                      </a:r>
                      <a:endParaRPr lang="en-US" altLang="zh-CN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（低电平有效）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使能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变量</a:t>
                      </a:r>
                    </a:p>
                  </a:txBody>
                  <a:tcPr marL="0" marR="0" marT="0" marB="0" anchor="ctr"/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GG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2A</a:t>
                      </a: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G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2B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CBA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3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4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5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6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7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000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001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010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28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110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 dirty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 dirty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74LS138引脚图片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083157"/>
              </p:ext>
            </p:extLst>
          </p:nvPr>
        </p:nvGraphicFramePr>
        <p:xfrm>
          <a:off x="4663380" y="2600358"/>
          <a:ext cx="4229100" cy="3248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Visio" r:id="rId3" imgW="3043620" imgH="2499032" progId="Visio.Drawing.11">
                  <p:embed/>
                </p:oleObj>
              </mc:Choice>
              <mc:Fallback>
                <p:oleObj name="Visio" r:id="rId3" imgW="3043620" imgH="24990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380" y="2600358"/>
                        <a:ext cx="4229100" cy="3248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75301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1107</Words>
  <Application>Microsoft Office PowerPoint</Application>
  <PresentationFormat>全屏显示(4:3)</PresentationFormat>
  <Paragraphs>330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黑体</vt:lpstr>
      <vt:lpstr>华文细黑</vt:lpstr>
      <vt:lpstr>楷体_GB2312</vt:lpstr>
      <vt:lpstr>宋体</vt:lpstr>
      <vt:lpstr>微软雅黑</vt:lpstr>
      <vt:lpstr>新宋体</vt:lpstr>
      <vt:lpstr>Arial</vt:lpstr>
      <vt:lpstr>Calibri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数字逻辑设计实验</vt:lpstr>
      <vt:lpstr>实验准备要求</vt:lpstr>
      <vt:lpstr>提  纲</vt:lpstr>
      <vt:lpstr>实验目的</vt:lpstr>
      <vt:lpstr>实验设备与材料</vt:lpstr>
      <vt:lpstr>实验任务</vt:lpstr>
      <vt:lpstr>实验原理</vt:lpstr>
      <vt:lpstr>变量译码器</vt:lpstr>
      <vt:lpstr>变量译码器—74LS138</vt:lpstr>
      <vt:lpstr>变量译码器—74LS138</vt:lpstr>
      <vt:lpstr>变量译码器—74LS139</vt:lpstr>
      <vt:lpstr>用变量译码器实现组合函数</vt:lpstr>
      <vt:lpstr>实验内容与步骤</vt:lpstr>
      <vt:lpstr>设计实现74LS138</vt:lpstr>
      <vt:lpstr>原理图</vt:lpstr>
      <vt:lpstr>设计实现74LS138</vt:lpstr>
      <vt:lpstr>仿真</vt:lpstr>
      <vt:lpstr>波形图示例</vt:lpstr>
      <vt:lpstr>生成逻辑符号图</vt:lpstr>
      <vt:lpstr>验证D_74LS138</vt:lpstr>
      <vt:lpstr>下载验证</vt:lpstr>
      <vt:lpstr>PowerPoint 演示文稿</vt:lpstr>
      <vt:lpstr>下载验证</vt:lpstr>
      <vt:lpstr>根据真值表验证</vt:lpstr>
      <vt:lpstr>任务2：实现楼道灯控制</vt:lpstr>
      <vt:lpstr>原理图</vt:lpstr>
      <vt:lpstr>仿真</vt:lpstr>
      <vt:lpstr>下载验证</vt:lpstr>
      <vt:lpstr>下载验证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余吉鑫</cp:lastModifiedBy>
  <cp:revision>246</cp:revision>
  <dcterms:created xsi:type="dcterms:W3CDTF">2011-08-03T07:44:17Z</dcterms:created>
  <dcterms:modified xsi:type="dcterms:W3CDTF">2021-10-24T11:11:52Z</dcterms:modified>
</cp:coreProperties>
</file>