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40"/>
  </p:notesMasterIdLst>
  <p:sldIdLst>
    <p:sldId id="256" r:id="rId4"/>
    <p:sldId id="270" r:id="rId5"/>
    <p:sldId id="271" r:id="rId6"/>
    <p:sldId id="272" r:id="rId7"/>
    <p:sldId id="273" r:id="rId8"/>
    <p:sldId id="313" r:id="rId9"/>
    <p:sldId id="314" r:id="rId10"/>
    <p:sldId id="315" r:id="rId11"/>
    <p:sldId id="274" r:id="rId12"/>
    <p:sldId id="324" r:id="rId13"/>
    <p:sldId id="317" r:id="rId14"/>
    <p:sldId id="323" r:id="rId15"/>
    <p:sldId id="325" r:id="rId16"/>
    <p:sldId id="305" r:id="rId17"/>
    <p:sldId id="307" r:id="rId18"/>
    <p:sldId id="284" r:id="rId19"/>
    <p:sldId id="318" r:id="rId20"/>
    <p:sldId id="333" r:id="rId21"/>
    <p:sldId id="338" r:id="rId22"/>
    <p:sldId id="332" r:id="rId23"/>
    <p:sldId id="320" r:id="rId24"/>
    <p:sldId id="339" r:id="rId25"/>
    <p:sldId id="321" r:id="rId26"/>
    <p:sldId id="285" r:id="rId27"/>
    <p:sldId id="329" r:id="rId28"/>
    <p:sldId id="340" r:id="rId29"/>
    <p:sldId id="330" r:id="rId30"/>
    <p:sldId id="327" r:id="rId31"/>
    <p:sldId id="334" r:id="rId32"/>
    <p:sldId id="335" r:id="rId33"/>
    <p:sldId id="331" r:id="rId34"/>
    <p:sldId id="328" r:id="rId35"/>
    <p:sldId id="336" r:id="rId36"/>
    <p:sldId id="319" r:id="rId37"/>
    <p:sldId id="337" r:id="rId38"/>
    <p:sldId id="269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14"/>
            <p14:sldId id="315"/>
            <p14:sldId id="274"/>
            <p14:sldId id="324"/>
            <p14:sldId id="317"/>
            <p14:sldId id="323"/>
            <p14:sldId id="325"/>
            <p14:sldId id="305"/>
            <p14:sldId id="307"/>
            <p14:sldId id="284"/>
            <p14:sldId id="318"/>
            <p14:sldId id="333"/>
            <p14:sldId id="338"/>
            <p14:sldId id="332"/>
            <p14:sldId id="320"/>
            <p14:sldId id="339"/>
            <p14:sldId id="321"/>
            <p14:sldId id="285"/>
            <p14:sldId id="329"/>
            <p14:sldId id="340"/>
            <p14:sldId id="330"/>
            <p14:sldId id="327"/>
            <p14:sldId id="334"/>
            <p14:sldId id="335"/>
            <p14:sldId id="331"/>
            <p14:sldId id="328"/>
            <p14:sldId id="336"/>
            <p14:sldId id="319"/>
            <p14:sldId id="337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82100" autoAdjust="0"/>
  </p:normalViewPr>
  <p:slideViewPr>
    <p:cSldViewPr>
      <p:cViewPr varScale="1">
        <p:scale>
          <a:sx n="84" d="100"/>
          <a:sy n="84" d="100"/>
        </p:scale>
        <p:origin x="117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2021/11/7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2021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7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多路选择器设计及应用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546863"/>
              </p:ext>
            </p:extLst>
          </p:nvPr>
        </p:nvGraphicFramePr>
        <p:xfrm>
          <a:off x="1401323" y="1429471"/>
          <a:ext cx="7488828" cy="518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396213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Scan(0)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2077543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Scan(1)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3483" y="286963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AN(0)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4516" y="358971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AN(1)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3483" y="438179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AN(2)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3483" y="517388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AN(3)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9370" y="587412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HEX(3:0)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154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20077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4886908" y="1636591"/>
            <a:ext cx="1872208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段码选择电路</a:t>
            </a:r>
          </a:p>
        </p:txBody>
      </p:sp>
      <p:sp>
        <p:nvSpPr>
          <p:cNvPr id="3" name="线形标注 1 2"/>
          <p:cNvSpPr/>
          <p:nvPr/>
        </p:nvSpPr>
        <p:spPr>
          <a:xfrm>
            <a:off x="273769" y="1474730"/>
            <a:ext cx="914400" cy="612648"/>
          </a:xfrm>
          <a:prstGeom prst="borderCallout1">
            <a:avLst>
              <a:gd name="adj1" fmla="val 13009"/>
              <a:gd name="adj2" fmla="val 108975"/>
              <a:gd name="adj3" fmla="val 43614"/>
              <a:gd name="adj4" fmla="val 132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扫描控制信号</a:t>
            </a:r>
          </a:p>
        </p:txBody>
      </p:sp>
      <p:sp>
        <p:nvSpPr>
          <p:cNvPr id="10" name="线形标注 1 9"/>
          <p:cNvSpPr/>
          <p:nvPr/>
        </p:nvSpPr>
        <p:spPr>
          <a:xfrm>
            <a:off x="273769" y="2425467"/>
            <a:ext cx="914400" cy="1464949"/>
          </a:xfrm>
          <a:prstGeom prst="borderCallout1">
            <a:avLst>
              <a:gd name="adj1" fmla="val 13009"/>
              <a:gd name="adj2" fmla="val 108975"/>
              <a:gd name="adj3" fmla="val 29312"/>
              <a:gd name="adj4" fmla="val 146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需要显示的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4</a:t>
            </a:r>
            <a:r>
              <a:rPr lang="zh-CN" altLang="en-US" dirty="0"/>
              <a:t>位二进制数</a:t>
            </a:r>
          </a:p>
        </p:txBody>
      </p:sp>
      <p:sp>
        <p:nvSpPr>
          <p:cNvPr id="11" name="线形标注 1 10"/>
          <p:cNvSpPr/>
          <p:nvPr/>
        </p:nvSpPr>
        <p:spPr>
          <a:xfrm>
            <a:off x="7740352" y="1991129"/>
            <a:ext cx="914400" cy="1464949"/>
          </a:xfrm>
          <a:prstGeom prst="borderCallout1">
            <a:avLst>
              <a:gd name="adj1" fmla="val 13009"/>
              <a:gd name="adj2" fmla="val -10256"/>
              <a:gd name="adj3" fmla="val 20910"/>
              <a:gd name="adj4" fmla="val -59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当前需要显示的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4</a:t>
            </a:r>
            <a:r>
              <a:rPr lang="zh-CN" altLang="en-US" dirty="0"/>
              <a:t>位二进制数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890417"/>
            <a:ext cx="4104286" cy="277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线形标注 1 13"/>
          <p:cNvSpPr/>
          <p:nvPr/>
        </p:nvSpPr>
        <p:spPr>
          <a:xfrm>
            <a:off x="5897935" y="3953551"/>
            <a:ext cx="1842417" cy="744868"/>
          </a:xfrm>
          <a:prstGeom prst="borderCallout1">
            <a:avLst>
              <a:gd name="adj1" fmla="val 13009"/>
              <a:gd name="adj2" fmla="val -10256"/>
              <a:gd name="adj3" fmla="val 246220"/>
              <a:gd name="adj4" fmla="val -46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当前显示的数据管的</a:t>
            </a:r>
            <a:r>
              <a:rPr lang="en-US" altLang="zh-CN" dirty="0"/>
              <a:t>7</a:t>
            </a:r>
            <a:r>
              <a:rPr lang="zh-CN" altLang="en-US" dirty="0"/>
              <a:t>段码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0701"/>
              </p:ext>
            </p:extLst>
          </p:nvPr>
        </p:nvGraphicFramePr>
        <p:xfrm>
          <a:off x="5500149" y="5279889"/>
          <a:ext cx="3498249" cy="1295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0" name="Visio" r:id="rId5" imgW="2525297" imgH="934510" progId="Visio.Drawing.11">
                  <p:embed/>
                </p:oleObj>
              </mc:Choice>
              <mc:Fallback>
                <p:oleObj name="Visio" r:id="rId5" imgW="2525297" imgH="93451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00149" y="5279889"/>
                        <a:ext cx="3498249" cy="1295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165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302" y="1657677"/>
            <a:ext cx="5431460" cy="21602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828678" y="3933056"/>
            <a:ext cx="1872208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位选择电路</a:t>
            </a:r>
          </a:p>
        </p:txBody>
      </p:sp>
      <p:sp>
        <p:nvSpPr>
          <p:cNvPr id="11" name="线形标注 1 10"/>
          <p:cNvSpPr/>
          <p:nvPr/>
        </p:nvSpPr>
        <p:spPr>
          <a:xfrm>
            <a:off x="535964" y="1310450"/>
            <a:ext cx="1608338" cy="462366"/>
          </a:xfrm>
          <a:prstGeom prst="borderCallout1">
            <a:avLst>
              <a:gd name="adj1" fmla="val 13009"/>
              <a:gd name="adj2" fmla="val 108975"/>
              <a:gd name="adj3" fmla="val 65445"/>
              <a:gd name="adj4" fmla="val 233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扫描控制信号</a:t>
            </a:r>
          </a:p>
        </p:txBody>
      </p:sp>
      <p:sp>
        <p:nvSpPr>
          <p:cNvPr id="12" name="线形标注 1 11"/>
          <p:cNvSpPr/>
          <p:nvPr/>
        </p:nvSpPr>
        <p:spPr>
          <a:xfrm>
            <a:off x="7956376" y="1906213"/>
            <a:ext cx="914400" cy="1663168"/>
          </a:xfrm>
          <a:prstGeom prst="borderCallout1">
            <a:avLst>
              <a:gd name="adj1" fmla="val 13009"/>
              <a:gd name="adj2" fmla="val -10256"/>
              <a:gd name="adj3" fmla="val 22784"/>
              <a:gd name="adj4" fmla="val -934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低电平有效的数码管位使能信号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286645"/>
              </p:ext>
            </p:extLst>
          </p:nvPr>
        </p:nvGraphicFramePr>
        <p:xfrm>
          <a:off x="3828678" y="4509120"/>
          <a:ext cx="3205552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" name="Visio" r:id="rId4" imgW="2211356" imgH="1191757" progId="Visio.Drawing.11">
                  <p:embed/>
                </p:oleObj>
              </mc:Choice>
              <mc:Fallback>
                <p:oleObj name="Visio" r:id="rId4" imgW="2211356" imgH="119175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28678" y="4509120"/>
                        <a:ext cx="3205552" cy="1728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线形标注 1 12"/>
          <p:cNvSpPr/>
          <p:nvPr/>
        </p:nvSpPr>
        <p:spPr>
          <a:xfrm>
            <a:off x="528696" y="4077518"/>
            <a:ext cx="2171096" cy="935658"/>
          </a:xfrm>
          <a:prstGeom prst="borderCallout1">
            <a:avLst>
              <a:gd name="adj1" fmla="val -3279"/>
              <a:gd name="adj2" fmla="val 55159"/>
              <a:gd name="adj3" fmla="val -107672"/>
              <a:gd name="adj4" fmla="val 88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将与</a:t>
            </a:r>
            <a:r>
              <a:rPr lang="en-US" altLang="zh-CN" dirty="0"/>
              <a:t>VCC</a:t>
            </a:r>
            <a:r>
              <a:rPr lang="zh-CN" altLang="en-US" dirty="0"/>
              <a:t>相连导线命名为</a:t>
            </a:r>
            <a:r>
              <a:rPr lang="en-US" altLang="zh-CN" dirty="0"/>
              <a:t>V5</a:t>
            </a:r>
            <a:r>
              <a:rPr lang="zh-CN" altLang="en-US" dirty="0"/>
              <a:t>，与</a:t>
            </a:r>
            <a:r>
              <a:rPr lang="en-US" altLang="zh-CN" dirty="0"/>
              <a:t>GND</a:t>
            </a:r>
            <a:r>
              <a:rPr lang="zh-CN" altLang="en-US" dirty="0"/>
              <a:t>相连导线命名为</a:t>
            </a:r>
            <a:r>
              <a:rPr lang="en-US" altLang="zh-CN" dirty="0"/>
              <a:t>V0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2851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23" y="2116478"/>
            <a:ext cx="6851169" cy="38976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</a:p>
        </p:txBody>
      </p:sp>
      <p:sp>
        <p:nvSpPr>
          <p:cNvPr id="11" name="线形标注 1 10"/>
          <p:cNvSpPr/>
          <p:nvPr/>
        </p:nvSpPr>
        <p:spPr>
          <a:xfrm>
            <a:off x="1248024" y="1589677"/>
            <a:ext cx="914400" cy="612648"/>
          </a:xfrm>
          <a:prstGeom prst="borderCallout1">
            <a:avLst>
              <a:gd name="adj1" fmla="val 13009"/>
              <a:gd name="adj2" fmla="val 108975"/>
              <a:gd name="adj3" fmla="val 82455"/>
              <a:gd name="adj4" fmla="val 193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扫描控制信号</a:t>
            </a:r>
          </a:p>
        </p:txBody>
      </p:sp>
      <p:sp>
        <p:nvSpPr>
          <p:cNvPr id="12" name="线形标注 1 11"/>
          <p:cNvSpPr/>
          <p:nvPr/>
        </p:nvSpPr>
        <p:spPr>
          <a:xfrm>
            <a:off x="6300192" y="4595835"/>
            <a:ext cx="1368152" cy="732474"/>
          </a:xfrm>
          <a:prstGeom prst="borderCallout1">
            <a:avLst>
              <a:gd name="adj1" fmla="val 29222"/>
              <a:gd name="adj2" fmla="val -4180"/>
              <a:gd name="adj3" fmla="val 55720"/>
              <a:gd name="adj4" fmla="val -806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小数点控制</a:t>
            </a:r>
          </a:p>
        </p:txBody>
      </p:sp>
      <p:sp>
        <p:nvSpPr>
          <p:cNvPr id="13" name="线形标注 1 12"/>
          <p:cNvSpPr/>
          <p:nvPr/>
        </p:nvSpPr>
        <p:spPr>
          <a:xfrm>
            <a:off x="4705290" y="1306553"/>
            <a:ext cx="2066856" cy="732474"/>
          </a:xfrm>
          <a:prstGeom prst="borderCallout1">
            <a:avLst>
              <a:gd name="adj1" fmla="val 13009"/>
              <a:gd name="adj2" fmla="val -10256"/>
              <a:gd name="adj3" fmla="val 104045"/>
              <a:gd name="adj4" fmla="val -27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数码管位消隐控制</a:t>
            </a:r>
          </a:p>
        </p:txBody>
      </p:sp>
      <p:sp>
        <p:nvSpPr>
          <p:cNvPr id="14" name="椭圆 13"/>
          <p:cNvSpPr/>
          <p:nvPr/>
        </p:nvSpPr>
        <p:spPr>
          <a:xfrm>
            <a:off x="3170249" y="4013541"/>
            <a:ext cx="1990725" cy="1897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线形标注 1 14"/>
          <p:cNvSpPr/>
          <p:nvPr/>
        </p:nvSpPr>
        <p:spPr>
          <a:xfrm>
            <a:off x="7181449" y="3145266"/>
            <a:ext cx="1706816" cy="732474"/>
          </a:xfrm>
          <a:prstGeom prst="borderCallout1">
            <a:avLst>
              <a:gd name="adj1" fmla="val 13009"/>
              <a:gd name="adj2" fmla="val -10256"/>
              <a:gd name="adj3" fmla="val -23504"/>
              <a:gd name="adj4" fmla="val -218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接到数码管的小数点段</a:t>
            </a:r>
          </a:p>
        </p:txBody>
      </p:sp>
      <p:sp>
        <p:nvSpPr>
          <p:cNvPr id="16" name="线形标注 1 15"/>
          <p:cNvSpPr/>
          <p:nvPr/>
        </p:nvSpPr>
        <p:spPr>
          <a:xfrm>
            <a:off x="7286056" y="1357316"/>
            <a:ext cx="1706816" cy="732474"/>
          </a:xfrm>
          <a:prstGeom prst="borderCallout1">
            <a:avLst>
              <a:gd name="adj1" fmla="val 13009"/>
              <a:gd name="adj2" fmla="val -10256"/>
              <a:gd name="adj3" fmla="val 168303"/>
              <a:gd name="adj4" fmla="val -24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接到</a:t>
            </a:r>
            <a:r>
              <a:rPr lang="en-US" altLang="zh-CN" dirty="0"/>
              <a:t>MC14495</a:t>
            </a:r>
            <a:r>
              <a:rPr lang="zh-CN" altLang="en-US" dirty="0"/>
              <a:t>的</a:t>
            </a:r>
            <a:r>
              <a:rPr lang="en-US" altLang="zh-CN" dirty="0"/>
              <a:t>LE</a:t>
            </a:r>
            <a:r>
              <a:rPr lang="zh-CN" altLang="en-US" dirty="0"/>
              <a:t>端</a:t>
            </a:r>
          </a:p>
        </p:txBody>
      </p:sp>
      <p:sp>
        <p:nvSpPr>
          <p:cNvPr id="5" name="椭圆 4"/>
          <p:cNvSpPr/>
          <p:nvPr/>
        </p:nvSpPr>
        <p:spPr>
          <a:xfrm>
            <a:off x="3272277" y="2116478"/>
            <a:ext cx="1990725" cy="1897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9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辅助模块：</a:t>
            </a:r>
            <a:r>
              <a:rPr lang="zh-CN" altLang="en-US" dirty="0">
                <a:ea typeface="黑体" panose="02010609060101010101" pitchFamily="49" charset="-122"/>
              </a:rPr>
              <a:t>时钟计数分频器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32</a:t>
            </a:r>
            <a:r>
              <a:rPr lang="zh-CN" altLang="en-US" sz="2800" dirty="0"/>
              <a:t>位时钟计数分频器</a:t>
            </a:r>
          </a:p>
          <a:p>
            <a:pPr lvl="1"/>
            <a:r>
              <a:rPr lang="zh-CN" altLang="en-US" sz="2400" dirty="0"/>
              <a:t>可输出</a:t>
            </a:r>
            <a:r>
              <a:rPr lang="en-US" altLang="zh-CN" sz="2400" dirty="0"/>
              <a:t>2</a:t>
            </a:r>
            <a:r>
              <a:rPr lang="zh-CN" altLang="en-US" sz="2400" dirty="0"/>
              <a:t>～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32</a:t>
            </a:r>
            <a:r>
              <a:rPr lang="zh-CN" altLang="en-US" sz="2400" dirty="0"/>
              <a:t>分频信号，可用于一般非同步类时钟信号</a:t>
            </a:r>
          </a:p>
          <a:p>
            <a:pPr lvl="1"/>
            <a:r>
              <a:rPr lang="zh-CN" altLang="en-US" sz="2400" dirty="0"/>
              <a:t>延时较高，要求不高的时钟也可以用</a:t>
            </a:r>
          </a:p>
          <a:p>
            <a:pPr lvl="1"/>
            <a:r>
              <a:rPr lang="zh-CN" altLang="en-US" sz="2400" dirty="0"/>
              <a:t>本实验中用</a:t>
            </a:r>
            <a:r>
              <a:rPr lang="en-US" altLang="zh-CN" sz="2400" dirty="0" err="1"/>
              <a:t>clkdiv</a:t>
            </a:r>
            <a:r>
              <a:rPr lang="en-US" altLang="zh-CN" sz="2400" dirty="0"/>
              <a:t>(18:17)</a:t>
            </a:r>
            <a:r>
              <a:rPr lang="zh-CN" altLang="en-US" sz="2400" dirty="0"/>
              <a:t>作为扫描控制信号，控制</a:t>
            </a:r>
            <a:r>
              <a:rPr lang="en-US" altLang="zh-CN" sz="2400" dirty="0"/>
              <a:t>4</a:t>
            </a:r>
            <a:r>
              <a:rPr lang="zh-CN" altLang="en-US" sz="2400" dirty="0"/>
              <a:t>位数码管的动态扫描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552910"/>
            <a:ext cx="5040560" cy="270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11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相关模块设计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zh-CN" altLang="en-US" dirty="0"/>
              <a:t>设计通用计数分频模块</a:t>
            </a:r>
          </a:p>
          <a:p>
            <a:pPr lvl="1"/>
            <a:r>
              <a:rPr lang="zh-CN" altLang="en-US" dirty="0"/>
              <a:t>模块名：</a:t>
            </a:r>
            <a:r>
              <a:rPr lang="en-US" altLang="zh-CN" dirty="0" err="1"/>
              <a:t>clkdiv.v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Verilog HDL</a:t>
            </a:r>
            <a:r>
              <a:rPr lang="zh-CN" altLang="en-US" dirty="0"/>
              <a:t>设计</a:t>
            </a:r>
          </a:p>
          <a:p>
            <a:pPr lvl="1"/>
            <a:r>
              <a:rPr lang="zh-CN" altLang="en-US" dirty="0"/>
              <a:t>制作逻辑符号并修改：</a:t>
            </a:r>
            <a:r>
              <a:rPr lang="en-US" altLang="zh-CN" dirty="0" err="1"/>
              <a:t>clkdiv.sym</a:t>
            </a:r>
            <a:endParaRPr lang="en-US" altLang="zh-CN" dirty="0"/>
          </a:p>
          <a:p>
            <a:pPr lvl="1"/>
            <a:r>
              <a:rPr lang="en-US" altLang="zh-CN" dirty="0" err="1"/>
              <a:t>clk</a:t>
            </a:r>
            <a:r>
              <a:rPr lang="zh-CN" altLang="en-US" dirty="0"/>
              <a:t>：实验板主时钟</a:t>
            </a:r>
            <a:endParaRPr lang="en-US" altLang="zh-CN" dirty="0"/>
          </a:p>
          <a:p>
            <a:pPr lvl="1"/>
            <a:r>
              <a:rPr lang="en-US" altLang="zh-CN" dirty="0" err="1"/>
              <a:t>rst</a:t>
            </a:r>
            <a:r>
              <a:rPr lang="zh-CN" altLang="en-US" dirty="0"/>
              <a:t>：复位信号</a:t>
            </a:r>
            <a:endParaRPr lang="en-US" altLang="zh-CN" dirty="0"/>
          </a:p>
          <a:p>
            <a:pPr lvl="1"/>
            <a:r>
              <a:rPr lang="en-US" altLang="zh-CN" dirty="0" err="1"/>
              <a:t>clkdiv</a:t>
            </a:r>
            <a:r>
              <a:rPr lang="en-US" altLang="zh-CN" dirty="0"/>
              <a:t>(31:0)</a:t>
            </a:r>
            <a:r>
              <a:rPr lang="zh-CN" altLang="en-US" dirty="0"/>
              <a:t>：分频时钟输出</a:t>
            </a:r>
            <a:endParaRPr lang="en-US" altLang="zh-CN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340768"/>
            <a:ext cx="2542648" cy="131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737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：数据选择器设计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：记分板设计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数据选择器设计（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/>
              <a:t>Mux4to1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  <a:r>
              <a:rPr lang="zh-CN" altLang="en-US" dirty="0"/>
              <a:t>或</a:t>
            </a:r>
            <a:r>
              <a:rPr lang="en-US" altLang="zh-CN" dirty="0"/>
              <a:t>Verilog Module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Mux4to1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原理图或</a:t>
            </a:r>
            <a:r>
              <a:rPr lang="en-US" altLang="zh-CN" dirty="0"/>
              <a:t>Verilog</a:t>
            </a:r>
            <a:r>
              <a:rPr lang="zh-CN" altLang="en-US" dirty="0"/>
              <a:t>方式进行设计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6710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72816"/>
            <a:ext cx="7572932" cy="4119953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ABD99063-1994-4CB0-80B6-3A1CA2A51354}"/>
              </a:ext>
            </a:extLst>
          </p:cNvPr>
          <p:cNvSpPr txBox="1">
            <a:spLocks/>
          </p:cNvSpPr>
          <p:nvPr/>
        </p:nvSpPr>
        <p:spPr>
          <a:xfrm>
            <a:off x="251520" y="332656"/>
            <a:ext cx="7005464" cy="95436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原理图方式</a:t>
            </a:r>
          </a:p>
        </p:txBody>
      </p:sp>
    </p:spTree>
    <p:extLst>
      <p:ext uri="{BB962C8B-B14F-4D97-AF65-F5344CB8AC3E}">
        <p14:creationId xmlns:p14="http://schemas.microsoft.com/office/powerpoint/2010/main" val="2724899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9DF9D-73D7-4D94-B5E1-B8B3BE973145}"/>
              </a:ext>
            </a:extLst>
          </p:cNvPr>
          <p:cNvSpPr txBox="1">
            <a:spLocks/>
          </p:cNvSpPr>
          <p:nvPr/>
        </p:nvSpPr>
        <p:spPr>
          <a:xfrm>
            <a:off x="251520" y="332656"/>
            <a:ext cx="7005464" cy="95436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Verilog</a:t>
            </a:r>
            <a:r>
              <a:rPr lang="zh-CN" altLang="en-US"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688F8D-A92C-4353-B434-F46B9E884D65}"/>
              </a:ext>
            </a:extLst>
          </p:cNvPr>
          <p:cNvSpPr txBox="1"/>
          <p:nvPr/>
        </p:nvSpPr>
        <p:spPr>
          <a:xfrm>
            <a:off x="1547664" y="1700808"/>
            <a:ext cx="6048672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module Mux4to1(</a:t>
            </a:r>
          </a:p>
          <a:p>
            <a:r>
              <a:rPr lang="zh-CN" altLang="en-US" dirty="0"/>
              <a:t>    input [1:0]  s,</a:t>
            </a:r>
          </a:p>
          <a:p>
            <a:r>
              <a:rPr lang="zh-CN" altLang="en-US" dirty="0"/>
              <a:t>    input I0,</a:t>
            </a:r>
          </a:p>
          <a:p>
            <a:r>
              <a:rPr lang="zh-CN" altLang="en-US" dirty="0"/>
              <a:t>    input I1,</a:t>
            </a:r>
          </a:p>
          <a:p>
            <a:r>
              <a:rPr lang="zh-CN" altLang="en-US" dirty="0"/>
              <a:t>    input I2,</a:t>
            </a:r>
          </a:p>
          <a:p>
            <a:r>
              <a:rPr lang="zh-CN" altLang="en-US" dirty="0"/>
              <a:t>    input I3,</a:t>
            </a:r>
          </a:p>
          <a:p>
            <a:r>
              <a:rPr lang="zh-CN" altLang="en-US" dirty="0"/>
              <a:t>    output reg o</a:t>
            </a:r>
          </a:p>
          <a:p>
            <a:r>
              <a:rPr lang="zh-CN" altLang="en-US" dirty="0"/>
              <a:t>    );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always @(</a:t>
            </a:r>
            <a:r>
              <a:rPr lang="zh-CN" altLang="en-US" dirty="0">
                <a:sym typeface="Wingdings" panose="05000000000000000000" pitchFamily="2" charset="2"/>
              </a:rPr>
              <a:t></a:t>
            </a:r>
            <a:r>
              <a:rPr lang="zh-CN" altLang="en-US" dirty="0"/>
              <a:t>) begin</a:t>
            </a:r>
          </a:p>
          <a:p>
            <a:r>
              <a:rPr lang="zh-CN" altLang="en-US" dirty="0"/>
              <a:t>		case(</a:t>
            </a:r>
            <a:r>
              <a:rPr lang="zh-CN" altLang="en-US" dirty="0">
                <a:sym typeface="Wingdings" panose="05000000000000000000" pitchFamily="2" charset="2"/>
              </a:rPr>
              <a:t></a:t>
            </a:r>
            <a:r>
              <a:rPr lang="zh-CN" altLang="en-US" dirty="0"/>
              <a:t>)</a:t>
            </a:r>
          </a:p>
          <a:p>
            <a:r>
              <a:rPr lang="zh-CN" altLang="en-US" dirty="0"/>
              <a:t>		</a:t>
            </a:r>
            <a:r>
              <a:rPr lang="zh-CN" altLang="en-US" dirty="0">
                <a:sym typeface="Wingdings" panose="05000000000000000000" pitchFamily="2" charset="2"/>
              </a:rPr>
              <a:t></a:t>
            </a:r>
            <a:r>
              <a:rPr lang="zh-CN" altLang="en-US" dirty="0"/>
              <a:t>	</a:t>
            </a:r>
            <a:endParaRPr lang="en-US" altLang="zh-CN" dirty="0"/>
          </a:p>
          <a:p>
            <a:r>
              <a:rPr lang="zh-CN" altLang="en-US" dirty="0"/>
              <a:t>		endcase</a:t>
            </a:r>
          </a:p>
          <a:p>
            <a:r>
              <a:rPr lang="zh-CN" altLang="en-US" dirty="0"/>
              <a:t>	end</a:t>
            </a:r>
          </a:p>
          <a:p>
            <a:r>
              <a:rPr lang="zh-CN" altLang="en-US" dirty="0"/>
              <a:t>endmodule</a:t>
            </a:r>
          </a:p>
        </p:txBody>
      </p:sp>
    </p:spTree>
    <p:extLst>
      <p:ext uri="{BB962C8B-B14F-4D97-AF65-F5344CB8AC3E}">
        <p14:creationId xmlns:p14="http://schemas.microsoft.com/office/powerpoint/2010/main" val="37628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数据选择器设计（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/>
              <a:t>Mux4to1b4_sch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  <a:r>
              <a:rPr lang="zh-CN" altLang="en-US" dirty="0"/>
              <a:t>或</a:t>
            </a:r>
            <a:r>
              <a:rPr lang="en-US" altLang="zh-CN" dirty="0"/>
              <a:t>Verilog Module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Mux4to14b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原理图或</a:t>
            </a:r>
            <a:r>
              <a:rPr lang="en-US" altLang="zh-CN" dirty="0"/>
              <a:t>Verilog</a:t>
            </a:r>
            <a:r>
              <a:rPr lang="zh-CN" altLang="en-US" dirty="0"/>
              <a:t>方式进行设计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0607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57132"/>
            <a:ext cx="7200800" cy="5441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70C5701F-6E0A-4B94-93BC-97B8BC59F2FC}"/>
              </a:ext>
            </a:extLst>
          </p:cNvPr>
          <p:cNvSpPr txBox="1">
            <a:spLocks/>
          </p:cNvSpPr>
          <p:nvPr/>
        </p:nvSpPr>
        <p:spPr>
          <a:xfrm>
            <a:off x="251520" y="332656"/>
            <a:ext cx="7005464" cy="95436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原理图方式</a:t>
            </a:r>
          </a:p>
        </p:txBody>
      </p:sp>
    </p:spTree>
    <p:extLst>
      <p:ext uri="{BB962C8B-B14F-4D97-AF65-F5344CB8AC3E}">
        <p14:creationId xmlns:p14="http://schemas.microsoft.com/office/powerpoint/2010/main" val="442786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043DA9F-B224-4F3F-9BC2-44D0BD3413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0188" y="242888"/>
            <a:ext cx="7005637" cy="95408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Verilog</a:t>
            </a:r>
            <a:r>
              <a:rPr lang="zh-CN" altLang="en-US"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方式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5E00B0-A698-4443-BA1D-12939E504F30}"/>
              </a:ext>
            </a:extLst>
          </p:cNvPr>
          <p:cNvSpPr txBox="1"/>
          <p:nvPr/>
        </p:nvSpPr>
        <p:spPr>
          <a:xfrm>
            <a:off x="2051720" y="1916832"/>
            <a:ext cx="4752528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module Mux4to1b4(</a:t>
            </a:r>
          </a:p>
          <a:p>
            <a:r>
              <a:rPr lang="en-US" altLang="zh-CN" dirty="0"/>
              <a:t>    input [1:0] s,</a:t>
            </a:r>
          </a:p>
          <a:p>
            <a:r>
              <a:rPr lang="en-US" altLang="zh-CN" dirty="0"/>
              <a:t>    input [3:0] I0,</a:t>
            </a:r>
          </a:p>
          <a:p>
            <a:r>
              <a:rPr lang="en-US" altLang="zh-CN" dirty="0"/>
              <a:t>    input [3:0] I1,</a:t>
            </a:r>
          </a:p>
          <a:p>
            <a:r>
              <a:rPr lang="en-US" altLang="zh-CN" dirty="0"/>
              <a:t>    input [3:0] I2,</a:t>
            </a:r>
          </a:p>
          <a:p>
            <a:r>
              <a:rPr lang="en-US" altLang="zh-CN" dirty="0"/>
              <a:t>    input [3:0] I3,</a:t>
            </a:r>
          </a:p>
          <a:p>
            <a:r>
              <a:rPr lang="en-US" altLang="zh-CN" dirty="0"/>
              <a:t>    output reg [3:0] o</a:t>
            </a:r>
          </a:p>
          <a:p>
            <a:r>
              <a:rPr lang="en-US" altLang="zh-CN" dirty="0"/>
              <a:t>    );</a:t>
            </a:r>
          </a:p>
          <a:p>
            <a:r>
              <a:rPr lang="en-US" altLang="zh-CN" dirty="0"/>
              <a:t>	always @(</a:t>
            </a:r>
            <a:r>
              <a:rPr lang="zh-CN" altLang="en-US" dirty="0">
                <a:sym typeface="Wingdings" panose="05000000000000000000" pitchFamily="2" charset="2"/>
              </a:rPr>
              <a:t></a:t>
            </a:r>
            <a:r>
              <a:rPr lang="en-US" altLang="zh-CN" dirty="0"/>
              <a:t>) begin</a:t>
            </a:r>
          </a:p>
          <a:p>
            <a:r>
              <a:rPr lang="en-US" altLang="zh-CN" dirty="0"/>
              <a:t>		case(</a:t>
            </a:r>
            <a:r>
              <a:rPr lang="zh-CN" altLang="en-US" dirty="0">
                <a:sym typeface="Wingdings" panose="05000000000000000000" pitchFamily="2" charset="2"/>
              </a:rPr>
              <a:t>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	</a:t>
            </a:r>
            <a:r>
              <a:rPr lang="en-US" altLang="zh-CN" dirty="0">
                <a:sym typeface="Wingdings" panose="05000000000000000000" pitchFamily="2" charset="2"/>
              </a:rPr>
              <a:t></a:t>
            </a:r>
            <a:r>
              <a:rPr lang="en-US" altLang="zh-CN" dirty="0"/>
              <a:t>				</a:t>
            </a:r>
            <a:r>
              <a:rPr lang="en-US" altLang="zh-CN" dirty="0" err="1"/>
              <a:t>endcase</a:t>
            </a:r>
            <a:endParaRPr lang="en-US" altLang="zh-CN" dirty="0"/>
          </a:p>
          <a:p>
            <a:r>
              <a:rPr lang="en-US" altLang="zh-CN" dirty="0"/>
              <a:t>	end</a:t>
            </a:r>
          </a:p>
          <a:p>
            <a:r>
              <a:rPr lang="en-US" altLang="zh-CN" dirty="0" err="1"/>
              <a:t>endmodule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212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88647"/>
            <a:ext cx="8355013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4FBE5290-F3AE-459C-A18D-F53BCDDD98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0188" y="242888"/>
            <a:ext cx="7005637" cy="95408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Mux4to1b4</a:t>
            </a:r>
            <a:r>
              <a:rPr lang="zh-CN" altLang="en-US"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仿真</a:t>
            </a:r>
            <a:r>
              <a:rPr lang="zh-CN" altLang="en-US" sz="4000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激励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C16923-C517-4336-96EF-7AE974AC517A}"/>
              </a:ext>
            </a:extLst>
          </p:cNvPr>
          <p:cNvSpPr txBox="1"/>
          <p:nvPr/>
        </p:nvSpPr>
        <p:spPr>
          <a:xfrm>
            <a:off x="467544" y="1700808"/>
            <a:ext cx="8568952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新建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Verilog Test Fixture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文件，编写仿真激励代码测试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Mux4to1b4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模块，要求仿真结果如下：</a:t>
            </a:r>
          </a:p>
        </p:txBody>
      </p:sp>
    </p:spTree>
    <p:extLst>
      <p:ext uri="{BB962C8B-B14F-4D97-AF65-F5344CB8AC3E}">
        <p14:creationId xmlns:p14="http://schemas.microsoft.com/office/powerpoint/2010/main" val="3940462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记分板应用设计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 err="1"/>
              <a:t>ScoreBoard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顶层模块用</a:t>
            </a:r>
            <a:r>
              <a:rPr lang="en-US" altLang="zh-CN" dirty="0" err="1"/>
              <a:t>Sechmatic</a:t>
            </a:r>
            <a:r>
              <a:rPr lang="zh-CN" altLang="en-US" dirty="0"/>
              <a:t>实现，</a:t>
            </a:r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顶层模块也可用</a:t>
            </a:r>
            <a:r>
              <a:rPr lang="en-US" altLang="zh-CN" dirty="0"/>
              <a:t>Verilog</a:t>
            </a:r>
            <a:r>
              <a:rPr lang="zh-CN" altLang="en-US" dirty="0"/>
              <a:t>实现，</a:t>
            </a:r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3960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50C9118-7400-4308-BD95-AD24CDB50F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" r="23425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63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752C1F-9ECC-4368-8B29-54FA5BFFD340}"/>
              </a:ext>
            </a:extLst>
          </p:cNvPr>
          <p:cNvSpPr/>
          <p:nvPr/>
        </p:nvSpPr>
        <p:spPr>
          <a:xfrm>
            <a:off x="611560" y="1556792"/>
            <a:ext cx="33843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module scoreBoard1(</a:t>
            </a:r>
          </a:p>
          <a:p>
            <a:r>
              <a:rPr lang="zh-CN" altLang="en-US" dirty="0"/>
              <a:t>    input clk_100mhz,</a:t>
            </a:r>
          </a:p>
          <a:p>
            <a:r>
              <a:rPr lang="zh-CN" altLang="en-US" dirty="0"/>
              <a:t>    input RST,</a:t>
            </a:r>
          </a:p>
          <a:p>
            <a:r>
              <a:rPr lang="zh-CN" altLang="en-US" dirty="0"/>
              <a:t>    input BN,</a:t>
            </a:r>
          </a:p>
          <a:p>
            <a:r>
              <a:rPr lang="zh-CN" altLang="en-US" dirty="0"/>
              <a:t>    input [3:0] btn,</a:t>
            </a:r>
          </a:p>
          <a:p>
            <a:r>
              <a:rPr lang="zh-CN" altLang="en-US" dirty="0"/>
              <a:t>    input [7:0] SW,</a:t>
            </a:r>
          </a:p>
          <a:p>
            <a:r>
              <a:rPr lang="zh-CN" altLang="en-US" dirty="0"/>
              <a:t>    output K_ROW,</a:t>
            </a:r>
          </a:p>
          <a:p>
            <a:r>
              <a:rPr lang="zh-CN" altLang="en-US" dirty="0"/>
              <a:t>    output [3:0] AN,</a:t>
            </a:r>
          </a:p>
          <a:p>
            <a:r>
              <a:rPr lang="zh-CN" altLang="en-US" dirty="0"/>
              <a:t>    output [7:0] SEGMENT</a:t>
            </a:r>
          </a:p>
          <a:p>
            <a:r>
              <a:rPr lang="zh-CN" altLang="en-US" dirty="0"/>
              <a:t>    );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声明变量</a:t>
            </a:r>
          </a:p>
          <a:p>
            <a:r>
              <a:rPr lang="zh-CN" altLang="en-US" dirty="0"/>
              <a:t>	wire [31:0] clkdiv;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>
                <a:sym typeface="Wingdings" panose="05000000000000000000" pitchFamily="2" charset="2"/>
              </a:rPr>
              <a:t></a:t>
            </a:r>
            <a:r>
              <a:rPr lang="zh-CN" altLang="en-US" dirty="0"/>
              <a:t>	</a:t>
            </a:r>
          </a:p>
          <a:p>
            <a:r>
              <a:rPr lang="zh-CN" altLang="en-US" dirty="0"/>
              <a:t>	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E04024C-6EC2-4AA1-8EDE-EF4668E39AB2}"/>
              </a:ext>
            </a:extLst>
          </p:cNvPr>
          <p:cNvSpPr/>
          <p:nvPr/>
        </p:nvSpPr>
        <p:spPr>
          <a:xfrm>
            <a:off x="3960440" y="155679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	//</a:t>
            </a:r>
            <a:r>
              <a:rPr lang="zh-CN" altLang="en-US" dirty="0"/>
              <a:t>调用模块：模块名 实例名</a:t>
            </a:r>
            <a:r>
              <a:rPr lang="en-US" altLang="zh-CN" dirty="0"/>
              <a:t>(</a:t>
            </a:r>
            <a:r>
              <a:rPr lang="zh-CN" altLang="en-US" dirty="0"/>
              <a:t>参数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clkdiv f1(clk_100mhz, RST, clkdiv);</a:t>
            </a:r>
          </a:p>
          <a:p>
            <a:r>
              <a:rPr lang="zh-CN" altLang="en-US" dirty="0"/>
              <a:t>	</a:t>
            </a:r>
            <a:r>
              <a:rPr lang="zh-CN" altLang="en-US" dirty="0">
                <a:sym typeface="Wingdings" panose="05000000000000000000" pitchFamily="2" charset="2"/>
              </a:rPr>
              <a:t>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/>
              <a:t>	BUF f8(.I(BN), .O(K_ROW));</a:t>
            </a:r>
          </a:p>
          <a:p>
            <a:r>
              <a:rPr lang="zh-CN" altLang="en-US" dirty="0"/>
              <a:t>	VCC f9(.P(V5));</a:t>
            </a:r>
          </a:p>
          <a:p>
            <a:r>
              <a:rPr lang="zh-CN" altLang="en-US" dirty="0"/>
              <a:t>	GND f10(.G(V0));</a:t>
            </a:r>
          </a:p>
          <a:p>
            <a:r>
              <a:rPr lang="zh-CN" altLang="en-US" dirty="0"/>
              <a:t>endmodule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A7DC7B9-FF15-4CF3-B30C-5BCCD843B993}"/>
              </a:ext>
            </a:extLst>
          </p:cNvPr>
          <p:cNvSpPr txBox="1">
            <a:spLocks/>
          </p:cNvSpPr>
          <p:nvPr/>
        </p:nvSpPr>
        <p:spPr>
          <a:xfrm>
            <a:off x="251520" y="305522"/>
            <a:ext cx="7005464" cy="95436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顶层</a:t>
            </a:r>
            <a:r>
              <a:rPr lang="en-US" altLang="zh-CN"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Verilog</a:t>
            </a:r>
            <a:r>
              <a:rPr lang="zh-CN" altLang="en-US"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3769951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340768"/>
            <a:ext cx="76328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4BACC6">
                  <a:lumMod val="75000"/>
                </a:srgbClr>
              </a:buClr>
              <a:buSzPct val="80000"/>
              <a:buFont typeface="Wingdings" pitchFamily="2" charset="2"/>
              <a:buChar char="p"/>
            </a:pPr>
            <a:r>
              <a:rPr lang="zh-CN" altLang="en-US" sz="2800" b="1" dirty="0">
                <a:solidFill>
                  <a:srgbClr val="4BACC6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根据原理，设计通用计数分频模块</a:t>
            </a:r>
            <a:r>
              <a:rPr lang="en-US" altLang="zh-CN" sz="2800" b="1" dirty="0" err="1">
                <a:solidFill>
                  <a:srgbClr val="4BACC6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clkdiv</a:t>
            </a:r>
            <a:r>
              <a:rPr lang="zh-CN" altLang="en-US" sz="2800" b="1" dirty="0">
                <a:solidFill>
                  <a:srgbClr val="4BACC6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，并将其输出的</a:t>
            </a:r>
            <a:r>
              <a:rPr lang="en-US" altLang="zh-CN" sz="2800" b="1" dirty="0" err="1">
                <a:solidFill>
                  <a:srgbClr val="4BACC6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clkdiv</a:t>
            </a:r>
            <a:r>
              <a:rPr lang="en-US" altLang="zh-CN" sz="2800" b="1" dirty="0">
                <a:solidFill>
                  <a:srgbClr val="4BACC6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(18:17)</a:t>
            </a:r>
            <a:r>
              <a:rPr lang="zh-CN" altLang="en-US" sz="2800" b="1" dirty="0">
                <a:solidFill>
                  <a:srgbClr val="4BACC6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作为数据选择器的位选信号</a:t>
            </a:r>
            <a:r>
              <a:rPr lang="en-US" altLang="zh-CN" sz="2800" b="1" dirty="0">
                <a:solidFill>
                  <a:srgbClr val="4BACC6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;</a:t>
            </a:r>
            <a:r>
              <a:rPr lang="en-US" altLang="zh-CN" sz="2800" b="1" dirty="0" err="1">
                <a:solidFill>
                  <a:srgbClr val="4BACC6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clkdiv</a:t>
            </a:r>
            <a:r>
              <a:rPr lang="en-US" altLang="zh-CN" sz="2800" b="1" dirty="0">
                <a:solidFill>
                  <a:srgbClr val="4BACC6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(17)</a:t>
            </a:r>
            <a:r>
              <a:rPr lang="zh-CN" altLang="en-US" sz="2800" b="1" dirty="0">
                <a:solidFill>
                  <a:srgbClr val="4BACC6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作为消抖模块的时钟信号。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3F4DA2-4429-4534-8E07-719327F650F3}"/>
              </a:ext>
            </a:extLst>
          </p:cNvPr>
          <p:cNvSpPr/>
          <p:nvPr/>
        </p:nvSpPr>
        <p:spPr>
          <a:xfrm>
            <a:off x="1655676" y="3212976"/>
            <a:ext cx="5832648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module clkdiv(</a:t>
            </a:r>
          </a:p>
          <a:p>
            <a:r>
              <a:rPr lang="zh-CN" altLang="en-US" dirty="0"/>
              <a:t>    input clk,</a:t>
            </a:r>
          </a:p>
          <a:p>
            <a:r>
              <a:rPr lang="zh-CN" altLang="en-US" dirty="0"/>
              <a:t>    input rst,</a:t>
            </a:r>
          </a:p>
          <a:p>
            <a:r>
              <a:rPr lang="zh-CN" altLang="en-US" dirty="0"/>
              <a:t>    output reg [31:0] clkdiv</a:t>
            </a:r>
          </a:p>
          <a:p>
            <a:r>
              <a:rPr lang="zh-CN" altLang="en-US" dirty="0"/>
              <a:t>    );</a:t>
            </a:r>
          </a:p>
          <a:p>
            <a:r>
              <a:rPr lang="zh-CN" altLang="en-US" dirty="0"/>
              <a:t>	always @(posedge clk or posedge rst) begin</a:t>
            </a:r>
          </a:p>
          <a:p>
            <a:r>
              <a:rPr lang="zh-CN" altLang="en-US" dirty="0"/>
              <a:t>		if (rst) clkdiv &lt;= 0;</a:t>
            </a:r>
          </a:p>
          <a:p>
            <a:r>
              <a:rPr lang="zh-CN" altLang="en-US" dirty="0"/>
              <a:t>		else clkdiv &lt;= clkdiv + 1'b1;</a:t>
            </a:r>
          </a:p>
          <a:p>
            <a:r>
              <a:rPr lang="zh-CN" altLang="en-US" dirty="0"/>
              <a:t>	end</a:t>
            </a:r>
          </a:p>
          <a:p>
            <a:r>
              <a:rPr lang="zh-CN" altLang="en-US" dirty="0"/>
              <a:t>endmodule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0BC542A-D39E-4EA8-BCF2-D9133110DCCC}"/>
              </a:ext>
            </a:extLst>
          </p:cNvPr>
          <p:cNvSpPr txBox="1">
            <a:spLocks/>
          </p:cNvSpPr>
          <p:nvPr/>
        </p:nvSpPr>
        <p:spPr>
          <a:xfrm>
            <a:off x="251520" y="305522"/>
            <a:ext cx="7005464" cy="95436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时钟分频模块</a:t>
            </a:r>
          </a:p>
        </p:txBody>
      </p:sp>
    </p:spTree>
    <p:extLst>
      <p:ext uri="{BB962C8B-B14F-4D97-AF65-F5344CB8AC3E}">
        <p14:creationId xmlns:p14="http://schemas.microsoft.com/office/powerpoint/2010/main" val="3767646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设计按键数据输入模块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66B66B-EC90-45AB-9ED4-FF4E4287F8CA}"/>
              </a:ext>
            </a:extLst>
          </p:cNvPr>
          <p:cNvSpPr/>
          <p:nvPr/>
        </p:nvSpPr>
        <p:spPr>
          <a:xfrm>
            <a:off x="179512" y="1196752"/>
            <a:ext cx="6400800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module createNumber(</a:t>
            </a:r>
          </a:p>
          <a:p>
            <a:r>
              <a:rPr lang="zh-CN" altLang="en-US" dirty="0"/>
              <a:t>    input clk,</a:t>
            </a:r>
          </a:p>
          <a:p>
            <a:r>
              <a:rPr lang="zh-CN" altLang="en-US" dirty="0"/>
              <a:t>    input [3:0] btn,</a:t>
            </a:r>
          </a:p>
          <a:p>
            <a:r>
              <a:rPr lang="zh-CN" altLang="en-US" dirty="0"/>
              <a:t>    output reg [15:0] num</a:t>
            </a:r>
          </a:p>
          <a:p>
            <a:r>
              <a:rPr lang="zh-CN" altLang="en-US" dirty="0"/>
              <a:t>    );</a:t>
            </a:r>
          </a:p>
          <a:p>
            <a:r>
              <a:rPr lang="zh-CN" altLang="en-US" dirty="0"/>
              <a:t>	wire [3:0] A, B, C, D, temp_bth;</a:t>
            </a:r>
          </a:p>
          <a:p>
            <a:r>
              <a:rPr lang="zh-CN" altLang="en-US" dirty="0"/>
              <a:t>	initial num &lt;= 16'b0001001000110100;</a:t>
            </a:r>
          </a:p>
          <a:p>
            <a:r>
              <a:rPr lang="zh-CN" altLang="en-US" dirty="0"/>
              <a:t>	assign A = num[3:0] + 1'b1;</a:t>
            </a:r>
          </a:p>
          <a:p>
            <a:r>
              <a:rPr lang="zh-CN" altLang="en-US" dirty="0"/>
              <a:t>	assign B = num[7:4] + 1'b1;</a:t>
            </a:r>
          </a:p>
          <a:p>
            <a:r>
              <a:rPr lang="zh-CN" altLang="en-US" dirty="0"/>
              <a:t>	assign C = num[11:8] + 1'b1;</a:t>
            </a:r>
          </a:p>
          <a:p>
            <a:r>
              <a:rPr lang="zh-CN" altLang="en-US" dirty="0"/>
              <a:t>	assign D = num[15:12] + 1'b1;</a:t>
            </a:r>
          </a:p>
          <a:p>
            <a:r>
              <a:rPr lang="zh-CN" altLang="en-US" dirty="0"/>
              <a:t>	pb</a:t>
            </a:r>
            <a:r>
              <a:rPr lang="en-US" altLang="zh-CN" dirty="0"/>
              <a:t>d</a:t>
            </a:r>
            <a:r>
              <a:rPr lang="zh-CN" altLang="en-US" dirty="0"/>
              <a:t>ebounce p0(clk, btn[0], temp_bth[0]);</a:t>
            </a:r>
          </a:p>
          <a:p>
            <a:r>
              <a:rPr lang="zh-CN" altLang="en-US" dirty="0"/>
              <a:t>	pb</a:t>
            </a:r>
            <a:r>
              <a:rPr lang="en-US" altLang="zh-CN" dirty="0"/>
              <a:t>d</a:t>
            </a:r>
            <a:r>
              <a:rPr lang="zh-CN" altLang="en-US" dirty="0"/>
              <a:t>ebounce p1(clk, btn[1], temp_bth[1]);</a:t>
            </a:r>
          </a:p>
          <a:p>
            <a:r>
              <a:rPr lang="zh-CN" altLang="en-US" dirty="0"/>
              <a:t>	pb</a:t>
            </a:r>
            <a:r>
              <a:rPr lang="en-US" altLang="zh-CN" dirty="0"/>
              <a:t>d</a:t>
            </a:r>
            <a:r>
              <a:rPr lang="zh-CN" altLang="en-US" dirty="0"/>
              <a:t>ebounce p2(clk, btn[2], temp_bth[2]);</a:t>
            </a:r>
          </a:p>
          <a:p>
            <a:r>
              <a:rPr lang="zh-CN" altLang="en-US" dirty="0"/>
              <a:t>	pb</a:t>
            </a:r>
            <a:r>
              <a:rPr lang="en-US" altLang="zh-CN" dirty="0"/>
              <a:t>d</a:t>
            </a:r>
            <a:r>
              <a:rPr lang="zh-CN" altLang="en-US" dirty="0"/>
              <a:t>ebounce p3(clk, btn[3], temp_bth[3]);</a:t>
            </a:r>
          </a:p>
          <a:p>
            <a:r>
              <a:rPr lang="zh-CN" altLang="en-US" dirty="0"/>
              <a:t>	always @(posedge temp_bth[0]) num[3:0] &lt;= A;</a:t>
            </a:r>
          </a:p>
          <a:p>
            <a:r>
              <a:rPr lang="zh-CN" altLang="en-US" dirty="0"/>
              <a:t>	always @(posedge temp_bth[1]) num[7:4] &lt;= B;</a:t>
            </a:r>
          </a:p>
          <a:p>
            <a:r>
              <a:rPr lang="zh-CN" altLang="en-US" dirty="0"/>
              <a:t>	always @(posedge temp_bth[2]) num[11:8] &lt;= C;</a:t>
            </a:r>
          </a:p>
          <a:p>
            <a:r>
              <a:rPr lang="zh-CN" altLang="en-US" dirty="0"/>
              <a:t>	always @(posedge temp_bth[3]) num[15:12] &lt;= D;</a:t>
            </a:r>
          </a:p>
          <a:p>
            <a:r>
              <a:rPr lang="zh-CN" altLang="en-US" dirty="0"/>
              <a:t>endmodule</a:t>
            </a:r>
          </a:p>
        </p:txBody>
      </p:sp>
      <p:sp>
        <p:nvSpPr>
          <p:cNvPr id="7" name="线形标注 1 6"/>
          <p:cNvSpPr/>
          <p:nvPr/>
        </p:nvSpPr>
        <p:spPr>
          <a:xfrm>
            <a:off x="5220072" y="3933056"/>
            <a:ext cx="1207778" cy="604808"/>
          </a:xfrm>
          <a:prstGeom prst="borderCallout1">
            <a:avLst>
              <a:gd name="adj1" fmla="val 115110"/>
              <a:gd name="adj2" fmla="val 52931"/>
              <a:gd name="adj3" fmla="val 158486"/>
              <a:gd name="adj4" fmla="val 1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按钮去抖动处理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5936" y="1191489"/>
            <a:ext cx="4562164" cy="144016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zh-CN" altLang="en-US" dirty="0"/>
              <a:t>定制</a:t>
            </a:r>
            <a:r>
              <a:rPr lang="en-US" altLang="zh-CN" dirty="0" err="1"/>
              <a:t>createNumber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2"/>
            <a:r>
              <a:rPr lang="zh-CN" altLang="en-US" dirty="0"/>
              <a:t>四个按钮，各按一下，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  4</a:t>
            </a:r>
            <a:r>
              <a:rPr lang="zh-CN" altLang="en-US" dirty="0"/>
              <a:t>个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2</a:t>
            </a:r>
            <a:r>
              <a:rPr lang="zh-CN" altLang="en-US" dirty="0"/>
              <a:t>进制数分别加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456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按键去抖动处理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抖动原因：按键按下或放开时，存在机械震动</a:t>
            </a:r>
          </a:p>
          <a:p>
            <a:r>
              <a:rPr lang="zh-CN" altLang="en-US" sz="2800" dirty="0"/>
              <a:t>抖动时间一般在</a:t>
            </a:r>
            <a:r>
              <a:rPr lang="en-US" altLang="zh-CN" sz="2800" dirty="0"/>
              <a:t>10~20ms</a:t>
            </a:r>
          </a:p>
          <a:p>
            <a:r>
              <a:rPr lang="zh-CN" altLang="en-US" sz="2800" dirty="0"/>
              <a:t>按键去抖动方法：延时，以避开机械抖动</a:t>
            </a:r>
          </a:p>
          <a:p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93725" y="3749700"/>
          <a:ext cx="3622675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2" name="Visio" r:id="rId3" imgW="1367871" imgH="742438" progId="Visio.Drawing.11">
                  <p:embed/>
                </p:oleObj>
              </mc:Choice>
              <mc:Fallback>
                <p:oleObj name="Visio" r:id="rId3" imgW="1367871" imgH="7424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3749700"/>
                        <a:ext cx="3622675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32313" y="3756372"/>
          <a:ext cx="4173537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3" name="Visio" r:id="rId5" imgW="1933194" imgH="982599" progId="Visio.Drawing.11">
                  <p:embed/>
                </p:oleObj>
              </mc:Choice>
              <mc:Fallback>
                <p:oleObj name="Visio" r:id="rId5" imgW="1933194" imgH="9825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3756372"/>
                        <a:ext cx="4173537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152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掌握数据选择器的工作原理和逻辑功能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掌握数据选择器的使用方法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</a:t>
            </a:r>
            <a:r>
              <a:rPr lang="en-US" altLang="zh-CN" sz="2800" dirty="0"/>
              <a:t>4</a:t>
            </a:r>
            <a:r>
              <a:rPr lang="zh-CN" altLang="en-US" sz="2800" dirty="0"/>
              <a:t>位数码管扫描显示方法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/>
              <a:t>4</a:t>
            </a:r>
            <a:r>
              <a:rPr lang="zh-CN" altLang="en-US" sz="2800" dirty="0"/>
              <a:t>位数码管显示应用</a:t>
            </a:r>
            <a:r>
              <a:rPr lang="en-US" altLang="zh-CN" sz="2800" dirty="0"/>
              <a:t>—</a:t>
            </a:r>
            <a:r>
              <a:rPr lang="zh-CN" altLang="en-US" sz="2800" dirty="0"/>
              <a:t>记分板设计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防抖动模块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196752"/>
            <a:ext cx="5256584" cy="53245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/>
              <a:t>module </a:t>
            </a:r>
            <a:r>
              <a:rPr lang="en-US" altLang="zh-CN" sz="2000" dirty="0" err="1"/>
              <a:t>pbdebounce</a:t>
            </a:r>
            <a:r>
              <a:rPr lang="en-US" altLang="zh-CN" sz="2000" dirty="0"/>
              <a:t>(</a:t>
            </a:r>
          </a:p>
          <a:p>
            <a:r>
              <a:rPr lang="en-US" altLang="zh-CN" sz="2000" dirty="0"/>
              <a:t>	input wire clk_1ms,</a:t>
            </a:r>
          </a:p>
          <a:p>
            <a:r>
              <a:rPr lang="en-US" altLang="zh-CN" sz="2000" dirty="0"/>
              <a:t>	input wire button, </a:t>
            </a:r>
          </a:p>
          <a:p>
            <a:r>
              <a:rPr lang="en-US" altLang="zh-CN" sz="2000" dirty="0"/>
              <a:t>	output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pbreg</a:t>
            </a:r>
            <a:endParaRPr lang="en-US" altLang="zh-CN" sz="2000" dirty="0"/>
          </a:p>
          <a:p>
            <a:r>
              <a:rPr lang="en-US" altLang="zh-CN" sz="2000" dirty="0"/>
              <a:t>	);</a:t>
            </a:r>
          </a:p>
          <a:p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[7:0] 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;</a:t>
            </a:r>
          </a:p>
          <a:p>
            <a:endParaRPr lang="en-US" altLang="zh-CN" sz="2000" dirty="0"/>
          </a:p>
          <a:p>
            <a:r>
              <a:rPr lang="en-US" altLang="zh-CN" sz="2000" dirty="0"/>
              <a:t>	always@(</a:t>
            </a:r>
            <a:r>
              <a:rPr lang="en-US" altLang="zh-CN" sz="2000" dirty="0" err="1"/>
              <a:t>posedge</a:t>
            </a:r>
            <a:r>
              <a:rPr lang="en-US" altLang="zh-CN" sz="2000" dirty="0"/>
              <a:t> clk_1ms) begin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&lt;&lt;1;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[0] = button;</a:t>
            </a:r>
          </a:p>
          <a:p>
            <a:r>
              <a:rPr lang="en-US" altLang="zh-CN" sz="2000" dirty="0"/>
              <a:t>		if (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 == 8'b0)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pbreg</a:t>
            </a:r>
            <a:r>
              <a:rPr lang="en-US" altLang="zh-CN" sz="2000" dirty="0"/>
              <a:t> = 0;</a:t>
            </a:r>
          </a:p>
          <a:p>
            <a:r>
              <a:rPr lang="en-US" altLang="zh-CN" sz="2000" dirty="0"/>
              <a:t>		if (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 == 8'hFF)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pbreg</a:t>
            </a:r>
            <a:r>
              <a:rPr lang="en-US" altLang="zh-CN" sz="2000" dirty="0"/>
              <a:t> = 1;	</a:t>
            </a:r>
          </a:p>
          <a:p>
            <a:r>
              <a:rPr lang="en-US" altLang="zh-CN" sz="2000" dirty="0"/>
              <a:t>	end</a:t>
            </a:r>
          </a:p>
          <a:p>
            <a:r>
              <a:rPr lang="en-US" altLang="zh-CN" sz="2000" dirty="0" err="1"/>
              <a:t>endmodule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471592" y="3135744"/>
            <a:ext cx="3672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100MHz*1ms=1*10</a:t>
            </a:r>
            <a:r>
              <a:rPr lang="en-US" altLang="zh-CN" sz="2800" baseline="30000" dirty="0"/>
              <a:t>5</a:t>
            </a:r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3200" dirty="0"/>
              <a:t>2</a:t>
            </a:r>
            <a:r>
              <a:rPr lang="en-US" altLang="zh-CN" sz="3200" baseline="30000" dirty="0"/>
              <a:t>17</a:t>
            </a:r>
            <a:r>
              <a:rPr lang="en-US" altLang="zh-CN" sz="3200" dirty="0"/>
              <a:t> =1.3</a:t>
            </a:r>
            <a:r>
              <a:rPr lang="zh-CN" altLang="en-US" sz="3200" dirty="0"/>
              <a:t>*</a:t>
            </a:r>
            <a:r>
              <a:rPr lang="en-US" altLang="zh-CN" sz="3200" dirty="0"/>
              <a:t>10</a:t>
            </a:r>
            <a:r>
              <a:rPr lang="en-US" altLang="zh-CN" sz="3200" baseline="30000" dirty="0"/>
              <a:t>5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07559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457200" y="1600200"/>
            <a:ext cx="8435280" cy="190080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SzPct val="80000"/>
              <a:buFont typeface="Wingdings" pitchFamily="2" charset="2"/>
              <a:buChar char="p"/>
            </a:pPr>
            <a:r>
              <a:rPr lang="en-US" altLang="zh-CN" sz="3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Schematic Symbol</a:t>
            </a:r>
            <a:r>
              <a:rPr lang="zh-CN" altLang="en-US" sz="3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3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系统生成</a:t>
            </a:r>
            <a:r>
              <a:rPr lang="en-US" altLang="zh-CN" sz="3900" dirty="0" err="1"/>
              <a:t>createNumber</a:t>
            </a:r>
            <a:r>
              <a:rPr lang="zh-CN" altLang="en-US" sz="3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模块的逻辑符号图文件。</a:t>
            </a:r>
            <a:endParaRPr lang="en-US" altLang="zh-CN" sz="3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r>
              <a:rPr lang="en-US" altLang="zh-CN" sz="3800" dirty="0" err="1"/>
              <a:t>createNumber</a:t>
            </a:r>
            <a:r>
              <a:rPr lang="zh-CN" altLang="en-US" sz="3800" dirty="0"/>
              <a:t>模块输出的</a:t>
            </a:r>
            <a:r>
              <a:rPr lang="en-US" altLang="zh-CN" sz="3800" dirty="0"/>
              <a:t>16</a:t>
            </a:r>
            <a:r>
              <a:rPr lang="zh-CN" altLang="en-US" sz="3800" dirty="0"/>
              <a:t>位</a:t>
            </a:r>
            <a:r>
              <a:rPr lang="en-US" altLang="zh-CN" sz="3800" dirty="0"/>
              <a:t>2</a:t>
            </a:r>
            <a:r>
              <a:rPr lang="zh-CN" altLang="en-US" sz="3800" dirty="0"/>
              <a:t>进制数据，作为</a:t>
            </a:r>
            <a:r>
              <a:rPr lang="en-US" altLang="zh-CN" sz="3800" dirty="0"/>
              <a:t>Mux4to1b4</a:t>
            </a:r>
            <a:r>
              <a:rPr lang="zh-CN" altLang="en-US" sz="3800" dirty="0"/>
              <a:t>模块的输入，由位选信号控制，分别显示在</a:t>
            </a:r>
            <a:r>
              <a:rPr lang="en-US" altLang="zh-CN" sz="3800" dirty="0"/>
              <a:t>4</a:t>
            </a:r>
            <a:r>
              <a:rPr lang="zh-CN" altLang="en-US" sz="3800" dirty="0"/>
              <a:t>个</a:t>
            </a:r>
            <a:r>
              <a:rPr lang="en-US" altLang="zh-CN" sz="3800" dirty="0"/>
              <a:t>7</a:t>
            </a:r>
            <a:r>
              <a:rPr lang="zh-CN" altLang="en-US" sz="3800" dirty="0"/>
              <a:t>段数码管上。</a:t>
            </a:r>
            <a:endParaRPr lang="en-US" altLang="zh-CN" sz="3800" dirty="0"/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200" y="2691284"/>
            <a:ext cx="8003232" cy="1800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2D1D8D9-3A55-44A7-972C-684BD30CD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3455716"/>
            <a:ext cx="71437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19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记分板的逻辑功能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btn</a:t>
            </a:r>
            <a:r>
              <a:rPr lang="en-US" altLang="zh-CN" dirty="0"/>
              <a:t>[3:0]</a:t>
            </a:r>
            <a:r>
              <a:rPr lang="zh-CN" altLang="en-US" dirty="0"/>
              <a:t>这</a:t>
            </a:r>
            <a:r>
              <a:rPr lang="en-US" altLang="zh-CN" dirty="0"/>
              <a:t>4</a:t>
            </a:r>
            <a:r>
              <a:rPr lang="zh-CN" altLang="en-US" dirty="0"/>
              <a:t>个按钮控制数码管数值变化。每个按钮按动一次，对应数码管的值加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SW0</a:t>
            </a:r>
            <a:r>
              <a:rPr lang="zh-CN" altLang="en-US" dirty="0"/>
              <a:t>～</a:t>
            </a:r>
            <a:r>
              <a:rPr lang="en-US" altLang="zh-CN" dirty="0"/>
              <a:t>SW3</a:t>
            </a:r>
            <a:r>
              <a:rPr lang="zh-CN" altLang="en-US" dirty="0"/>
              <a:t>这</a:t>
            </a:r>
            <a:r>
              <a:rPr lang="en-US" altLang="zh-CN" dirty="0"/>
              <a:t>4</a:t>
            </a:r>
            <a:r>
              <a:rPr lang="zh-CN" altLang="en-US" dirty="0"/>
              <a:t>个开关控制每个数码管的小数点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SW4</a:t>
            </a:r>
            <a:r>
              <a:rPr lang="zh-CN" altLang="en-US" dirty="0"/>
              <a:t>～</a:t>
            </a:r>
            <a:r>
              <a:rPr lang="en-US" altLang="zh-CN" dirty="0"/>
              <a:t>SW7</a:t>
            </a:r>
            <a:r>
              <a:rPr lang="zh-CN" altLang="en-US" dirty="0"/>
              <a:t>这</a:t>
            </a:r>
            <a:r>
              <a:rPr lang="en-US" altLang="zh-CN" dirty="0"/>
              <a:t>4</a:t>
            </a:r>
            <a:r>
              <a:rPr lang="zh-CN" altLang="en-US" dirty="0"/>
              <a:t>个开关控制每个数码管的消隐</a:t>
            </a:r>
            <a:endParaRPr lang="en-US" altLang="zh-CN" dirty="0"/>
          </a:p>
          <a:p>
            <a:r>
              <a:rPr lang="en-US" altLang="zh-CN" dirty="0"/>
              <a:t>SEGMENT[7:0]</a:t>
            </a:r>
            <a:r>
              <a:rPr lang="zh-CN" altLang="en-US" dirty="0"/>
              <a:t>对应</a:t>
            </a:r>
            <a:r>
              <a:rPr lang="en-US" altLang="zh-CN" dirty="0"/>
              <a:t>7</a:t>
            </a:r>
            <a:r>
              <a:rPr lang="zh-CN" altLang="en-US" dirty="0"/>
              <a:t>段数码管的</a:t>
            </a:r>
            <a:r>
              <a:rPr lang="en-US" altLang="zh-CN" dirty="0"/>
              <a:t>a-p</a:t>
            </a:r>
          </a:p>
        </p:txBody>
      </p:sp>
    </p:spTree>
    <p:extLst>
      <p:ext uri="{BB962C8B-B14F-4D97-AF65-F5344CB8AC3E}">
        <p14:creationId xmlns:p14="http://schemas.microsoft.com/office/powerpoint/2010/main" val="610527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924944"/>
            <a:ext cx="6933333" cy="1923810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457200" y="1340769"/>
            <a:ext cx="7859216" cy="100811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BN</a:t>
            </a:r>
            <a:r>
              <a:rPr lang="zh-CN" altLang="en-US" dirty="0"/>
              <a:t>开关控制按钮行状态。</a:t>
            </a:r>
            <a:r>
              <a:rPr lang="en-US" altLang="zh-CN" dirty="0"/>
              <a:t>BN=0</a:t>
            </a:r>
            <a:r>
              <a:rPr lang="zh-CN" altLang="en-US" dirty="0"/>
              <a:t>时，按钮行有效，否则失效。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4177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UCF</a:t>
            </a:r>
            <a:r>
              <a:rPr lang="zh-CN" altLang="en-US" dirty="0"/>
              <a:t>文件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023154-B563-49EC-8A63-714033591A78}"/>
              </a:ext>
            </a:extLst>
          </p:cNvPr>
          <p:cNvSpPr/>
          <p:nvPr/>
        </p:nvSpPr>
        <p:spPr>
          <a:xfrm>
            <a:off x="1403648" y="1340768"/>
            <a:ext cx="727280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NET "clk_100mhz"        LOC = AC18      | IOSTANDARD = LVCMOS18;</a:t>
            </a:r>
          </a:p>
          <a:p>
            <a:r>
              <a:rPr lang="zh-CN" altLang="en-US" dirty="0"/>
              <a:t>NET "RST"               LOC = AF10      | IOSTANDARD = LVCMOS15;</a:t>
            </a:r>
          </a:p>
          <a:p>
            <a:r>
              <a:rPr lang="zh-CN" altLang="en-US" dirty="0"/>
              <a:t>NET "SW[0]"             LOC = AA10      | IOSTANDARD = LVCMOS15;#POINT</a:t>
            </a:r>
          </a:p>
          <a:p>
            <a:r>
              <a:rPr lang="zh-CN" altLang="en-US" dirty="0"/>
              <a:t>NET "SW[1]"             LOC = AB10      | IOSTANDARD = LVCMOS15;</a:t>
            </a:r>
          </a:p>
          <a:p>
            <a:r>
              <a:rPr lang="zh-CN" altLang="en-US" dirty="0"/>
              <a:t>NET "SW[2]"             LOC = AA13      | IOSTANDARD = LVCMOS15;</a:t>
            </a:r>
          </a:p>
          <a:p>
            <a:r>
              <a:rPr lang="zh-CN" altLang="en-US" dirty="0"/>
              <a:t>NET "SW[3]"             LOC = AA12      | IOSTANDARD = LVCMOS15;</a:t>
            </a:r>
          </a:p>
          <a:p>
            <a:r>
              <a:rPr lang="zh-CN" altLang="en-US" dirty="0"/>
              <a:t>NET "SW[4]"             LOC = Y13        | IOSTANDARD = LVCMOS15;#LES</a:t>
            </a:r>
          </a:p>
          <a:p>
            <a:r>
              <a:rPr lang="zh-CN" altLang="en-US" dirty="0"/>
              <a:t>NET "SW[5]"             LOC = Y12        | IOSTANDARD = LVCMOS15;</a:t>
            </a:r>
          </a:p>
          <a:p>
            <a:r>
              <a:rPr lang="zh-CN" altLang="en-US" dirty="0"/>
              <a:t>NET "SW[6]"             LOC = AD11      | IOSTANDARD = LVCMOS15;</a:t>
            </a:r>
          </a:p>
          <a:p>
            <a:r>
              <a:rPr lang="zh-CN" altLang="en-US" dirty="0"/>
              <a:t>NET "SW[7]"             LOC = AD10      | IOSTANDARD = LVCMOS15; </a:t>
            </a:r>
          </a:p>
          <a:p>
            <a:r>
              <a:rPr lang="zh-CN" altLang="en-US" dirty="0"/>
              <a:t>NET "SEGMENT[0]"        LOC = AB22      | IOSTANDARD = LVCMOS33 ;#a</a:t>
            </a:r>
          </a:p>
          <a:p>
            <a:r>
              <a:rPr lang="zh-CN" altLang="en-US" dirty="0"/>
              <a:t>NET "SEGMENT[1]"        LOC = AD24      | IOSTANDARD = LVCMOS33 ;#b</a:t>
            </a:r>
          </a:p>
          <a:p>
            <a:r>
              <a:rPr lang="zh-CN" altLang="en-US" dirty="0"/>
              <a:t>NET "SEGMENT[2]"        LOC = AD23      | IOSTANDARD = LVCMOS33 ;</a:t>
            </a:r>
          </a:p>
          <a:p>
            <a:r>
              <a:rPr lang="zh-CN" altLang="en-US" dirty="0"/>
              <a:t>NET "SEGMENT[3]"        LOC = Y21       | IOSTANDARD = LVCMOS33 ;</a:t>
            </a:r>
          </a:p>
          <a:p>
            <a:r>
              <a:rPr lang="zh-CN" altLang="en-US" dirty="0"/>
              <a:t>NET "SEGMENT[4]"        LOC = W20       | IOSTANDARD = LVCMOS33 ;</a:t>
            </a:r>
          </a:p>
          <a:p>
            <a:r>
              <a:rPr lang="zh-CN" altLang="en-US" dirty="0"/>
              <a:t>NET "SEGMENT[5]"        LOC = AC24      | IOSTANDARD = LVCMOS33 ;</a:t>
            </a:r>
          </a:p>
          <a:p>
            <a:r>
              <a:rPr lang="zh-CN" altLang="en-US" dirty="0"/>
              <a:t>NET "SEGMENT[6]"        LOC = AC23      | IOSTANDARD = LVCMOS33 ;#g</a:t>
            </a:r>
          </a:p>
          <a:p>
            <a:r>
              <a:rPr lang="zh-CN" altLang="en-US" dirty="0"/>
              <a:t>NET "SEGMENT[7]"        LOC = AA22      | IOSTANDARD = LVCMOS33 ;#point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313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UCF</a:t>
            </a:r>
            <a:r>
              <a:rPr lang="zh-CN" altLang="en-US" dirty="0"/>
              <a:t>文件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0F0F60-4EF6-4413-88C9-364F1DCA8682}"/>
              </a:ext>
            </a:extLst>
          </p:cNvPr>
          <p:cNvSpPr/>
          <p:nvPr/>
        </p:nvSpPr>
        <p:spPr>
          <a:xfrm>
            <a:off x="1259632" y="1700808"/>
            <a:ext cx="6696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NET "AN[3]"             LOC = AC22       | IOSTANDARD = LVCMOS33 ;</a:t>
            </a:r>
          </a:p>
          <a:p>
            <a:r>
              <a:rPr lang="zh-CN" altLang="en-US" dirty="0"/>
              <a:t>NET "AN[2]"             LOC = AB21       | IOSTANDARD = LVCMOS33 ;</a:t>
            </a:r>
          </a:p>
          <a:p>
            <a:r>
              <a:rPr lang="zh-CN" altLang="en-US" dirty="0"/>
              <a:t>NET "AN[1]"             LOC = AC21       | IOSTANDARD = LVCMOS33 ;</a:t>
            </a:r>
          </a:p>
          <a:p>
            <a:r>
              <a:rPr lang="zh-CN" altLang="en-US" dirty="0"/>
              <a:t>NET "AN[0]"             LOC = AD21      | IOSTANDARD = LVCMOS33 ;</a:t>
            </a:r>
          </a:p>
          <a:p>
            <a:endParaRPr lang="zh-CN" altLang="en-US" dirty="0"/>
          </a:p>
          <a:p>
            <a:r>
              <a:rPr lang="zh-CN" altLang="en-US" dirty="0"/>
              <a:t>NET "btn[3]"            LOC = V18       | IOSTANDARD = LVCMOS18;</a:t>
            </a:r>
          </a:p>
          <a:p>
            <a:r>
              <a:rPr lang="zh-CN" altLang="en-US" dirty="0"/>
              <a:t>NET "btn[2]"            LOC = V19       | IOSTANDARD = LVCMOS18 ;</a:t>
            </a:r>
          </a:p>
          <a:p>
            <a:r>
              <a:rPr lang="zh-CN" altLang="en-US" dirty="0"/>
              <a:t>NET "btn[1]"            LOC = V14       | IOSTANDARD = LVCMOS18 ;</a:t>
            </a:r>
          </a:p>
          <a:p>
            <a:r>
              <a:rPr lang="zh-CN" altLang="en-US" dirty="0"/>
              <a:t>NET "btn[0]"            LOC = W14      | IOSTANDARD = LVCMOS18 ;</a:t>
            </a:r>
          </a:p>
          <a:p>
            <a:endParaRPr lang="zh-CN" altLang="en-US" dirty="0"/>
          </a:p>
          <a:p>
            <a:r>
              <a:rPr lang="zh-CN" altLang="en-US" dirty="0"/>
              <a:t>NET "K_ROW"             LOC = V17       | IOSTANDARD = LVCMOS18 ;</a:t>
            </a:r>
          </a:p>
          <a:p>
            <a:r>
              <a:rPr lang="zh-CN" altLang="en-US" dirty="0"/>
              <a:t>NET "BN"                LOC = AF13      | IOSTANDARD = LVCMOS15 ;</a:t>
            </a:r>
          </a:p>
        </p:txBody>
      </p:sp>
    </p:spTree>
    <p:extLst>
      <p:ext uri="{BB962C8B-B14F-4D97-AF65-F5344CB8AC3E}">
        <p14:creationId xmlns:p14="http://schemas.microsoft.com/office/powerpoint/2010/main" val="2436511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/>
              <a:t>实验材料</a:t>
            </a:r>
          </a:p>
          <a:p>
            <a:pPr lvl="1"/>
            <a:r>
              <a:rPr lang="zh-CN" altLang="en-US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：数据选择器设计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：记分板设计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选一多路选择器：</a:t>
            </a:r>
            <a:r>
              <a:rPr lang="en-US" altLang="zh-CN" sz="2800" dirty="0"/>
              <a:t>MUX4to1</a:t>
            </a:r>
          </a:p>
          <a:p>
            <a:pPr lvl="1">
              <a:defRPr/>
            </a:pPr>
            <a:r>
              <a:rPr lang="zh-CN" altLang="en-US" sz="2400" dirty="0"/>
              <a:t>根据事件简化真值表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输出是控制信号</a:t>
            </a:r>
            <a:br>
              <a:rPr lang="en-US" altLang="zh-CN" sz="2400" dirty="0"/>
            </a:br>
            <a:r>
              <a:rPr lang="zh-CN" altLang="en-US" sz="2400" dirty="0"/>
              <a:t>全部最小项与或结构</a:t>
            </a:r>
            <a:endParaRPr lang="en-US" altLang="zh-CN" sz="2400" dirty="0"/>
          </a:p>
          <a:p>
            <a:pPr lvl="1"/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75497"/>
            <a:ext cx="5962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48146"/>
              </p:ext>
            </p:extLst>
          </p:nvPr>
        </p:nvGraphicFramePr>
        <p:xfrm>
          <a:off x="4333255" y="1844824"/>
          <a:ext cx="3767137" cy="221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07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信息输入</a:t>
                      </a: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控制端</a:t>
                      </a: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选择输出</a:t>
                      </a: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07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S1   S0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   o     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输出项</a:t>
                      </a: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0      0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  I0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0      1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  I1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1      0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  I2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1       1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  I3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7087567" y="2614761"/>
            <a:ext cx="504825" cy="13684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线形标注 2 6"/>
          <p:cNvSpPr/>
          <p:nvPr/>
        </p:nvSpPr>
        <p:spPr>
          <a:xfrm>
            <a:off x="7656438" y="4999434"/>
            <a:ext cx="1368425" cy="431800"/>
          </a:xfrm>
          <a:prstGeom prst="borderCallout2">
            <a:avLst>
              <a:gd name="adj1" fmla="val -16544"/>
              <a:gd name="adj2" fmla="val 16168"/>
              <a:gd name="adj3" fmla="val -136544"/>
              <a:gd name="adj4" fmla="val -2189"/>
              <a:gd name="adj5" fmla="val -229835"/>
              <a:gd name="adj6" fmla="val -1606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变量译码器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805164" y="3907234"/>
            <a:ext cx="3282403" cy="366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4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多路选择器位扩展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/>
              <a:t>控制结构不变，每路输入向量化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596265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线形标注 2 4"/>
          <p:cNvSpPr/>
          <p:nvPr/>
        </p:nvSpPr>
        <p:spPr>
          <a:xfrm>
            <a:off x="7263180" y="2170856"/>
            <a:ext cx="1701308" cy="431800"/>
          </a:xfrm>
          <a:prstGeom prst="borderCallout2">
            <a:avLst>
              <a:gd name="adj1" fmla="val 18750"/>
              <a:gd name="adj2" fmla="val -8333"/>
              <a:gd name="adj3" fmla="val 39927"/>
              <a:gd name="adj4" fmla="val -18459"/>
              <a:gd name="adj5" fmla="val 283501"/>
              <a:gd name="adj6" fmla="val -13784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</a:p>
        </p:txBody>
      </p:sp>
      <p:sp>
        <p:nvSpPr>
          <p:cNvPr id="6" name="线形标注 2 5"/>
          <p:cNvSpPr/>
          <p:nvPr/>
        </p:nvSpPr>
        <p:spPr>
          <a:xfrm>
            <a:off x="7263180" y="2743944"/>
            <a:ext cx="1701308" cy="431800"/>
          </a:xfrm>
          <a:prstGeom prst="borderCallout2">
            <a:avLst>
              <a:gd name="adj1" fmla="val 18750"/>
              <a:gd name="adj2" fmla="val -8333"/>
              <a:gd name="adj3" fmla="val 32867"/>
              <a:gd name="adj4" fmla="val -14875"/>
              <a:gd name="adj5" fmla="val 260672"/>
              <a:gd name="adj6" fmla="val -1410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</a:p>
        </p:txBody>
      </p:sp>
      <p:sp>
        <p:nvSpPr>
          <p:cNvPr id="7" name="线形标注 2 6"/>
          <p:cNvSpPr/>
          <p:nvPr/>
        </p:nvSpPr>
        <p:spPr>
          <a:xfrm>
            <a:off x="7264971" y="3284984"/>
            <a:ext cx="1699517" cy="431800"/>
          </a:xfrm>
          <a:prstGeom prst="borderCallout2">
            <a:avLst>
              <a:gd name="adj1" fmla="val 18750"/>
              <a:gd name="adj2" fmla="val -8333"/>
              <a:gd name="adj3" fmla="val 25808"/>
              <a:gd name="adj4" fmla="val -13080"/>
              <a:gd name="adj5" fmla="val 247060"/>
              <a:gd name="adj6" fmla="val -14549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</a:p>
        </p:txBody>
      </p:sp>
      <p:sp>
        <p:nvSpPr>
          <p:cNvPr id="8" name="线形标注 2 7"/>
          <p:cNvSpPr/>
          <p:nvPr/>
        </p:nvSpPr>
        <p:spPr>
          <a:xfrm>
            <a:off x="7263180" y="3861048"/>
            <a:ext cx="1701308" cy="431800"/>
          </a:xfrm>
          <a:prstGeom prst="borderCallout2">
            <a:avLst>
              <a:gd name="adj1" fmla="val 18750"/>
              <a:gd name="adj2" fmla="val -8333"/>
              <a:gd name="adj3" fmla="val 25809"/>
              <a:gd name="adj4" fmla="val -13980"/>
              <a:gd name="adj5" fmla="val 215644"/>
              <a:gd name="adj6" fmla="val -1470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</a:p>
        </p:txBody>
      </p:sp>
      <p:sp>
        <p:nvSpPr>
          <p:cNvPr id="9" name="椭圆 8"/>
          <p:cNvSpPr/>
          <p:nvPr/>
        </p:nvSpPr>
        <p:spPr>
          <a:xfrm>
            <a:off x="1835150" y="2514600"/>
            <a:ext cx="2592388" cy="25669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线形标注 2 9"/>
          <p:cNvSpPr/>
          <p:nvPr/>
        </p:nvSpPr>
        <p:spPr>
          <a:xfrm>
            <a:off x="5678142" y="5805488"/>
            <a:ext cx="2336800" cy="431800"/>
          </a:xfrm>
          <a:prstGeom prst="borderCallout2">
            <a:avLst>
              <a:gd name="adj1" fmla="val 18750"/>
              <a:gd name="adj2" fmla="val -8333"/>
              <a:gd name="adj3" fmla="val -5956"/>
              <a:gd name="adj4" fmla="val -16015"/>
              <a:gd name="adj5" fmla="val -271997"/>
              <a:gd name="adj6" fmla="val -10158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变量译码器共享</a:t>
            </a:r>
          </a:p>
        </p:txBody>
      </p:sp>
    </p:spTree>
    <p:extLst>
      <p:ext uri="{BB962C8B-B14F-4D97-AF65-F5344CB8AC3E}">
        <p14:creationId xmlns:p14="http://schemas.microsoft.com/office/powerpoint/2010/main" val="273379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位四选一扩展：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MUX4to1b4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79500"/>
            <a:ext cx="7488238" cy="575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/>
          <p:cNvSpPr/>
          <p:nvPr/>
        </p:nvSpPr>
        <p:spPr>
          <a:xfrm>
            <a:off x="1115171" y="908050"/>
            <a:ext cx="1990725" cy="1897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332658" y="2965450"/>
            <a:ext cx="1344613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共享控制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923458" y="1341438"/>
            <a:ext cx="1368425" cy="1295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434758" y="1412875"/>
            <a:ext cx="925513" cy="2905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0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34758" y="2868613"/>
            <a:ext cx="925513" cy="290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1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434758" y="4246563"/>
            <a:ext cx="925513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455396" y="5661025"/>
            <a:ext cx="925512" cy="2905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3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910758" y="2708275"/>
            <a:ext cx="1368425" cy="12969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923458" y="4097338"/>
            <a:ext cx="1368425" cy="1296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923458" y="5473700"/>
            <a:ext cx="1368425" cy="1295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284" y="1168855"/>
            <a:ext cx="2134212" cy="203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823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动态扫描显示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动态扫描显示方案</a:t>
            </a:r>
          </a:p>
          <a:p>
            <a:pPr lvl="1"/>
            <a:r>
              <a:rPr lang="zh-CN" altLang="en-US" sz="2000" dirty="0"/>
              <a:t>扫描信号来自计数器：</a:t>
            </a:r>
            <a:r>
              <a:rPr lang="zh-CN" altLang="en-US" sz="2000" dirty="0">
                <a:solidFill>
                  <a:srgbClr val="FF0000"/>
                </a:solidFill>
              </a:rPr>
              <a:t>时序转化为组合电路</a:t>
            </a:r>
          </a:p>
          <a:p>
            <a:pPr lvl="1"/>
            <a:r>
              <a:rPr lang="zh-CN" altLang="en-US" sz="2000" dirty="0"/>
              <a:t>由板载时钟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(100MHz)</a:t>
            </a:r>
            <a:r>
              <a:rPr lang="zh-CN" altLang="en-US" sz="2000" dirty="0"/>
              <a:t>作为计数器时钟，分频后的高两位信号（</a:t>
            </a:r>
            <a:r>
              <a:rPr lang="en-US" altLang="zh-CN" sz="2000" dirty="0" err="1"/>
              <a:t>clk_div</a:t>
            </a:r>
            <a:r>
              <a:rPr lang="en-US" altLang="zh-CN" sz="2000" dirty="0"/>
              <a:t>[18:17]</a:t>
            </a:r>
            <a:r>
              <a:rPr lang="zh-CN" altLang="en-US" sz="2000" dirty="0"/>
              <a:t>）作为扫描控制信号，输入</a:t>
            </a:r>
            <a:r>
              <a:rPr lang="en-US" altLang="zh-CN" sz="2000" dirty="0"/>
              <a:t>2-4</a:t>
            </a:r>
            <a:r>
              <a:rPr lang="zh-CN" altLang="en-US" sz="2000" dirty="0"/>
              <a:t>译码器控制哪个数码管显示（位选择），同时输入</a:t>
            </a:r>
            <a:r>
              <a:rPr lang="en-US" altLang="zh-CN" sz="2000" dirty="0"/>
              <a:t>4</a:t>
            </a:r>
            <a:r>
              <a:rPr lang="zh-CN" altLang="en-US" sz="2000" dirty="0"/>
              <a:t>选</a:t>
            </a:r>
            <a:r>
              <a:rPr lang="en-US" altLang="zh-CN" sz="2000" dirty="0"/>
              <a:t>1</a:t>
            </a:r>
            <a:r>
              <a:rPr lang="zh-CN" altLang="en-US" sz="2000" dirty="0"/>
              <a:t>多路复用器选择需要显示哪个数据（段码选择）</a:t>
            </a:r>
          </a:p>
          <a:p>
            <a:pPr lvl="1"/>
            <a:r>
              <a:rPr lang="zh-CN" altLang="en-US" sz="2000" dirty="0"/>
              <a:t>计数器的分频系数要适当，几</a:t>
            </a:r>
            <a:r>
              <a:rPr lang="en-US" altLang="zh-CN" sz="2000" dirty="0" err="1"/>
              <a:t>ms</a:t>
            </a:r>
            <a:r>
              <a:rPr lang="zh-CN" altLang="en-US" sz="2000" dirty="0"/>
              <a:t>切换一次，眼睛舒适即可</a:t>
            </a:r>
            <a:endParaRPr lang="en-US" altLang="zh-CN" sz="2400" dirty="0"/>
          </a:p>
        </p:txBody>
      </p:sp>
      <p:graphicFrame>
        <p:nvGraphicFramePr>
          <p:cNvPr id="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632556"/>
              </p:ext>
            </p:extLst>
          </p:nvPr>
        </p:nvGraphicFramePr>
        <p:xfrm>
          <a:off x="485996" y="3429000"/>
          <a:ext cx="8334476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" name="Visio" r:id="rId3" imgW="5088925" imgH="2279049" progId="Visio.Drawing.11">
                  <p:embed/>
                </p:oleObj>
              </mc:Choice>
              <mc:Fallback>
                <p:oleObj name="Visio" r:id="rId3" imgW="5088925" imgH="227904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96" y="3429000"/>
                        <a:ext cx="8334476" cy="338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任意多边形 7"/>
          <p:cNvSpPr/>
          <p:nvPr/>
        </p:nvSpPr>
        <p:spPr>
          <a:xfrm>
            <a:off x="3548725" y="4296001"/>
            <a:ext cx="2282510" cy="970241"/>
          </a:xfrm>
          <a:custGeom>
            <a:avLst/>
            <a:gdLst>
              <a:gd name="connsiteX0" fmla="*/ 0 w 2282510"/>
              <a:gd name="connsiteY0" fmla="*/ 970241 h 970241"/>
              <a:gd name="connsiteX1" fmla="*/ 160544 w 2282510"/>
              <a:gd name="connsiteY1" fmla="*/ 718955 h 970241"/>
              <a:gd name="connsiteX2" fmla="*/ 328067 w 2282510"/>
              <a:gd name="connsiteY2" fmla="*/ 649154 h 970241"/>
              <a:gd name="connsiteX3" fmla="*/ 523511 w 2282510"/>
              <a:gd name="connsiteY3" fmla="*/ 656134 h 970241"/>
              <a:gd name="connsiteX4" fmla="*/ 886479 w 2282510"/>
              <a:gd name="connsiteY4" fmla="*/ 642174 h 970241"/>
              <a:gd name="connsiteX5" fmla="*/ 1416971 w 2282510"/>
              <a:gd name="connsiteY5" fmla="*/ 460690 h 970241"/>
              <a:gd name="connsiteX6" fmla="*/ 1814840 w 2282510"/>
              <a:gd name="connsiteY6" fmla="*/ 335047 h 970241"/>
              <a:gd name="connsiteX7" fmla="*/ 2101026 w 2282510"/>
              <a:gd name="connsiteY7" fmla="*/ 104702 h 970241"/>
              <a:gd name="connsiteX8" fmla="*/ 2282510 w 2282510"/>
              <a:gd name="connsiteY8" fmla="*/ 0 h 97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2510" h="970241">
                <a:moveTo>
                  <a:pt x="0" y="970241"/>
                </a:moveTo>
                <a:cubicBezTo>
                  <a:pt x="52933" y="871355"/>
                  <a:pt x="105866" y="772470"/>
                  <a:pt x="160544" y="718955"/>
                </a:cubicBezTo>
                <a:cubicBezTo>
                  <a:pt x="215222" y="665440"/>
                  <a:pt x="267572" y="659624"/>
                  <a:pt x="328067" y="649154"/>
                </a:cubicBezTo>
                <a:cubicBezTo>
                  <a:pt x="388562" y="638684"/>
                  <a:pt x="430442" y="657297"/>
                  <a:pt x="523511" y="656134"/>
                </a:cubicBezTo>
                <a:cubicBezTo>
                  <a:pt x="616580" y="654971"/>
                  <a:pt x="737569" y="674748"/>
                  <a:pt x="886479" y="642174"/>
                </a:cubicBezTo>
                <a:cubicBezTo>
                  <a:pt x="1035389" y="609600"/>
                  <a:pt x="1262244" y="511878"/>
                  <a:pt x="1416971" y="460690"/>
                </a:cubicBezTo>
                <a:cubicBezTo>
                  <a:pt x="1571698" y="409502"/>
                  <a:pt x="1700831" y="394378"/>
                  <a:pt x="1814840" y="335047"/>
                </a:cubicBezTo>
                <a:cubicBezTo>
                  <a:pt x="1928849" y="275716"/>
                  <a:pt x="2023081" y="160543"/>
                  <a:pt x="2101026" y="104702"/>
                </a:cubicBezTo>
                <a:cubicBezTo>
                  <a:pt x="2178971" y="48861"/>
                  <a:pt x="2230740" y="24430"/>
                  <a:pt x="2282510" y="0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20297482">
            <a:off x="3967923" y="4530189"/>
            <a:ext cx="914400" cy="4450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同步</a:t>
            </a:r>
          </a:p>
        </p:txBody>
      </p:sp>
    </p:spTree>
    <p:extLst>
      <p:ext uri="{BB962C8B-B14F-4D97-AF65-F5344CB8AC3E}">
        <p14:creationId xmlns:p14="http://schemas.microsoft.com/office/powerpoint/2010/main" val="3547110058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4066</TotalTime>
  <Words>1681</Words>
  <Application>Microsoft Office PowerPoint</Application>
  <PresentationFormat>全屏显示(4:3)</PresentationFormat>
  <Paragraphs>311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1" baseType="lpstr">
      <vt:lpstr>黑体</vt:lpstr>
      <vt:lpstr>华文细黑</vt:lpstr>
      <vt:lpstr>楷体_GB2312</vt:lpstr>
      <vt:lpstr>宋体</vt:lpstr>
      <vt:lpstr>微软雅黑</vt:lpstr>
      <vt:lpstr>Arial</vt:lpstr>
      <vt:lpstr>Calibri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Visio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多路选择器位扩展</vt:lpstr>
      <vt:lpstr>4位四选一扩展：MUX4to1b4</vt:lpstr>
      <vt:lpstr>动态扫描显示</vt:lpstr>
      <vt:lpstr>多路选择器应用：4位七段显示扫描控制</vt:lpstr>
      <vt:lpstr>多路选择器应用：4位七段显示扫描控制</vt:lpstr>
      <vt:lpstr>多路选择器应用：4位七段显示扫描控制</vt:lpstr>
      <vt:lpstr>多路选择器应用：4位七段显示扫描控制</vt:lpstr>
      <vt:lpstr>辅助模块：时钟计数分频器</vt:lpstr>
      <vt:lpstr>相关模块设计</vt:lpstr>
      <vt:lpstr>实验内容与步骤</vt:lpstr>
      <vt:lpstr>数据选择器设计（1）</vt:lpstr>
      <vt:lpstr>PowerPoint 演示文稿</vt:lpstr>
      <vt:lpstr>PowerPoint 演示文稿</vt:lpstr>
      <vt:lpstr>数据选择器设计（2）</vt:lpstr>
      <vt:lpstr>PowerPoint 演示文稿</vt:lpstr>
      <vt:lpstr>Verilog方式</vt:lpstr>
      <vt:lpstr>Mux4to1b4仿真激励</vt:lpstr>
      <vt:lpstr>记分板应用设计</vt:lpstr>
      <vt:lpstr>PowerPoint 演示文稿</vt:lpstr>
      <vt:lpstr>PowerPoint 演示文稿</vt:lpstr>
      <vt:lpstr>PowerPoint 演示文稿</vt:lpstr>
      <vt:lpstr>设计按键数据输入模块</vt:lpstr>
      <vt:lpstr>按键去抖动处理</vt:lpstr>
      <vt:lpstr>防抖动模块</vt:lpstr>
      <vt:lpstr>PowerPoint 演示文稿</vt:lpstr>
      <vt:lpstr>记分板的逻辑功能</vt:lpstr>
      <vt:lpstr>PowerPoint 演示文稿</vt:lpstr>
      <vt:lpstr>UCF文件</vt:lpstr>
      <vt:lpstr>UCF文件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wujw</cp:lastModifiedBy>
  <cp:revision>369</cp:revision>
  <dcterms:created xsi:type="dcterms:W3CDTF">2011-08-03T07:44:17Z</dcterms:created>
  <dcterms:modified xsi:type="dcterms:W3CDTF">2021-11-07T07:06:34Z</dcterms:modified>
</cp:coreProperties>
</file>