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4"/>
  </p:notesMasterIdLst>
  <p:sldIdLst>
    <p:sldId id="256" r:id="rId5"/>
    <p:sldId id="270" r:id="rId6"/>
    <p:sldId id="271" r:id="rId7"/>
    <p:sldId id="272" r:id="rId8"/>
    <p:sldId id="273" r:id="rId9"/>
    <p:sldId id="336" r:id="rId10"/>
    <p:sldId id="337" r:id="rId11"/>
    <p:sldId id="313" r:id="rId12"/>
    <p:sldId id="338" r:id="rId13"/>
    <p:sldId id="332" r:id="rId14"/>
    <p:sldId id="320" r:id="rId15"/>
    <p:sldId id="328" r:id="rId16"/>
    <p:sldId id="387" r:id="rId17"/>
    <p:sldId id="335" r:id="rId18"/>
    <p:sldId id="339" r:id="rId19"/>
    <p:sldId id="358" r:id="rId20"/>
    <p:sldId id="372" r:id="rId21"/>
    <p:sldId id="373" r:id="rId22"/>
    <p:sldId id="329" r:id="rId23"/>
    <p:sldId id="359" r:id="rId24"/>
    <p:sldId id="330" r:id="rId25"/>
    <p:sldId id="411" r:id="rId26"/>
    <p:sldId id="412" r:id="rId27"/>
    <p:sldId id="413" r:id="rId28"/>
    <p:sldId id="414" r:id="rId29"/>
    <p:sldId id="284" r:id="rId30"/>
    <p:sldId id="318" r:id="rId31"/>
    <p:sldId id="326" r:id="rId32"/>
    <p:sldId id="310" r:id="rId33"/>
    <p:sldId id="331" r:id="rId34"/>
    <p:sldId id="333" r:id="rId35"/>
    <p:sldId id="327" r:id="rId36"/>
    <p:sldId id="334" r:id="rId37"/>
    <p:sldId id="410" r:id="rId38"/>
    <p:sldId id="311" r:id="rId39"/>
    <p:sldId id="407" r:id="rId40"/>
    <p:sldId id="428" r:id="rId41"/>
    <p:sldId id="408" r:id="rId42"/>
    <p:sldId id="26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411"/>
            <p14:sldId id="412"/>
            <p14:sldId id="413"/>
            <p14:sldId id="414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410"/>
            <p14:sldId id="311"/>
            <p14:sldId id="407"/>
            <p14:sldId id="428"/>
            <p14:sldId id="40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18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位串行进位全减器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</a:t>
            </a:r>
            <a:r>
              <a:rPr lang="zh-CN" altLang="en-US" sz="2800" dirty="0" smtClean="0"/>
              <a:t>，低位进位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1" imgW="6266180" imgH="1684655" progId="Visio.Drawing.11">
                  <p:embed/>
                </p:oleObj>
              </mc:Choice>
              <mc:Fallback>
                <p:oleObj name="Visio" r:id="rId1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324100" imgH="698500" progId="Equation.DSMT4">
                  <p:embed/>
                </p:oleObj>
              </mc:Choice>
              <mc:Fallback>
                <p:oleObj name="Equation" r:id="rId3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位加减法器代码实现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AddSub4b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  <a:endParaRPr lang="zh-CN" altLang="en-US" sz="2800" dirty="0"/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  <a:endParaRPr lang="en-US" altLang="zh-CN" sz="2800" dirty="0"/>
          </a:p>
          <a:p>
            <a:r>
              <a:rPr lang="zh-CN" altLang="en-US" sz="2800" dirty="0"/>
              <a:t>按键去抖动方法：延时，以避开机械抖动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1" imgW="1395730" imgH="760095" progId="Visio.Drawing.11">
                  <p:embed/>
                </p:oleObj>
              </mc:Choice>
              <mc:Fallback>
                <p:oleObj name="Visio" r:id="rId1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1828800" imgH="932180" progId="Visio.Drawing.11">
                  <p:embed/>
                </p:oleObj>
              </mc:Choice>
              <mc:Fallback>
                <p:oleObj name="Visio" r:id="rId3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input wire clk_1ms,</a:t>
            </a:r>
            <a:endParaRPr lang="en-US" altLang="zh-CN" sz="2000" dirty="0"/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  <a:endParaRPr lang="en-US" altLang="zh-CN" sz="2000" dirty="0" err="1">
              <a:solidFill>
                <a:srgbClr val="FF0000"/>
              </a:solidFill>
            </a:endParaRPr>
          </a:p>
          <a:p>
            <a:r>
              <a:rPr lang="en-US" altLang="zh-CN" sz="2000" dirty="0"/>
              <a:t>	);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  <a:endParaRPr lang="en-US" altLang="zh-CN" sz="2000" dirty="0"/>
          </a:p>
          <a:p>
            <a:r>
              <a:rPr lang="en-US" altLang="zh-CN" sz="2000" dirty="0"/>
              <a:t>	end</a:t>
            </a:r>
            <a:endParaRPr lang="en-US" altLang="zh-CN" sz="2000" dirty="0"/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  <a:endParaRPr lang="en-US" altLang="zh-CN" sz="2000" dirty="0" err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7945" y="2924810"/>
            <a:ext cx="391223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（</a:t>
            </a:r>
            <a:r>
              <a:rPr lang="en-US" altLang="zh-CN" sz="2800" dirty="0" smtClean="0"/>
              <a:t>1/100mhz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=1ms--&gt;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=100MHz*1ms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         =100*</a:t>
            </a:r>
            <a:r>
              <a:rPr lang="en-US" altLang="zh-CN" sz="2800" dirty="0" smtClean="0">
                <a:sym typeface="+mn-ea"/>
              </a:rPr>
              <a:t>10</a:t>
            </a:r>
            <a:r>
              <a:rPr lang="en-US" altLang="zh-CN" sz="2800" baseline="30000" dirty="0" smtClean="0">
                <a:sym typeface="+mn-ea"/>
              </a:rPr>
              <a:t>6</a:t>
            </a:r>
            <a:r>
              <a:rPr lang="en-US" altLang="zh-CN" sz="2800" dirty="0" smtClean="0"/>
              <a:t>*1*10</a:t>
            </a:r>
            <a:r>
              <a:rPr lang="en-US" altLang="zh-CN" sz="2800" baseline="30000" dirty="0" smtClean="0"/>
              <a:t>-3 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            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 smtClean="0"/>
              <a:t>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17</a:t>
            </a:r>
            <a:r>
              <a:rPr lang="en-US" altLang="zh-CN" sz="2800" dirty="0" smtClean="0">
                <a:sym typeface="+mn-ea"/>
              </a:rPr>
              <a:t> =131072,</a:t>
            </a:r>
            <a:r>
              <a:rPr lang="en-US" altLang="zh-CN" sz="3200" dirty="0" smtClean="0">
                <a:sym typeface="+mn-ea"/>
              </a:rPr>
              <a:t>=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5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4000" baseline="30000" dirty="0" smtClean="0">
                <a:solidFill>
                  <a:srgbClr val="FF0000"/>
                </a:solidFill>
                <a:sym typeface="+mn-ea"/>
              </a:rPr>
              <a:t>1.3ms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66052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224790"/>
                <a:gridCol w="197485"/>
                <a:gridCol w="197485"/>
                <a:gridCol w="182880"/>
                <a:gridCol w="225425"/>
                <a:gridCol w="224790"/>
                <a:gridCol w="22479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0  0  0  0     1  0  0  0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0  0  0  1     1  0  0  1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0  0  1  0     1  0  1  0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0  0  1  1     1  0  1  1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0  1  0  0     1  1  0  0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0  1  0  1     1  1  0  1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0  1  1  0     1  1  1  0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四位与门或门模块图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05400" imgH="3409950" progId="Paint.Picture">
                  <p:embed/>
                </p:oleObj>
              </mc:Choice>
              <mc:Fallback>
                <p:oleObj name="" r:id="rId1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096000" imgH="3733800" progId="Paint.Picture">
                  <p:embed/>
                </p:oleObj>
              </mc:Choice>
              <mc:Fallback>
                <p:oleObj name="" r:id="rId3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位或门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位与门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 smtClean="0">
              <a:solidFill>
                <a:srgbClr val="336699"/>
              </a:solidFill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initial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begin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A=4'b1010;B=4'b0111;#100;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B=4'b0011;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for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#100;S=</a:t>
            </a:r>
            <a:r>
              <a:rPr lang="en-US" altLang="zh-CN" sz="1800" dirty="0" err="1" smtClean="0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;end</a:t>
            </a:r>
            <a:endParaRPr lang="en-US" altLang="zh-CN" sz="1800" dirty="0" smtClean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821930" cy="9544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实现</a:t>
            </a:r>
            <a:r>
              <a:rPr lang="en-US" altLang="zh-CN" dirty="0" smtClean="0">
                <a:cs typeface="Times New Roman" panose="02020603050405020304" pitchFamily="18" charset="0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</a:rPr>
              <a:t>Hex827Seg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68552"/>
          </a:xfrm>
        </p:spPr>
        <p:txBody>
          <a:bodyPr/>
          <a:lstStyle/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七段码显示模块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二种实验方式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/>
              <a:t>Arduino </a:t>
            </a:r>
            <a:r>
              <a:rPr lang="en-US" altLang="zh-CN" sz="2000" dirty="0" smtClean="0"/>
              <a:t>Sword-002</a:t>
            </a:r>
            <a:r>
              <a:rPr lang="zh-CN" altLang="en-US" sz="2000" dirty="0" smtClean="0"/>
              <a:t>子板四位动态扫描扩展</a:t>
            </a:r>
            <a:endParaRPr lang="en-US" altLang="zh-CN" sz="2000" dirty="0" smtClean="0"/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/>
              <a:t>用主板调用</a:t>
            </a:r>
            <a:r>
              <a:rPr lang="en-US" altLang="zh-CN" sz="2000" dirty="0"/>
              <a:t>P2S</a:t>
            </a:r>
            <a:r>
              <a:rPr lang="zh-CN" altLang="en-US" sz="2000" dirty="0"/>
              <a:t>模块输出静态显示</a:t>
            </a:r>
            <a:endParaRPr lang="en-US" altLang="zh-CN" sz="2000" dirty="0"/>
          </a:p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顶层模块名：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Hex827Seg_sch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原理图输入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调用模块实现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MC14495(Hex27Seg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工程复制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调用辅助时钟分频模块，符号：</a:t>
            </a:r>
            <a:r>
              <a:rPr lang="en-US" altLang="zh-CN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clkdiv.sym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制作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位七段扫描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同步输出模块，符号：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dispsync32.sym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或设计八位七段静态译码模块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HexTo8SEG8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，调用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P2S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692390" cy="954405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设计：静态译码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P2S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2079104"/>
            <a:ext cx="83958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80112" y="4582056"/>
            <a:ext cx="2952328" cy="701824"/>
          </a:xfrm>
          <a:prstGeom prst="wedgeRoundRectCallout">
            <a:avLst>
              <a:gd name="adj1" fmla="val -23177"/>
              <a:gd name="adj2" fmla="val -1117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移位输出核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9" y="5404632"/>
            <a:ext cx="5264473" cy="891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八位七段显示器结构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静态译码移位输出模块结构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Sseg_Dev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490" y="4502150"/>
            <a:ext cx="7419975" cy="1857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HexTo8SEG</a:t>
            </a:r>
            <a:r>
              <a:rPr lang="zh-CN" altLang="en-US" dirty="0" smtClean="0"/>
              <a:t>模块结构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9" y="1215685"/>
            <a:ext cx="5688632" cy="31930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1560" y="2204864"/>
            <a:ext cx="720080" cy="1800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3300" y="3573016"/>
            <a:ext cx="97210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699792" y="4941168"/>
            <a:ext cx="129614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948264" y="3762164"/>
            <a:ext cx="2010728" cy="576064"/>
          </a:xfrm>
          <a:prstGeom prst="wedgeEllipseCallout">
            <a:avLst>
              <a:gd name="adj1" fmla="val -218683"/>
              <a:gd name="adj2" fmla="val 160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什么用途？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应输入什么？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66455" cy="954405"/>
          </a:xfrm>
        </p:spPr>
        <p:txBody>
          <a:bodyPr>
            <a:normAutofit fontScale="90000"/>
          </a:bodyPr>
          <a:p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:Sseg_Dev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dirty="0" smtClean="0"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内容占位符 3" descr="实验8.加减法器Sseg_De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20" y="3679825"/>
            <a:ext cx="8229600" cy="309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043305"/>
            <a:ext cx="836104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AddSub1b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AddSub1b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smtClean="0"/>
              <a:t>ALU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进行波形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</a:t>
            </a:r>
            <a:r>
              <a:rPr lang="zh-CN" altLang="en-US" dirty="0"/>
              <a:t>输入至少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掌握减法器</a:t>
            </a:r>
            <a:r>
              <a:rPr lang="zh-CN" altLang="en-US" sz="2800" dirty="0"/>
              <a:t>的实现原理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掌握加减法器的设计方法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基本原理及在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中的作用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，文件名</a:t>
            </a:r>
            <a:r>
              <a:rPr lang="en-US" altLang="zh-CN" dirty="0" smtClean="0">
                <a:solidFill>
                  <a:srgbClr val="C00000"/>
                </a:solidFill>
              </a:rPr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zh-CN" altLang="en-US" dirty="0"/>
              <a:t>可用两个按键进行自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结果</a:t>
            </a:r>
            <a:r>
              <a:rPr lang="en-US" altLang="zh-CN" dirty="0" smtClean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 smtClean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947" y="1125503"/>
            <a:ext cx="8622704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  <a:endParaRPr lang="en-US" altLang="zh-CN" sz="2400" dirty="0"/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r>
              <a:rPr lang="en-US" altLang="zh-CN" sz="2400" dirty="0"/>
              <a:t>             Input wire [1:0] BTN,//</a:t>
            </a:r>
            <a:r>
              <a:rPr lang="zh-CN" altLang="en-US" sz="2400" dirty="0"/>
              <a:t>实现</a:t>
            </a:r>
            <a:r>
              <a:rPr lang="en-US" altLang="zh-CN" sz="2400" dirty="0"/>
              <a:t>A,B</a:t>
            </a:r>
            <a:r>
              <a:rPr lang="zh-CN" altLang="en-US" sz="2400" dirty="0"/>
              <a:t>两个操作数每按一下加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[1:0]SW1,//SW1[1]:</a:t>
            </a:r>
            <a:r>
              <a:rPr lang="zh-CN" altLang="en-US" sz="2400" b="1" dirty="0">
                <a:solidFill>
                  <a:srgbClr val="FF0000"/>
                </a:solidFill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数的增或减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//SW1[0]: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数的增或减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[1:0]SW2,//</a:t>
            </a:r>
            <a:r>
              <a:rPr lang="en-US" altLang="zh-CN" sz="2400" dirty="0">
                <a:solidFill>
                  <a:srgbClr val="FF0000"/>
                </a:solidFill>
              </a:rPr>
              <a:t>SW2 00:</a:t>
            </a:r>
            <a:r>
              <a:rPr lang="zh-CN" altLang="en-US" sz="2400" dirty="0">
                <a:solidFill>
                  <a:srgbClr val="FF0000"/>
                </a:solidFill>
              </a:rPr>
              <a:t>加</a:t>
            </a:r>
            <a:r>
              <a:rPr lang="en-US" altLang="zh-CN" sz="2400" dirty="0">
                <a:solidFill>
                  <a:srgbClr val="FF0000"/>
                </a:solidFill>
              </a:rPr>
              <a:t>,01:</a:t>
            </a:r>
            <a:r>
              <a:rPr lang="zh-CN" altLang="en-US" sz="2400" dirty="0">
                <a:solidFill>
                  <a:srgbClr val="FF0000"/>
                </a:solidFill>
              </a:rPr>
              <a:t>减</a:t>
            </a:r>
            <a:r>
              <a:rPr lang="en-US" altLang="zh-CN" sz="2400" dirty="0">
                <a:solidFill>
                  <a:srgbClr val="FF0000"/>
                </a:solidFill>
              </a:rPr>
              <a:t>,10:AND,11:OR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         input wire [11:0] SW,</a:t>
            </a:r>
            <a:endParaRPr lang="en-US" altLang="zh-CN" sz="2400" dirty="0"/>
          </a:p>
          <a:p>
            <a:r>
              <a:rPr lang="en-US" altLang="zh-CN" sz="2400" dirty="0"/>
              <a:t>	output wire [3:0]AN,</a:t>
            </a:r>
            <a:endParaRPr lang="en-US" altLang="zh-CN" sz="2400" dirty="0"/>
          </a:p>
          <a:p>
            <a:r>
              <a:rPr lang="en-US" altLang="zh-CN" sz="2400" dirty="0"/>
              <a:t>	output wire [</a:t>
            </a:r>
            <a:r>
              <a:rPr lang="en-US" altLang="zh-CN" sz="2400" dirty="0" smtClean="0"/>
              <a:t>7:0]SEGMENT,</a:t>
            </a:r>
            <a:endParaRPr lang="zh-CN" altLang="en-US" sz="2400" dirty="0" smtClean="0"/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>
                <a:sym typeface="+mn-ea"/>
              </a:rPr>
              <a:t>output wire BTNX4,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       	output wire seg_clk,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 smtClean="0"/>
              <a:t>	output wire seg_clrn,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seg_sout,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SEG_PEN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340485"/>
            <a:ext cx="905129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               wire [15:0] </a:t>
            </a:r>
            <a:r>
              <a:rPr lang="en-US" altLang="zh-CN" sz="2000" dirty="0" err="1">
                <a:sym typeface="+mn-ea"/>
              </a:rPr>
              <a:t>num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[1:0] </a:t>
            </a:r>
            <a:r>
              <a:rPr lang="en-US" altLang="zh-CN" sz="2000" dirty="0" err="1">
                <a:sym typeface="+mn-ea"/>
              </a:rPr>
              <a:t>btn_out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[3:0] C;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Co;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[31:0] </a:t>
            </a:r>
            <a:r>
              <a:rPr lang="en-US" altLang="zh-CN" sz="2000" dirty="0" err="1">
                <a:sym typeface="+mn-ea"/>
              </a:rPr>
              <a:t>clk_div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wire [15:0] disp_hexs;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	assign disp_hexs[15:12] = num[7:4];//B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disp_hexs[11:8] = num[3:0]; //A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disp_hexs[7:4] = {3'b000, Co};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disp_hexs[3:0] = C[3:0];    //结果C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 assign BTNX4 = 1'b0;</a:t>
            </a:r>
            <a:endParaRPr lang="en-US" altLang="zh-CN" sz="2000" dirty="0">
              <a:sym typeface="+mn-ea"/>
            </a:endParaRPr>
          </a:p>
          <a:p>
            <a:pPr lvl="2"/>
            <a:r>
              <a:rPr lang="en-US" altLang="zh-CN" sz="2000" dirty="0" err="1">
                <a:sym typeface="+mn-ea"/>
              </a:rPr>
              <a:t>  clkdiv</a:t>
            </a:r>
            <a:r>
              <a:rPr lang="en-US" altLang="zh-CN" sz="2000" dirty="0">
                <a:sym typeface="+mn-ea"/>
              </a:rPr>
              <a:t> m2(clk,0,clk_div);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  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[0]);//BTN[0]</a:t>
            </a:r>
            <a:r>
              <a:rPr lang="zh-CN" altLang="en-US" sz="2000" dirty="0"/>
              <a:t>去</a:t>
            </a:r>
            <a:r>
              <a:rPr lang="zh-CN" altLang="en-US" sz="2000" dirty="0">
                <a:sym typeface="+mn-ea"/>
              </a:rPr>
              <a:t>抖动</a:t>
            </a:r>
            <a:endParaRPr lang="en-US" altLang="zh-CN" sz="2000" dirty="0"/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</a:t>
            </a:r>
            <a:r>
              <a:rPr lang="en-US" altLang="zh-CN" sz="2000" dirty="0" smtClean="0"/>
              <a:t>]);</a:t>
            </a:r>
            <a:endParaRPr lang="en-US" altLang="zh-CN" sz="2000" dirty="0"/>
          </a:p>
          <a:p>
            <a:r>
              <a:rPr lang="en-US" altLang="zh-CN" sz="2000" dirty="0"/>
              <a:t>	  CreateNumber m3(btn_out, SW1, num);	</a:t>
            </a:r>
            <a:endParaRPr lang="en-US" altLang="zh-CN" sz="2000" dirty="0"/>
          </a:p>
          <a:p>
            <a:r>
              <a:rPr lang="en-US" altLang="zh-CN" sz="2000" dirty="0"/>
              <a:t>	  myALU m5(.S(?), .A(num[3:0]), .B(?), .C(?), .Co(Co));</a:t>
            </a:r>
            <a:endParaRPr lang="en-US" altLang="zh-CN" sz="2000" dirty="0"/>
          </a:p>
          <a:p>
            <a:r>
              <a:rPr lang="en-US" altLang="zh-CN" sz="2000" dirty="0"/>
              <a:t>                       //</a:t>
            </a:r>
            <a:r>
              <a:rPr lang="en-US" altLang="zh-CN" sz="2000" dirty="0">
                <a:solidFill>
                  <a:srgbClr val="FF0000"/>
                </a:solidFill>
              </a:rPr>
              <a:t>A,B,C,C0</a:t>
            </a:r>
            <a:r>
              <a:rPr lang="zh-CN" altLang="en-US" sz="2000" dirty="0">
                <a:solidFill>
                  <a:srgbClr val="FF0000"/>
                </a:solidFill>
              </a:rPr>
              <a:t>不可以用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disp_hexs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，否则有多个源问题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200"/>
            <a:ext cx="8636635" cy="452628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Disp_Number  m6(.clk(clk), .HEXS(disp_hexs), .LES(4'b????), .point(4'b????), 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                        .RST(1'b?), .AN(AN), .Segment(SEGMENT));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Sseg_Dev m7(.clk(clk),.rst(1'b0),.Start(clk_div[20]),.flash(clk_div[25]),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.Hexs({disp_hexs,disp_hexs}),.point({4'b0000,SW[3:0]}),.LES(SW[11:4]),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.seg_clk(seg_clk),.seg_clrn(seg_clrn),.seg_sout(seg_sout),.SEG_PEN(SEG_PEN));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默认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point,LES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参数是传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则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a,b,c,d,e,f,g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都不亮了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endmodule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340485"/>
            <a:ext cx="9045575" cy="5127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     //SWORD</a:t>
            </a:r>
            <a:r>
              <a:rPr lang="zh-CN" altLang="en-US" sz="2000" dirty="0" err="1" smtClean="0"/>
              <a:t>主板的按键控制数据加减。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smtClean="0"/>
              <a:t>SW1[1:0]: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SW1[1]: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                        SW1[0]: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运算控制：</a:t>
            </a:r>
            <a:r>
              <a:rPr lang="en-US" altLang="zh-CN" sz="2000" dirty="0" smtClean="0"/>
              <a:t>SW2[1:0],</a:t>
            </a:r>
            <a:r>
              <a:rPr lang="en-US" altLang="zh-CN" sz="2000" dirty="0"/>
              <a:t>00-</a:t>
            </a:r>
            <a:r>
              <a:rPr lang="zh-CN" altLang="en-US" sz="2000" dirty="0" smtClean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 smtClean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zh-CN" altLang="en-US" sz="2000" dirty="0"/>
          </a:p>
          <a:p>
            <a:pPr lvl="2"/>
            <a:r>
              <a:rPr lang="en-US" altLang="zh-CN" sz="2000" dirty="0"/>
              <a:t>SW[11:0]:SW[3:0]  point[3:0]</a:t>
            </a:r>
            <a:r>
              <a:rPr lang="zh-CN" altLang="zh-CN" sz="2000" dirty="0"/>
              <a:t>小数点控制信号，</a:t>
            </a:r>
            <a:endParaRPr lang="zh-CN" altLang="zh-CN" sz="2000" dirty="0"/>
          </a:p>
          <a:p>
            <a:pPr lvl="2"/>
            <a:r>
              <a:rPr lang="zh-CN" altLang="zh-CN" sz="2000" dirty="0"/>
              <a:t>         </a:t>
            </a:r>
            <a:r>
              <a:rPr lang="en-US" altLang="zh-CN" sz="2000" dirty="0"/>
              <a:t>SW[11:4] LES</a:t>
            </a:r>
            <a:r>
              <a:rPr lang="zh-CN" altLang="en-US" sz="2000" dirty="0"/>
              <a:t>使能控制信号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C - C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6732270" y="3140710"/>
          <a:ext cx="235267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552700" imgH="2000250" progId="Paint.Picture">
                  <p:embed/>
                </p:oleObj>
              </mc:Choice>
              <mc:Fallback>
                <p:oleObj name="" r:id="rId1" imgW="2552700" imgH="2000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270" y="3140710"/>
                        <a:ext cx="235267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  <a:endParaRPr lang="en-US" altLang="zh-CN" dirty="0" err="1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880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r>
              <a:rPr lang="zh-CN" altLang="en-US" sz="2800" dirty="0"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本实验只用到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btn[0],btn[1]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51460" y="3140710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239250" imgH="4829175" progId="Paint.Picture">
                  <p:embed/>
                </p:oleObj>
              </mc:Choice>
              <mc:Fallback>
                <p:oleObj name="" r:id="rId3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3140710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6804660" y="4796790"/>
            <a:ext cx="2101215" cy="316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0" y="5336540"/>
            <a:ext cx="2367280" cy="125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UCF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625" y="2070100"/>
            <a:ext cx="56197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trike="noStrike" noProof="1">
                <a:solidFill>
                  <a:srgbClr val="FF0000"/>
                </a:solidFill>
                <a:sym typeface="+mn-ea"/>
              </a:rPr>
              <a:t>整理好椅子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endParaRPr lang="en-US" altLang="zh-CN" sz="2400" baseline="-25000" dirty="0"/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" imgW="1447800" imgH="457200" progId="Equation.DSMT4">
                  <p:embed/>
                </p:oleObj>
              </mc:Choice>
              <mc:Fallback>
                <p:oleObj name="Equation" r:id="rId1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  <a:endParaRPr lang="zh-CN" altLang="en-US" sz="2800" dirty="0"/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input wire a, 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b, ci,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output wire s, co);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</a:t>
            </a:r>
            <a:r>
              <a:rPr lang="zh-CN" altLang="en-US" sz="2800" dirty="0"/>
              <a:t>位串行进位加法器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一位全加器将进位串接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低位进位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为高位进位输出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1" imgW="4956810" imgH="1356995" progId="Visio.Drawing.11">
                  <p:embed/>
                </p:oleObj>
              </mc:Choice>
              <mc:Fallback>
                <p:oleObj name="Visio" r:id="rId1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5268</Words>
  <Application>WPS 演示</Application>
  <PresentationFormat>全屏显示(4:3)</PresentationFormat>
  <Paragraphs>615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Courier New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Equation.DSMT4</vt:lpstr>
      <vt:lpstr>Paint.Picture</vt:lpstr>
      <vt:lpstr>Paint.Picture</vt:lpstr>
      <vt:lpstr>Paint.Picture</vt:lpstr>
      <vt:lpstr>Visio.Drawing.11</vt:lpstr>
      <vt:lpstr>Visio.Drawing.11</vt:lpstr>
      <vt:lpstr>Equation.DSMT4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实现Sword板7段数码管显示Hex827Seg</vt:lpstr>
      <vt:lpstr>参考设计：静态译码-调用P2S输出</vt:lpstr>
      <vt:lpstr>HexTo8SEG模块结构</vt:lpstr>
      <vt:lpstr>Sword板7段数码管显示:Sseg_Dev结构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PowerPoint 演示文稿</vt:lpstr>
      <vt:lpstr>物理验证</vt:lpstr>
      <vt:lpstr>CreateNumber用按键实现+1</vt:lpstr>
      <vt:lpstr>UCF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CSTZJU</cp:lastModifiedBy>
  <cp:revision>388</cp:revision>
  <dcterms:created xsi:type="dcterms:W3CDTF">2011-08-03T07:44:00Z</dcterms:created>
  <dcterms:modified xsi:type="dcterms:W3CDTF">2021-11-02T09:18:12Z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DA08C14BEE9B48B196965F86967B95E2</vt:lpwstr>
  </property>
</Properties>
</file>