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2"/>
  </p:notesMasterIdLst>
  <p:sldIdLst>
    <p:sldId id="256" r:id="rId4"/>
    <p:sldId id="270" r:id="rId5"/>
    <p:sldId id="271" r:id="rId6"/>
    <p:sldId id="272" r:id="rId7"/>
    <p:sldId id="273" r:id="rId8"/>
    <p:sldId id="313" r:id="rId9"/>
    <p:sldId id="320" r:id="rId10"/>
    <p:sldId id="332" r:id="rId11"/>
    <p:sldId id="328" r:id="rId12"/>
    <p:sldId id="335" r:id="rId13"/>
    <p:sldId id="329" r:id="rId14"/>
    <p:sldId id="330" r:id="rId15"/>
    <p:sldId id="284" r:id="rId16"/>
    <p:sldId id="318" r:id="rId17"/>
    <p:sldId id="326" r:id="rId18"/>
    <p:sldId id="310" r:id="rId19"/>
    <p:sldId id="331" r:id="rId20"/>
    <p:sldId id="336" r:id="rId21"/>
    <p:sldId id="333" r:id="rId22"/>
    <p:sldId id="327" r:id="rId23"/>
    <p:sldId id="334" r:id="rId24"/>
    <p:sldId id="311" r:id="rId25"/>
    <p:sldId id="337" r:id="rId26"/>
    <p:sldId id="338" r:id="rId27"/>
    <p:sldId id="339" r:id="rId28"/>
    <p:sldId id="340" r:id="rId29"/>
    <p:sldId id="341" r:id="rId30"/>
    <p:sldId id="26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20"/>
            <p14:sldId id="332"/>
            <p14:sldId id="328"/>
            <p14:sldId id="335"/>
            <p14:sldId id="329"/>
            <p14:sldId id="330"/>
            <p14:sldId id="284"/>
            <p14:sldId id="318"/>
            <p14:sldId id="326"/>
            <p14:sldId id="310"/>
            <p14:sldId id="331"/>
            <p14:sldId id="336"/>
            <p14:sldId id="333"/>
            <p14:sldId id="327"/>
            <p14:sldId id="334"/>
            <p14:sldId id="311"/>
            <p14:sldId id="337"/>
            <p14:sldId id="338"/>
            <p14:sldId id="339"/>
            <p14:sldId id="340"/>
            <p14:sldId id="34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2" autoAdjust="0"/>
    <p:restoredTop sz="82100" autoAdjust="0"/>
  </p:normalViewPr>
  <p:slideViewPr>
    <p:cSldViewPr>
      <p:cViewPr>
        <p:scale>
          <a:sx n="130" d="100"/>
          <a:sy n="130" d="100"/>
        </p:scale>
        <p:origin x="275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45360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9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加减法器和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ALU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基本原理与设计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/>
              <a:t>使用行为描述设计</a:t>
            </a:r>
            <a:endParaRPr lang="en-US" altLang="zh-CN" dirty="0"/>
          </a:p>
          <a:p>
            <a:pPr lvl="1"/>
            <a:r>
              <a:rPr lang="zh-CN" altLang="en-US" dirty="0"/>
              <a:t>在实验</a:t>
            </a:r>
            <a:r>
              <a:rPr lang="en-US" altLang="zh-CN" dirty="0"/>
              <a:t>8</a:t>
            </a:r>
            <a:r>
              <a:rPr lang="zh-CN" altLang="en-US" dirty="0"/>
              <a:t>基础上，更新</a:t>
            </a:r>
            <a:r>
              <a:rPr lang="en-US" altLang="zh-CN" dirty="0"/>
              <a:t>Adder4b</a:t>
            </a:r>
            <a:r>
              <a:rPr lang="zh-CN" altLang="en-US" dirty="0"/>
              <a:t>为</a:t>
            </a:r>
            <a:r>
              <a:rPr lang="en-US" altLang="zh-CN" dirty="0"/>
              <a:t>AddSub4b</a:t>
            </a:r>
            <a:r>
              <a:rPr lang="zh-CN" altLang="en-US" dirty="0"/>
              <a:t>模块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636912"/>
            <a:ext cx="6192688" cy="34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2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原理图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123828" cy="456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8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96862"/>
            <a:ext cx="8628417" cy="216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02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MyALU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AddSub1b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AddSub4b</a:t>
            </a:r>
          </a:p>
          <a:p>
            <a:r>
              <a:rPr lang="zh-CN" altLang="en-US" dirty="0"/>
              <a:t>原理图方式进行设计，调用前面设计的</a:t>
            </a:r>
            <a:r>
              <a:rPr lang="en-US" altLang="zh-CN" dirty="0"/>
              <a:t>AddSub1b</a:t>
            </a:r>
          </a:p>
          <a:p>
            <a:endParaRPr lang="en-US" altLang="zh-CN" dirty="0"/>
          </a:p>
          <a:p>
            <a:r>
              <a:rPr lang="zh-CN" altLang="en-US" dirty="0"/>
              <a:t>进行波形仿真，激励输入至少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94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或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ALU</a:t>
            </a:r>
          </a:p>
          <a:p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进行波形仿真</a:t>
            </a:r>
            <a:endParaRPr lang="en-US" altLang="zh-CN" dirty="0"/>
          </a:p>
          <a:p>
            <a:pPr lvl="1"/>
            <a:r>
              <a:rPr lang="zh-CN" altLang="en-US" dirty="0"/>
              <a:t>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pPr lvl="1"/>
            <a:r>
              <a:rPr lang="zh-CN" altLang="en-US" dirty="0"/>
              <a:t>覆盖</a:t>
            </a:r>
            <a:r>
              <a:rPr lang="en-US" altLang="zh-CN" dirty="0"/>
              <a:t>4</a:t>
            </a:r>
            <a:r>
              <a:rPr lang="zh-CN" altLang="en-US" dirty="0"/>
              <a:t>种操作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353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，文件名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代码输入进行设计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Adder4b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clkdiv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Disp_num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CreateNumber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14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Disp_num</a:t>
            </a:r>
            <a:r>
              <a:rPr lang="zh-CN" altLang="en-US" dirty="0"/>
              <a:t>模块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3" y="1600200"/>
            <a:ext cx="7822254" cy="4525963"/>
          </a:xfrm>
        </p:spPr>
      </p:pic>
    </p:spTree>
    <p:extLst>
      <p:ext uri="{BB962C8B-B14F-4D97-AF65-F5344CB8AC3E}">
        <p14:creationId xmlns:p14="http://schemas.microsoft.com/office/powerpoint/2010/main" val="189858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业务逻辑要求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4</a:t>
            </a:r>
            <a:r>
              <a:rPr lang="zh-CN" altLang="en-US" dirty="0"/>
              <a:t>位操作数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可用两个按键进行自增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endParaRPr lang="en-US" altLang="zh-CN" dirty="0"/>
          </a:p>
          <a:p>
            <a:pPr lvl="1"/>
            <a:r>
              <a:rPr lang="zh-CN" altLang="en-US" dirty="0"/>
              <a:t>得到结果</a:t>
            </a:r>
            <a:r>
              <a:rPr lang="en-US" altLang="zh-CN" dirty="0"/>
              <a:t>C</a:t>
            </a:r>
            <a:r>
              <a:rPr lang="zh-CN" altLang="en-US" dirty="0"/>
              <a:t>和进位</a:t>
            </a:r>
            <a:r>
              <a:rPr lang="en-US" altLang="zh-CN" dirty="0"/>
              <a:t>Co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Co</a:t>
            </a:r>
            <a:r>
              <a:rPr lang="zh-CN" altLang="en-US" dirty="0"/>
              <a:t>动态显示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27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module top(</a:t>
            </a:r>
          </a:p>
          <a:p>
            <a:r>
              <a:rPr lang="en-US" altLang="zh-CN" sz="2400" dirty="0"/>
              <a:t>	input wire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	input wire [1:0]</a:t>
            </a:r>
            <a:r>
              <a:rPr lang="en-US" altLang="zh-CN" sz="2400" dirty="0" err="1"/>
              <a:t>btn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	input wire [1:0]SW,</a:t>
            </a:r>
          </a:p>
          <a:p>
            <a:r>
              <a:rPr lang="en-US" altLang="zh-CN" sz="2400" dirty="0"/>
              <a:t>	input wire [1:0]SW2,</a:t>
            </a:r>
          </a:p>
          <a:p>
            <a:r>
              <a:rPr lang="en-US" altLang="zh-CN" sz="2400" dirty="0"/>
              <a:t>	input wire BN,</a:t>
            </a:r>
          </a:p>
          <a:p>
            <a:r>
              <a:rPr lang="en-US" altLang="zh-CN" sz="2400" dirty="0"/>
              <a:t>	output wire [3:0]AN,</a:t>
            </a:r>
          </a:p>
          <a:p>
            <a:r>
              <a:rPr lang="en-US" altLang="zh-CN" sz="2400" dirty="0"/>
              <a:t>	output wire [7:0]SEGMENT,</a:t>
            </a:r>
          </a:p>
          <a:p>
            <a:r>
              <a:rPr lang="en-US" altLang="zh-CN" sz="2400" dirty="0"/>
              <a:t>	output wire K_ROW</a:t>
            </a:r>
          </a:p>
          <a:p>
            <a:r>
              <a:rPr lang="en-US" altLang="zh-CN" sz="2400" dirty="0"/>
              <a:t>	);</a:t>
            </a:r>
          </a:p>
          <a:p>
            <a:r>
              <a:rPr lang="en-US" altLang="zh-CN" sz="2400" dirty="0"/>
              <a:t>	 </a:t>
            </a:r>
          </a:p>
          <a:p>
            <a:r>
              <a:rPr lang="en-US" altLang="zh-CN" sz="2400" dirty="0"/>
              <a:t>	wire [7:0]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wire [1:0] </a:t>
            </a:r>
            <a:r>
              <a:rPr lang="en-US" altLang="zh-CN" sz="2400" dirty="0" err="1"/>
              <a:t>btn_out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	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2390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400" dirty="0"/>
              <a:t>wire [3:0] C;</a:t>
            </a:r>
          </a:p>
          <a:p>
            <a:r>
              <a:rPr lang="en-US" altLang="zh-CN" sz="2400" dirty="0"/>
              <a:t>	wire Co;</a:t>
            </a:r>
          </a:p>
          <a:p>
            <a:r>
              <a:rPr lang="en-US" altLang="zh-CN" sz="2400" dirty="0"/>
              <a:t>	wire [31:0] </a:t>
            </a:r>
            <a:r>
              <a:rPr lang="en-US" altLang="zh-CN" sz="2400" dirty="0" err="1"/>
              <a:t>clk_div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clkdiv</a:t>
            </a:r>
            <a:r>
              <a:rPr lang="en-US" altLang="zh-CN" sz="2400" dirty="0"/>
              <a:t> m2(.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),.</a:t>
            </a:r>
            <a:r>
              <a:rPr lang="en-US" altLang="zh-CN" sz="2400" dirty="0" err="1"/>
              <a:t>rst</a:t>
            </a:r>
            <a:r>
              <a:rPr lang="en-US" altLang="zh-CN" sz="2400" dirty="0"/>
              <a:t>(1'b0),.</a:t>
            </a:r>
            <a:r>
              <a:rPr lang="en-US" altLang="zh-CN" sz="2400" dirty="0" err="1"/>
              <a:t>clkdiv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clk_div</a:t>
            </a:r>
            <a:r>
              <a:rPr lang="en-US" altLang="zh-CN" sz="2400" dirty="0"/>
              <a:t>));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pbdebounce</a:t>
            </a:r>
            <a:r>
              <a:rPr lang="en-US" altLang="zh-CN" sz="2400" dirty="0"/>
              <a:t> m0(</a:t>
            </a:r>
            <a:r>
              <a:rPr lang="en-US" altLang="zh-CN" sz="2400" dirty="0" err="1"/>
              <a:t>clk_div</a:t>
            </a:r>
            <a:r>
              <a:rPr lang="en-US" altLang="zh-CN" sz="2400" dirty="0"/>
              <a:t>[17],</a:t>
            </a:r>
            <a:r>
              <a:rPr lang="en-US" altLang="zh-CN" sz="2400" dirty="0" err="1"/>
              <a:t>btn</a:t>
            </a:r>
            <a:r>
              <a:rPr lang="en-US" altLang="zh-CN" sz="2400" dirty="0"/>
              <a:t>[0],</a:t>
            </a:r>
            <a:r>
              <a:rPr lang="en-US" altLang="zh-CN" sz="2400" dirty="0" err="1"/>
              <a:t>btn_out</a:t>
            </a:r>
            <a:r>
              <a:rPr lang="en-US" altLang="zh-CN" sz="2400" dirty="0"/>
              <a:t>[0]);</a:t>
            </a:r>
          </a:p>
          <a:p>
            <a:r>
              <a:rPr lang="en-US" altLang="zh-CN" sz="2400" dirty="0"/>
              <a:t> 	</a:t>
            </a:r>
            <a:r>
              <a:rPr lang="en-US" altLang="zh-CN" sz="2400" dirty="0" err="1"/>
              <a:t>pbdebounce</a:t>
            </a:r>
            <a:r>
              <a:rPr lang="en-US" altLang="zh-CN" sz="2400" dirty="0"/>
              <a:t> m1(</a:t>
            </a:r>
            <a:r>
              <a:rPr lang="en-US" altLang="zh-CN" sz="2400" dirty="0" err="1"/>
              <a:t>clk_div</a:t>
            </a:r>
            <a:r>
              <a:rPr lang="en-US" altLang="zh-CN" sz="2400" dirty="0"/>
              <a:t>[17],</a:t>
            </a:r>
            <a:r>
              <a:rPr lang="en-US" altLang="zh-CN" sz="2400" dirty="0" err="1"/>
              <a:t>btn</a:t>
            </a:r>
            <a:r>
              <a:rPr lang="en-US" altLang="zh-CN" sz="2400" dirty="0"/>
              <a:t>[1],</a:t>
            </a:r>
            <a:r>
              <a:rPr lang="en-US" altLang="zh-CN" sz="2400" dirty="0" err="1"/>
              <a:t>btn_out</a:t>
            </a:r>
            <a:r>
              <a:rPr lang="en-US" altLang="zh-CN" sz="2400" dirty="0"/>
              <a:t>[1]);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CreateNumber</a:t>
            </a:r>
            <a:r>
              <a:rPr lang="en-US" altLang="zh-CN" sz="2400" dirty="0"/>
              <a:t> m3 ……</a:t>
            </a:r>
          </a:p>
          <a:p>
            <a:r>
              <a:rPr lang="en-US" altLang="zh-CN" sz="2400" dirty="0"/>
              <a:t>	ALU m4 ……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Disp_num</a:t>
            </a:r>
            <a:r>
              <a:rPr lang="en-US" altLang="zh-CN" sz="2400" dirty="0"/>
              <a:t> m5  ……	</a:t>
            </a:r>
          </a:p>
          <a:p>
            <a:r>
              <a:rPr lang="en-US" altLang="zh-CN" sz="2400" dirty="0"/>
              <a:t>	BUF m6(BN, K_ROW);</a:t>
            </a:r>
          </a:p>
          <a:p>
            <a:r>
              <a:rPr lang="en-US" altLang="zh-CN" sz="2400" dirty="0" err="1"/>
              <a:t>endmodule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7095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2737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</a:p>
          <a:p>
            <a:pPr lvl="1"/>
            <a:r>
              <a:rPr lang="zh-CN" altLang="en-US" sz="2400" dirty="0"/>
              <a:t>输入</a:t>
            </a:r>
          </a:p>
          <a:p>
            <a:pPr lvl="2"/>
            <a:r>
              <a:rPr lang="zh-CN" altLang="en-US" sz="2000" dirty="0"/>
              <a:t>时钟：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lvl="2"/>
            <a:r>
              <a:rPr lang="zh-CN" altLang="en-US" sz="2000" dirty="0"/>
              <a:t>控制加</a:t>
            </a:r>
            <a:r>
              <a:rPr lang="en-US" altLang="zh-CN" sz="2000" dirty="0"/>
              <a:t>/</a:t>
            </a:r>
            <a:r>
              <a:rPr lang="zh-CN" altLang="en-US" sz="2000" dirty="0"/>
              <a:t>减：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[0]</a:t>
            </a:r>
            <a:r>
              <a:rPr lang="zh-CN" altLang="en-US" sz="2000" dirty="0"/>
              <a:t>控制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[1]</a:t>
            </a:r>
            <a:r>
              <a:rPr lang="zh-CN" altLang="en-US" sz="2000" dirty="0"/>
              <a:t>控制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[7:4]</a:t>
            </a:r>
          </a:p>
          <a:p>
            <a:pPr lvl="2"/>
            <a:r>
              <a:rPr lang="zh-CN" altLang="en-US" sz="2000" dirty="0"/>
              <a:t>按键加</a:t>
            </a:r>
            <a:r>
              <a:rPr lang="en-US" altLang="zh-CN" sz="2000" dirty="0"/>
              <a:t>/</a:t>
            </a:r>
            <a:r>
              <a:rPr lang="zh-CN" altLang="en-US" sz="2000" dirty="0"/>
              <a:t>减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btn</a:t>
            </a:r>
            <a:r>
              <a:rPr lang="en-US" altLang="zh-CN" sz="2000" dirty="0"/>
              <a:t>[0]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btn</a:t>
            </a:r>
            <a:r>
              <a:rPr lang="en-US" altLang="zh-CN" sz="2000" dirty="0"/>
              <a:t>[1]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[7:4].</a:t>
            </a:r>
          </a:p>
          <a:p>
            <a:pPr lvl="2"/>
            <a:r>
              <a:rPr lang="en-US" altLang="zh-CN" sz="2000" dirty="0"/>
              <a:t>ALU</a:t>
            </a:r>
            <a:r>
              <a:rPr lang="zh-CN" altLang="en-US" sz="2000" dirty="0"/>
              <a:t>运算控制：</a:t>
            </a:r>
            <a:r>
              <a:rPr lang="en-US" altLang="zh-CN" sz="2000" dirty="0"/>
              <a:t>SW2[1:0],00-</a:t>
            </a:r>
            <a:r>
              <a:rPr lang="zh-CN" altLang="en-US" sz="2000" dirty="0"/>
              <a:t>加，</a:t>
            </a:r>
            <a:r>
              <a:rPr lang="en-US" altLang="zh-CN" sz="2000" dirty="0"/>
              <a:t>01-</a:t>
            </a:r>
            <a:r>
              <a:rPr lang="zh-CN" altLang="en-US" sz="2000" dirty="0"/>
              <a:t>减，</a:t>
            </a:r>
            <a:r>
              <a:rPr lang="en-US" altLang="zh-CN" sz="2000" dirty="0"/>
              <a:t>10-</a:t>
            </a:r>
            <a:r>
              <a:rPr lang="zh-CN" altLang="en-US" sz="2000" dirty="0"/>
              <a:t>与，</a:t>
            </a:r>
            <a:r>
              <a:rPr lang="en-US" altLang="zh-CN" sz="2000" dirty="0"/>
              <a:t>11-</a:t>
            </a:r>
            <a:r>
              <a:rPr lang="zh-CN" altLang="en-US" sz="2000" dirty="0"/>
              <a:t>或</a:t>
            </a:r>
            <a:endParaRPr lang="en-US" altLang="zh-CN" sz="2000" dirty="0"/>
          </a:p>
          <a:p>
            <a:pPr lvl="2"/>
            <a:r>
              <a:rPr lang="en-US" altLang="zh-CN" sz="2000" dirty="0"/>
              <a:t>BN:</a:t>
            </a:r>
            <a:r>
              <a:rPr lang="zh-CN" altLang="en-US" sz="2000" dirty="0"/>
              <a:t>使</a:t>
            </a:r>
            <a:r>
              <a:rPr lang="en-US" altLang="zh-CN" sz="2000" dirty="0" err="1"/>
              <a:t>btn</a:t>
            </a:r>
            <a:r>
              <a:rPr lang="zh-CN" altLang="en-US" sz="2000" dirty="0"/>
              <a:t>有效。（必须加上！）</a:t>
            </a:r>
            <a:endParaRPr lang="en-US" altLang="zh-CN" sz="2000" dirty="0"/>
          </a:p>
          <a:p>
            <a:pPr lvl="1"/>
            <a:r>
              <a:rPr lang="zh-CN" altLang="en-US" sz="2400" dirty="0"/>
              <a:t>输出</a:t>
            </a:r>
            <a:endParaRPr lang="en-US" altLang="zh-CN" sz="2400" dirty="0"/>
          </a:p>
          <a:p>
            <a:pPr lvl="2"/>
            <a:r>
              <a:rPr lang="en-US" altLang="zh-CN" sz="2000" dirty="0"/>
              <a:t>AN[0]</a:t>
            </a:r>
            <a:r>
              <a:rPr lang="zh-CN" altLang="en-US" sz="2000" dirty="0"/>
              <a:t>：</a:t>
            </a:r>
            <a:r>
              <a:rPr lang="en-US" altLang="zh-CN" sz="2000" dirty="0"/>
              <a:t>A -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</a:t>
            </a:r>
          </a:p>
          <a:p>
            <a:pPr lvl="2"/>
            <a:r>
              <a:rPr lang="en-US" altLang="zh-CN" sz="2000" dirty="0"/>
              <a:t>AN[1]</a:t>
            </a:r>
            <a:r>
              <a:rPr lang="zh-CN" altLang="en-US" sz="2000" dirty="0"/>
              <a:t>：</a:t>
            </a:r>
            <a:r>
              <a:rPr lang="en-US" altLang="zh-CN" sz="2000" dirty="0"/>
              <a:t>B -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[7:4]</a:t>
            </a:r>
          </a:p>
          <a:p>
            <a:pPr lvl="2"/>
            <a:r>
              <a:rPr lang="en-US" altLang="zh-CN" sz="2000" dirty="0"/>
              <a:t>AN[2]: C - C</a:t>
            </a:r>
          </a:p>
          <a:p>
            <a:pPr lvl="2"/>
            <a:r>
              <a:rPr lang="en-US" altLang="zh-CN" sz="2000" dirty="0"/>
              <a:t>AN[3]: Co – Co</a:t>
            </a:r>
          </a:p>
          <a:p>
            <a:pPr lvl="2"/>
            <a:r>
              <a:rPr lang="en-US" altLang="zh-CN" sz="2000" dirty="0"/>
              <a:t>K_ROW</a:t>
            </a:r>
            <a:endParaRPr lang="zh-CN" altLang="en-US" sz="20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8472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UCF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340768"/>
            <a:ext cx="8455968" cy="512737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 用户约束文件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需要掌握的</a:t>
            </a:r>
            <a:r>
              <a:rPr lang="en-US" altLang="zh-CN" sz="2800" dirty="0"/>
              <a:t>FPGA</a:t>
            </a:r>
            <a:r>
              <a:rPr lang="zh-CN" altLang="en-US" sz="2800" dirty="0"/>
              <a:t>进行系统设计常用的约束主要为</a:t>
            </a:r>
            <a:r>
              <a:rPr lang="en-US" altLang="zh-CN" sz="2800" dirty="0"/>
              <a:t>2</a:t>
            </a:r>
            <a:r>
              <a:rPr lang="zh-CN" altLang="en-US" sz="2800" dirty="0"/>
              <a:t>类：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 algn="just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）布局布线约束：主要用于指定芯片</a:t>
            </a:r>
            <a:r>
              <a:rPr lang="en-US" altLang="zh-CN" sz="2800" dirty="0"/>
              <a:t>I/O</a:t>
            </a:r>
            <a:r>
              <a:rPr lang="zh-CN" altLang="en-US" sz="2800" dirty="0"/>
              <a:t>引脚位置以及指导软件在芯片特定的物理区域进行布局布线。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）其它约束：指目标芯片型号、接口位置、电气特性等约束属性。</a:t>
            </a:r>
          </a:p>
        </p:txBody>
      </p:sp>
    </p:spTree>
    <p:extLst>
      <p:ext uri="{BB962C8B-B14F-4D97-AF65-F5344CB8AC3E}">
        <p14:creationId xmlns:p14="http://schemas.microsoft.com/office/powerpoint/2010/main" val="2841125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UCF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340768"/>
            <a:ext cx="8455968" cy="512737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 主要作用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 algn="just">
              <a:buNone/>
            </a:pPr>
            <a:r>
              <a:rPr lang="en-US" altLang="zh-CN" sz="2800" dirty="0"/>
              <a:t>FPGA</a:t>
            </a:r>
            <a:r>
              <a:rPr lang="zh-CN" altLang="en-US" sz="2800" dirty="0"/>
              <a:t>的可编程性使电路板设计加工和</a:t>
            </a:r>
            <a:r>
              <a:rPr lang="en-US" altLang="zh-CN" sz="2800" dirty="0"/>
              <a:t>FPGA</a:t>
            </a:r>
            <a:r>
              <a:rPr lang="zh-CN" altLang="en-US" sz="2800" dirty="0"/>
              <a:t>设计可以同时进行，而不必等</a:t>
            </a:r>
            <a:r>
              <a:rPr lang="en-US" altLang="zh-CN" sz="2800" dirty="0"/>
              <a:t>FPGA</a:t>
            </a:r>
            <a:r>
              <a:rPr lang="zh-CN" altLang="en-US" sz="2800" dirty="0"/>
              <a:t>引脚位置的完全确定，从而节约了系统开发时间。电路板加工完成后，设计者要根据电路板的走线对</a:t>
            </a:r>
            <a:r>
              <a:rPr lang="en-US" altLang="zh-CN" sz="2800" dirty="0"/>
              <a:t>FPGA</a:t>
            </a:r>
            <a:r>
              <a:rPr lang="zh-CN" altLang="en-US" sz="2800" dirty="0"/>
              <a:t>加上引脚位置约束，以保证</a:t>
            </a:r>
            <a:r>
              <a:rPr lang="en-US" altLang="zh-CN" sz="2800" dirty="0"/>
              <a:t>FPGA</a:t>
            </a:r>
            <a:r>
              <a:rPr lang="zh-CN" altLang="en-US" sz="2800" dirty="0"/>
              <a:t>与电路板正确连接。另外通过约束还可以指定</a:t>
            </a:r>
            <a:r>
              <a:rPr lang="en-US" altLang="zh-CN" sz="2800" dirty="0"/>
              <a:t>I/O</a:t>
            </a:r>
            <a:r>
              <a:rPr lang="zh-CN" altLang="en-US" sz="2800" dirty="0"/>
              <a:t>引脚所支持的接口标准和其他电气特性。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8778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UCF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340768"/>
            <a:ext cx="8455968" cy="512737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布局布线约束</a:t>
            </a:r>
            <a:endParaRPr lang="en-US" altLang="zh-CN" sz="2800" dirty="0"/>
          </a:p>
          <a:p>
            <a:endParaRPr lang="en-US" altLang="zh-CN" sz="1600" dirty="0"/>
          </a:p>
          <a:p>
            <a:pPr marL="0" indent="0" algn="just">
              <a:buNone/>
            </a:pPr>
            <a:r>
              <a:rPr lang="zh-CN" altLang="en-US" b="0" dirty="0"/>
              <a:t>布局布线约束包括引脚约束与位置约束</a:t>
            </a:r>
            <a:r>
              <a:rPr lang="zh-CN" altLang="en-US" sz="2800" b="0" dirty="0"/>
              <a:t>。</a:t>
            </a:r>
            <a:endParaRPr lang="en-US" altLang="zh-CN" sz="2800" b="0" dirty="0"/>
          </a:p>
          <a:p>
            <a:pPr marL="0" indent="0">
              <a:buNone/>
            </a:pPr>
            <a:r>
              <a:rPr lang="zh-CN" altLang="en-US" sz="2800" b="0" dirty="0"/>
              <a:t>其中</a:t>
            </a:r>
            <a:r>
              <a:rPr lang="zh-CN" altLang="en-US" sz="2800" dirty="0"/>
              <a:t>引脚约束</a:t>
            </a:r>
            <a:r>
              <a:rPr lang="zh-CN" altLang="en-US" sz="2800" b="0" dirty="0"/>
              <a:t>的语法如下：</a:t>
            </a:r>
            <a:r>
              <a:rPr lang="en-US" altLang="zh-CN" sz="2800" b="0" dirty="0">
                <a:solidFill>
                  <a:srgbClr val="C00000"/>
                </a:solidFill>
              </a:rPr>
              <a:t>NET “</a:t>
            </a:r>
            <a:r>
              <a:rPr lang="en-US" altLang="zh-CN" sz="2800" b="0" dirty="0" err="1">
                <a:solidFill>
                  <a:srgbClr val="C00000"/>
                </a:solidFill>
              </a:rPr>
              <a:t>net_name</a:t>
            </a:r>
            <a:r>
              <a:rPr lang="en-US" altLang="zh-CN" sz="2800" b="0" dirty="0">
                <a:solidFill>
                  <a:srgbClr val="C00000"/>
                </a:solidFill>
              </a:rPr>
              <a:t>” LOC= “PIN”;</a:t>
            </a:r>
          </a:p>
          <a:p>
            <a:pPr marL="0" indent="0">
              <a:buNone/>
            </a:pPr>
            <a:r>
              <a:rPr lang="zh-CN" altLang="en-US" sz="2800" b="0" dirty="0"/>
              <a:t>说明：</a:t>
            </a:r>
          </a:p>
          <a:p>
            <a:pPr marL="0" indent="0">
              <a:buNone/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1</a:t>
            </a:r>
            <a:r>
              <a:rPr lang="zh-CN" altLang="en-US" sz="2800" b="0" dirty="0"/>
              <a:t>）</a:t>
            </a:r>
            <a:r>
              <a:rPr lang="en-US" altLang="zh-CN" sz="2800" b="0" dirty="0"/>
              <a:t>NET,LOC</a:t>
            </a:r>
            <a:r>
              <a:rPr lang="zh-CN" altLang="en-US" sz="2800" b="0" dirty="0"/>
              <a:t>引脚约束关键词</a:t>
            </a:r>
          </a:p>
          <a:p>
            <a:pPr marL="0" indent="0">
              <a:buNone/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2</a:t>
            </a:r>
            <a:r>
              <a:rPr lang="zh-CN" altLang="en-US" sz="2800" b="0" dirty="0"/>
              <a:t>）“</a:t>
            </a:r>
            <a:r>
              <a:rPr lang="en-US" altLang="zh-CN" sz="2800" b="0" dirty="0" err="1"/>
              <a:t>net_name</a:t>
            </a:r>
            <a:r>
              <a:rPr lang="en-US" altLang="zh-CN" sz="2800" b="0" dirty="0"/>
              <a:t>”</a:t>
            </a:r>
            <a:r>
              <a:rPr lang="zh-CN" altLang="en-US" sz="2800" b="0" dirty="0"/>
              <a:t>为</a:t>
            </a:r>
            <a:r>
              <a:rPr lang="en-US" altLang="zh-CN" sz="2800" b="0" dirty="0"/>
              <a:t>FPGA</a:t>
            </a:r>
            <a:r>
              <a:rPr lang="zh-CN" altLang="en-US" sz="2800" b="0" dirty="0"/>
              <a:t>内部定义的输入输出信号名称；</a:t>
            </a:r>
          </a:p>
          <a:p>
            <a:pPr marL="0" indent="0">
              <a:buNone/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3</a:t>
            </a:r>
            <a:r>
              <a:rPr lang="zh-CN" altLang="en-US" sz="2800" b="0" dirty="0"/>
              <a:t>）“</a:t>
            </a:r>
            <a:r>
              <a:rPr lang="en-US" altLang="zh-CN" sz="2800" b="0" dirty="0"/>
              <a:t>PIN”</a:t>
            </a:r>
            <a:r>
              <a:rPr lang="zh-CN" altLang="en-US" sz="2800" b="0" dirty="0"/>
              <a:t>为</a:t>
            </a:r>
            <a:r>
              <a:rPr lang="en-US" altLang="zh-CN" sz="2800" b="0" dirty="0"/>
              <a:t>FPGA</a:t>
            </a:r>
            <a:r>
              <a:rPr lang="zh-CN" altLang="en-US" sz="2800" b="0" dirty="0"/>
              <a:t>实际引脚名称。</a:t>
            </a:r>
          </a:p>
          <a:p>
            <a:pPr marL="0" indent="0" algn="just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7639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UCF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340768"/>
            <a:ext cx="8455968" cy="5127377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布局布线约束</a:t>
            </a:r>
            <a:endParaRPr lang="en-US" altLang="zh-CN" sz="2800" dirty="0"/>
          </a:p>
          <a:p>
            <a:endParaRPr lang="en-US" altLang="zh-CN" sz="1600" dirty="0"/>
          </a:p>
          <a:p>
            <a:pPr marL="0" indent="0">
              <a:buNone/>
            </a:pPr>
            <a:r>
              <a:rPr lang="zh-CN" altLang="en-US" sz="2800" dirty="0"/>
              <a:t>位置约束</a:t>
            </a:r>
            <a:r>
              <a:rPr lang="zh-CN" altLang="en-US" sz="2800" b="0" dirty="0"/>
              <a:t>是通过约束语法将设计中的某些硬件结构约束到指定的位置。</a:t>
            </a:r>
            <a:endParaRPr lang="en-US" altLang="zh-CN" sz="2800" b="0" dirty="0"/>
          </a:p>
          <a:p>
            <a:pPr marL="0" indent="0">
              <a:buNone/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1</a:t>
            </a:r>
            <a:r>
              <a:rPr lang="zh-CN" altLang="en-US" sz="2800" b="0" dirty="0"/>
              <a:t>）位置约束的语法如下：</a:t>
            </a:r>
            <a:r>
              <a:rPr lang="en-US" altLang="zh-CN" sz="2800" dirty="0">
                <a:solidFill>
                  <a:srgbClr val="C00000"/>
                </a:solidFill>
              </a:rPr>
              <a:t>INST “</a:t>
            </a:r>
            <a:r>
              <a:rPr lang="en-US" altLang="zh-CN" sz="2800" dirty="0" err="1">
                <a:solidFill>
                  <a:srgbClr val="C00000"/>
                </a:solidFill>
              </a:rPr>
              <a:t>instance_name</a:t>
            </a:r>
            <a:r>
              <a:rPr lang="en-US" altLang="zh-CN" sz="2800" dirty="0">
                <a:solidFill>
                  <a:srgbClr val="C00000"/>
                </a:solidFill>
              </a:rPr>
              <a:t>” LOC=location;</a:t>
            </a:r>
            <a:r>
              <a:rPr lang="zh-CN" altLang="en-US" sz="2800" b="0" dirty="0"/>
              <a:t>对设计中的硬件约束到具体位置，可以约束的硬件结构包括：寄存器、</a:t>
            </a:r>
            <a:r>
              <a:rPr lang="en-US" altLang="zh-CN" sz="2800" b="0" dirty="0"/>
              <a:t>IOB</a:t>
            </a:r>
            <a:r>
              <a:rPr lang="zh-CN" altLang="en-US" sz="2800" b="0" dirty="0"/>
              <a:t>、</a:t>
            </a:r>
            <a:r>
              <a:rPr lang="en-US" altLang="zh-CN" sz="2800" b="0" dirty="0"/>
              <a:t>LUT</a:t>
            </a:r>
            <a:r>
              <a:rPr lang="zh-CN" altLang="en-US" sz="2800" b="0" dirty="0"/>
              <a:t>、</a:t>
            </a:r>
            <a:r>
              <a:rPr lang="en-US" altLang="zh-CN" sz="2800" b="0" dirty="0"/>
              <a:t>BRAM</a:t>
            </a:r>
            <a:r>
              <a:rPr lang="zh-CN" altLang="en-US" sz="2800" b="0" dirty="0"/>
              <a:t>、乘法器、</a:t>
            </a:r>
            <a:r>
              <a:rPr lang="en-US" altLang="zh-CN" sz="2800" b="0" dirty="0"/>
              <a:t>PLL</a:t>
            </a:r>
            <a:r>
              <a:rPr lang="zh-CN" altLang="en-US" sz="2800" b="0" dirty="0"/>
              <a:t>等。</a:t>
            </a:r>
            <a:endParaRPr lang="en-US" altLang="zh-CN" sz="2800" b="0" dirty="0"/>
          </a:p>
          <a:p>
            <a:pPr marL="0" indent="0">
              <a:buNone/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2</a:t>
            </a:r>
            <a:r>
              <a:rPr lang="zh-CN" altLang="en-US" sz="2800" b="0" dirty="0"/>
              <a:t>）</a:t>
            </a:r>
            <a:r>
              <a:rPr lang="en-US" altLang="zh-CN" sz="2800" dirty="0">
                <a:solidFill>
                  <a:srgbClr val="C00000"/>
                </a:solidFill>
              </a:rPr>
              <a:t>INST “</a:t>
            </a:r>
            <a:r>
              <a:rPr lang="en-US" altLang="zh-CN" sz="2800" dirty="0" err="1">
                <a:solidFill>
                  <a:srgbClr val="C00000"/>
                </a:solidFill>
              </a:rPr>
              <a:t>instance_name</a:t>
            </a:r>
            <a:r>
              <a:rPr lang="en-US" altLang="zh-CN" sz="2800" dirty="0">
                <a:solidFill>
                  <a:srgbClr val="C00000"/>
                </a:solidFill>
              </a:rPr>
              <a:t>” RLOC= location;</a:t>
            </a:r>
            <a:r>
              <a:rPr lang="zh-CN" altLang="en-US" sz="2800" b="0" dirty="0"/>
              <a:t>对设计中的硬件约束到相对位置， 可约束的硬件结构包括：寄存器、</a:t>
            </a:r>
            <a:r>
              <a:rPr lang="en-US" altLang="zh-CN" sz="2800" b="0" dirty="0"/>
              <a:t>IOB</a:t>
            </a:r>
            <a:r>
              <a:rPr lang="zh-CN" altLang="en-US" sz="2800" b="0" dirty="0"/>
              <a:t>、</a:t>
            </a:r>
            <a:r>
              <a:rPr lang="en-US" altLang="zh-CN" sz="2800" b="0" dirty="0"/>
              <a:t>LUT</a:t>
            </a:r>
            <a:r>
              <a:rPr lang="zh-CN" altLang="en-US" sz="2800" b="0" dirty="0"/>
              <a:t>、</a:t>
            </a:r>
            <a:r>
              <a:rPr lang="en-US" altLang="zh-CN" sz="2800" b="0" dirty="0"/>
              <a:t>BRAM</a:t>
            </a:r>
            <a:r>
              <a:rPr lang="zh-CN" altLang="en-US" sz="2800" b="0" dirty="0"/>
              <a:t>、乘法器、</a:t>
            </a:r>
            <a:r>
              <a:rPr lang="en-US" altLang="zh-CN" sz="2800" b="0" dirty="0"/>
              <a:t>PLL</a:t>
            </a:r>
            <a:r>
              <a:rPr lang="zh-CN" altLang="en-US" sz="2800" b="0" dirty="0"/>
              <a:t>等。必须与</a:t>
            </a:r>
            <a:r>
              <a:rPr lang="en-US" altLang="zh-CN" sz="2800" b="0" dirty="0">
                <a:solidFill>
                  <a:srgbClr val="C00000"/>
                </a:solidFill>
              </a:rPr>
              <a:t>RLOC_ORIGIN</a:t>
            </a:r>
            <a:r>
              <a:rPr lang="zh-CN" altLang="en-US" sz="2800" b="0" dirty="0"/>
              <a:t>配套使用。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5771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UCF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340768"/>
            <a:ext cx="8455968" cy="512737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800" dirty="0"/>
              <a:t>其他约束</a:t>
            </a:r>
            <a:endParaRPr lang="en-US" altLang="zh-CN" sz="2800" dirty="0"/>
          </a:p>
          <a:p>
            <a:endParaRPr lang="en-US" altLang="zh-CN" sz="16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PULLDOWN</a:t>
            </a:r>
            <a:r>
              <a:rPr lang="zh-CN" altLang="en-US" sz="2800" dirty="0"/>
              <a:t>约束：</a:t>
            </a:r>
            <a:r>
              <a:rPr lang="en-US" altLang="zh-CN" sz="2800" dirty="0">
                <a:solidFill>
                  <a:srgbClr val="C00000"/>
                </a:solidFill>
              </a:rPr>
              <a:t>NET “</a:t>
            </a:r>
            <a:r>
              <a:rPr lang="en-US" altLang="zh-CN" sz="2800" dirty="0" err="1">
                <a:solidFill>
                  <a:srgbClr val="C00000"/>
                </a:solidFill>
              </a:rPr>
              <a:t>pad_net_name</a:t>
            </a:r>
            <a:r>
              <a:rPr lang="en-US" altLang="zh-CN" sz="2800" dirty="0">
                <a:solidFill>
                  <a:srgbClr val="C00000"/>
                </a:solidFill>
              </a:rPr>
              <a:t>” PULLDOWN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说明：下拉约束，输出低电平，以避免在无驱动时三态门的输出悬空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PULLUP</a:t>
            </a:r>
            <a:r>
              <a:rPr lang="zh-CN" altLang="en-US" sz="2800" dirty="0"/>
              <a:t>约束</a:t>
            </a:r>
            <a:r>
              <a:rPr lang="zh-CN" altLang="en-US" sz="2800" dirty="0">
                <a:solidFill>
                  <a:srgbClr val="C00000"/>
                </a:solidFill>
              </a:rPr>
              <a:t>：  </a:t>
            </a:r>
            <a:r>
              <a:rPr lang="en-US" altLang="zh-CN" sz="2800" dirty="0">
                <a:solidFill>
                  <a:srgbClr val="C00000"/>
                </a:solidFill>
              </a:rPr>
              <a:t>NET “</a:t>
            </a:r>
            <a:r>
              <a:rPr lang="en-US" altLang="zh-CN" sz="2800" dirty="0" err="1">
                <a:solidFill>
                  <a:srgbClr val="C00000"/>
                </a:solidFill>
              </a:rPr>
              <a:t>pad_net_name</a:t>
            </a:r>
            <a:r>
              <a:rPr lang="en-US" altLang="zh-CN" sz="2800" dirty="0">
                <a:solidFill>
                  <a:srgbClr val="C00000"/>
                </a:solidFill>
              </a:rPr>
              <a:t>” PULLUP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说明：上拉约束，输出高电平，以避免无驱动时三态门的输出悬空。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IOSTANDARD</a:t>
            </a:r>
            <a:r>
              <a:rPr lang="zh-CN" altLang="en-US" sz="2800" dirty="0"/>
              <a:t>：  </a:t>
            </a:r>
            <a:r>
              <a:rPr lang="en-US" altLang="zh-CN" sz="2800" dirty="0">
                <a:solidFill>
                  <a:srgbClr val="C00000"/>
                </a:solidFill>
              </a:rPr>
              <a:t>NET “</a:t>
            </a:r>
            <a:r>
              <a:rPr lang="en-US" altLang="zh-CN" sz="2800" dirty="0" err="1">
                <a:solidFill>
                  <a:srgbClr val="C00000"/>
                </a:solidFill>
              </a:rPr>
              <a:t>pad_net_name</a:t>
            </a:r>
            <a:r>
              <a:rPr lang="en-US" altLang="zh-CN" sz="2800" dirty="0">
                <a:solidFill>
                  <a:srgbClr val="C00000"/>
                </a:solidFill>
              </a:rPr>
              <a:t>” IOSTANDARD =* </a:t>
            </a:r>
            <a:r>
              <a:rPr lang="zh-CN" altLang="en-US" sz="2800" dirty="0">
                <a:solidFill>
                  <a:schemeClr val="tx1"/>
                </a:solidFill>
              </a:rPr>
              <a:t>说明：输入输出引脚电平约束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en-US" altLang="zh-CN" sz="2800" dirty="0"/>
              <a:t>DRIVE</a:t>
            </a:r>
            <a:r>
              <a:rPr lang="zh-CN" altLang="en-US" sz="2800" dirty="0"/>
              <a:t>： </a:t>
            </a:r>
            <a:r>
              <a:rPr lang="en-US" altLang="zh-CN" sz="2800" dirty="0">
                <a:solidFill>
                  <a:srgbClr val="C00000"/>
                </a:solidFill>
              </a:rPr>
              <a:t>INST “</a:t>
            </a:r>
            <a:r>
              <a:rPr lang="en-US" altLang="zh-CN" sz="2800" dirty="0" err="1">
                <a:solidFill>
                  <a:srgbClr val="C00000"/>
                </a:solidFill>
              </a:rPr>
              <a:t>instance_name</a:t>
            </a:r>
            <a:r>
              <a:rPr lang="en-US" altLang="zh-CN" sz="2800" dirty="0">
                <a:solidFill>
                  <a:srgbClr val="C00000"/>
                </a:solidFill>
              </a:rPr>
              <a:t>” DRIVE={2..}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说明：输出电流能力约束，可选为</a:t>
            </a:r>
            <a:r>
              <a:rPr lang="en-US" altLang="zh-CN" sz="2800" dirty="0">
                <a:solidFill>
                  <a:schemeClr val="tx1"/>
                </a:solidFill>
              </a:rPr>
              <a:t>2mA, 4mA, 6mA, 8mA, 12mA, 16mA, 24mA</a:t>
            </a:r>
            <a:r>
              <a:rPr lang="zh-CN" altLang="en-US" sz="2800" dirty="0">
                <a:solidFill>
                  <a:schemeClr val="tx1"/>
                </a:solidFill>
              </a:rPr>
              <a:t>电流输出，默认值为</a:t>
            </a:r>
            <a:r>
              <a:rPr lang="en-US" altLang="zh-CN" sz="2800" dirty="0">
                <a:solidFill>
                  <a:schemeClr val="tx1"/>
                </a:solidFill>
              </a:rPr>
              <a:t>12mA</a:t>
            </a:r>
            <a:r>
              <a:rPr lang="zh-CN" altLang="en-US" sz="2800" dirty="0">
                <a:solidFill>
                  <a:schemeClr val="tx1"/>
                </a:solidFill>
              </a:rPr>
              <a:t>输出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</a:t>
            </a:r>
            <a:r>
              <a:rPr lang="en-US" altLang="zh-CN" sz="2800" dirty="0"/>
              <a:t>SLEW</a:t>
            </a:r>
            <a:r>
              <a:rPr lang="zh-CN" altLang="en-US" sz="2800" dirty="0"/>
              <a:t>：  </a:t>
            </a:r>
            <a:r>
              <a:rPr lang="en-US" altLang="zh-CN" sz="2800" dirty="0">
                <a:solidFill>
                  <a:srgbClr val="C00000"/>
                </a:solidFill>
              </a:rPr>
              <a:t>NET “FAST_OUT” SLEW=”FAST”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说明：输出斜率控制，可选为</a:t>
            </a:r>
            <a:r>
              <a:rPr lang="en-US" altLang="zh-CN" sz="2800" dirty="0">
                <a:solidFill>
                  <a:schemeClr val="tx1"/>
                </a:solidFill>
              </a:rPr>
              <a:t>FAST</a:t>
            </a:r>
            <a:r>
              <a:rPr lang="zh-CN" altLang="en-US" sz="2800" dirty="0">
                <a:solidFill>
                  <a:schemeClr val="tx1"/>
                </a:solidFill>
              </a:rPr>
              <a:t>以及</a:t>
            </a:r>
            <a:r>
              <a:rPr lang="en-US" altLang="zh-CN" sz="2800" dirty="0">
                <a:solidFill>
                  <a:schemeClr val="tx1"/>
                </a:solidFill>
              </a:rPr>
              <a:t>SLOW</a:t>
            </a:r>
            <a:r>
              <a:rPr lang="zh-CN" altLang="en-US" sz="2800" dirty="0">
                <a:solidFill>
                  <a:schemeClr val="tx1"/>
                </a:solidFill>
              </a:rPr>
              <a:t>，可以提高设计的信号完整性。</a:t>
            </a:r>
          </a:p>
        </p:txBody>
      </p:sp>
    </p:spTree>
    <p:extLst>
      <p:ext uri="{BB962C8B-B14F-4D97-AF65-F5344CB8AC3E}">
        <p14:creationId xmlns:p14="http://schemas.microsoft.com/office/powerpoint/2010/main" val="844585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掌握减法器的实现原理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掌握加减法器的设计方法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基本原理及在</a:t>
            </a:r>
            <a:r>
              <a:rPr lang="en-US" altLang="zh-CN" sz="2800" dirty="0"/>
              <a:t>CPU</a:t>
            </a:r>
            <a:r>
              <a:rPr lang="zh-CN" altLang="en-US" sz="2800" dirty="0"/>
              <a:t>中的作用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的设计方法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UCF</a:t>
            </a:r>
            <a:r>
              <a:rPr lang="zh-CN" altLang="en-US" sz="2800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多位串行进位加法器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由一位全加器将进位串接构成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低位进位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为高位进位输出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677168"/>
              </p:ext>
            </p:extLst>
          </p:nvPr>
        </p:nvGraphicFramePr>
        <p:xfrm>
          <a:off x="0" y="3170460"/>
          <a:ext cx="9136063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Visio" r:id="rId3" imgW="4896923" imgH="1335536" progId="Visio.Drawing.11">
                  <p:embed/>
                </p:oleObj>
              </mc:Choice>
              <mc:Fallback>
                <p:oleObj name="Visio" r:id="rId3" imgW="4896923" imgH="1335536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0460"/>
                        <a:ext cx="9136063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多位串行进位全减器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</a:p>
          <a:p>
            <a:r>
              <a:rPr lang="zh-CN" altLang="en-US" sz="2800" dirty="0"/>
              <a:t>共用加法器</a:t>
            </a:r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828058"/>
              </p:ext>
            </p:extLst>
          </p:nvPr>
        </p:nvGraphicFramePr>
        <p:xfrm>
          <a:off x="107950" y="2965152"/>
          <a:ext cx="865505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Visio" r:id="rId3" imgW="6192707" imgH="1660818" progId="Visio.Drawing.11">
                  <p:embed/>
                </p:oleObj>
              </mc:Choice>
              <mc:Fallback>
                <p:oleObj name="Visio" r:id="rId3" imgW="6192707" imgH="1660818" progId="Visio.Drawing.11">
                  <p:embed/>
                  <p:pic>
                    <p:nvPicPr>
                      <p:cNvPr id="0" name="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65152"/>
                        <a:ext cx="865505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22447"/>
              </p:ext>
            </p:extLst>
          </p:nvPr>
        </p:nvGraphicFramePr>
        <p:xfrm>
          <a:off x="3981450" y="5256485"/>
          <a:ext cx="4700588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5" imgW="2324100" imgH="698500" progId="Equation.DSMT4">
                  <p:embed/>
                </p:oleObj>
              </mc:Choice>
              <mc:Fallback>
                <p:oleObj name="Equation" r:id="rId5" imgW="2324100" imgH="698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256485"/>
                        <a:ext cx="4700588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5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位加减法器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42" y="2703486"/>
            <a:ext cx="5086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703486"/>
            <a:ext cx="2505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35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5"/>
            <a:ext cx="2710086" cy="189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9823"/>
            <a:ext cx="514751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98967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1023</Words>
  <Application>Microsoft Office PowerPoint</Application>
  <PresentationFormat>全屏显示(4:3)</PresentationFormat>
  <Paragraphs>168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黑体</vt:lpstr>
      <vt:lpstr>华文细黑</vt:lpstr>
      <vt:lpstr>楷体_GB2312</vt:lpstr>
      <vt:lpstr>宋体</vt:lpstr>
      <vt:lpstr>微软雅黑</vt:lpstr>
      <vt:lpstr>Arial</vt:lpstr>
      <vt:lpstr>Calibri</vt:lpstr>
      <vt:lpstr>Helvetica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Equation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多位串行进位全减器</vt:lpstr>
      <vt:lpstr>1位加减法器</vt:lpstr>
      <vt:lpstr>4位加减法器</vt:lpstr>
      <vt:lpstr>设计按键数据输入模块</vt:lpstr>
      <vt:lpstr>4位ALU原理图</vt:lpstr>
      <vt:lpstr>4位ALU仿真</vt:lpstr>
      <vt:lpstr>实验内容与步骤</vt:lpstr>
      <vt:lpstr>4位加减法器设计（1）</vt:lpstr>
      <vt:lpstr>4位加减法器设计（2）</vt:lpstr>
      <vt:lpstr>ALU设计</vt:lpstr>
      <vt:lpstr>ALU应用设计（1）</vt:lpstr>
      <vt:lpstr>Disp_num模块</vt:lpstr>
      <vt:lpstr>ALU应用设计（2）</vt:lpstr>
      <vt:lpstr>ALU应用设计（3）</vt:lpstr>
      <vt:lpstr>ALU应用设计（4）</vt:lpstr>
      <vt:lpstr>物理验证</vt:lpstr>
      <vt:lpstr>UCF文件</vt:lpstr>
      <vt:lpstr>UCF文件</vt:lpstr>
      <vt:lpstr>UCF文件</vt:lpstr>
      <vt:lpstr>UCF文件</vt:lpstr>
      <vt:lpstr>UCF文件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XLXW</cp:lastModifiedBy>
  <cp:revision>336</cp:revision>
  <dcterms:created xsi:type="dcterms:W3CDTF">2011-08-03T07:44:17Z</dcterms:created>
  <dcterms:modified xsi:type="dcterms:W3CDTF">2021-11-21T16:04:59Z</dcterms:modified>
</cp:coreProperties>
</file>