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2" r:id="rId5"/>
    <p:sldId id="263" r:id="rId6"/>
    <p:sldId id="264" r:id="rId7"/>
    <p:sldId id="265" r:id="rId8"/>
    <p:sldId id="266" r:id="rId9"/>
    <p:sldId id="267" r:id="rId10"/>
    <p:sldId id="268" r:id="rId11"/>
    <p:sldId id="269" r:id="rId12"/>
    <p:sldId id="259"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74065" autoAdjust="0"/>
  </p:normalViewPr>
  <p:slideViewPr>
    <p:cSldViewPr snapToGrid="0">
      <p:cViewPr varScale="1">
        <p:scale>
          <a:sx n="82" d="100"/>
          <a:sy n="82" d="100"/>
        </p:scale>
        <p:origin x="9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FB341-0154-4591-B269-9EE69641EE6D}" type="datetimeFigureOut">
              <a:rPr kumimoji="1" lang="ja-JP" altLang="en-US" smtClean="0"/>
              <a:t>2019/11/6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37385-9797-486B-B90E-DE5D1F4D860B}" type="slidenum">
              <a:rPr kumimoji="1" lang="ja-JP" altLang="en-US" smtClean="0"/>
              <a:t>‹#›</a:t>
            </a:fld>
            <a:endParaRPr kumimoji="1" lang="ja-JP" altLang="en-US"/>
          </a:p>
        </p:txBody>
      </p:sp>
    </p:spTree>
    <p:extLst>
      <p:ext uri="{BB962C8B-B14F-4D97-AF65-F5344CB8AC3E}">
        <p14:creationId xmlns:p14="http://schemas.microsoft.com/office/powerpoint/2010/main" val="23281719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EB37385-9797-486B-B90E-DE5D1F4D860B}" type="slidenum">
              <a:rPr kumimoji="1" lang="ja-JP" altLang="en-US" smtClean="0"/>
              <a:t>5</a:t>
            </a:fld>
            <a:endParaRPr kumimoji="1" lang="ja-JP" altLang="en-US"/>
          </a:p>
        </p:txBody>
      </p:sp>
    </p:spTree>
    <p:extLst>
      <p:ext uri="{BB962C8B-B14F-4D97-AF65-F5344CB8AC3E}">
        <p14:creationId xmlns:p14="http://schemas.microsoft.com/office/powerpoint/2010/main" val="3834160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このルーティング情報をまとめているのが、「</a:t>
            </a:r>
            <a:r>
              <a:rPr kumimoji="1" lang="en-US" altLang="ja-JP" dirty="0"/>
              <a:t>routes</a:t>
            </a:r>
            <a:r>
              <a:rPr kumimoji="1" lang="ja-JP" altLang="en-US" dirty="0"/>
              <a:t>」フォルダです。</a:t>
            </a:r>
          </a:p>
        </p:txBody>
      </p:sp>
      <p:sp>
        <p:nvSpPr>
          <p:cNvPr id="4" name="スライド番号プレースホルダー 3"/>
          <p:cNvSpPr>
            <a:spLocks noGrp="1"/>
          </p:cNvSpPr>
          <p:nvPr>
            <p:ph type="sldNum" sz="quarter" idx="5"/>
          </p:nvPr>
        </p:nvSpPr>
        <p:spPr/>
        <p:txBody>
          <a:bodyPr/>
          <a:lstStyle/>
          <a:p>
            <a:fld id="{6EB37385-9797-486B-B90E-DE5D1F4D860B}" type="slidenum">
              <a:rPr kumimoji="1" lang="ja-JP" altLang="en-US" smtClean="0"/>
              <a:t>6</a:t>
            </a:fld>
            <a:endParaRPr kumimoji="1" lang="ja-JP" altLang="en-US"/>
          </a:p>
        </p:txBody>
      </p:sp>
    </p:spTree>
    <p:extLst>
      <p:ext uri="{BB962C8B-B14F-4D97-AF65-F5344CB8AC3E}">
        <p14:creationId xmlns:p14="http://schemas.microsoft.com/office/powerpoint/2010/main" val="26837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この中で使うのは、</a:t>
            </a:r>
            <a:r>
              <a:rPr kumimoji="1" lang="en-US" altLang="ja-JP" dirty="0" err="1"/>
              <a:t>web.php</a:t>
            </a:r>
            <a:r>
              <a:rPr kumimoji="1" lang="ja-JP" altLang="en-US" dirty="0"/>
              <a:t>です。</a:t>
            </a:r>
          </a:p>
        </p:txBody>
      </p:sp>
      <p:sp>
        <p:nvSpPr>
          <p:cNvPr id="4" name="スライド番号プレースホルダー 3"/>
          <p:cNvSpPr>
            <a:spLocks noGrp="1"/>
          </p:cNvSpPr>
          <p:nvPr>
            <p:ph type="sldNum" sz="quarter" idx="5"/>
          </p:nvPr>
        </p:nvSpPr>
        <p:spPr/>
        <p:txBody>
          <a:bodyPr/>
          <a:lstStyle/>
          <a:p>
            <a:fld id="{6EB37385-9797-486B-B90E-DE5D1F4D860B}" type="slidenum">
              <a:rPr kumimoji="1" lang="ja-JP" altLang="en-US" smtClean="0"/>
              <a:t>7</a:t>
            </a:fld>
            <a:endParaRPr kumimoji="1" lang="ja-JP" altLang="en-US"/>
          </a:p>
        </p:txBody>
      </p:sp>
    </p:spTree>
    <p:extLst>
      <p:ext uri="{BB962C8B-B14F-4D97-AF65-F5344CB8AC3E}">
        <p14:creationId xmlns:p14="http://schemas.microsoft.com/office/powerpoint/2010/main" val="284729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EB37385-9797-486B-B90E-DE5D1F4D860B}" type="slidenum">
              <a:rPr kumimoji="1" lang="ja-JP" altLang="en-US" smtClean="0"/>
              <a:t>8</a:t>
            </a:fld>
            <a:endParaRPr kumimoji="1" lang="ja-JP" altLang="en-US"/>
          </a:p>
        </p:txBody>
      </p:sp>
    </p:spTree>
    <p:extLst>
      <p:ext uri="{BB962C8B-B14F-4D97-AF65-F5344CB8AC3E}">
        <p14:creationId xmlns:p14="http://schemas.microsoft.com/office/powerpoint/2010/main" val="21658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EB37385-9797-486B-B90E-DE5D1F4D860B}" type="slidenum">
              <a:rPr kumimoji="1" lang="ja-JP" altLang="en-US" smtClean="0"/>
              <a:t>9</a:t>
            </a:fld>
            <a:endParaRPr kumimoji="1" lang="ja-JP" altLang="en-US"/>
          </a:p>
        </p:txBody>
      </p:sp>
    </p:spTree>
    <p:extLst>
      <p:ext uri="{BB962C8B-B14F-4D97-AF65-F5344CB8AC3E}">
        <p14:creationId xmlns:p14="http://schemas.microsoft.com/office/powerpoint/2010/main" val="1359087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EB37385-9797-486B-B90E-DE5D1F4D860B}" type="slidenum">
              <a:rPr kumimoji="1" lang="ja-JP" altLang="en-US" smtClean="0"/>
              <a:t>10</a:t>
            </a:fld>
            <a:endParaRPr kumimoji="1" lang="ja-JP" altLang="en-US"/>
          </a:p>
        </p:txBody>
      </p:sp>
    </p:spTree>
    <p:extLst>
      <p:ext uri="{BB962C8B-B14F-4D97-AF65-F5344CB8AC3E}">
        <p14:creationId xmlns:p14="http://schemas.microsoft.com/office/powerpoint/2010/main" val="2602076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EB37385-9797-486B-B90E-DE5D1F4D860B}" type="slidenum">
              <a:rPr kumimoji="1" lang="ja-JP" altLang="en-US" smtClean="0"/>
              <a:t>11</a:t>
            </a:fld>
            <a:endParaRPr kumimoji="1" lang="ja-JP" altLang="en-US"/>
          </a:p>
        </p:txBody>
      </p:sp>
    </p:spTree>
    <p:extLst>
      <p:ext uri="{BB962C8B-B14F-4D97-AF65-F5344CB8AC3E}">
        <p14:creationId xmlns:p14="http://schemas.microsoft.com/office/powerpoint/2010/main" val="572904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この中で一番使うのは、</a:t>
            </a:r>
            <a:r>
              <a:rPr kumimoji="1" lang="en-US" altLang="ja-JP" dirty="0"/>
              <a:t>app,</a:t>
            </a:r>
            <a:r>
              <a:rPr kumimoji="1" lang="ja-JP" altLang="en-US" dirty="0"/>
              <a:t> </a:t>
            </a:r>
            <a:r>
              <a:rPr kumimoji="1" lang="en-US" altLang="ja-JP" dirty="0"/>
              <a:t>routes</a:t>
            </a:r>
          </a:p>
          <a:p>
            <a:endParaRPr kumimoji="1" lang="en-US" altLang="ja-JP" dirty="0"/>
          </a:p>
          <a:p>
            <a:r>
              <a:rPr kumimoji="1" lang="ja-JP" altLang="en-US" dirty="0"/>
              <a:t>次に、</a:t>
            </a:r>
            <a:r>
              <a:rPr kumimoji="1" lang="en-US" altLang="ja-JP" dirty="0"/>
              <a:t>resources, database </a:t>
            </a:r>
            <a:r>
              <a:rPr kumimoji="1" lang="ja-JP" altLang="en-US" dirty="0"/>
              <a:t>が重要</a:t>
            </a:r>
          </a:p>
        </p:txBody>
      </p:sp>
      <p:sp>
        <p:nvSpPr>
          <p:cNvPr id="4" name="スライド番号プレースホルダー 3"/>
          <p:cNvSpPr>
            <a:spLocks noGrp="1"/>
          </p:cNvSpPr>
          <p:nvPr>
            <p:ph type="sldNum" sz="quarter" idx="5"/>
          </p:nvPr>
        </p:nvSpPr>
        <p:spPr/>
        <p:txBody>
          <a:bodyPr/>
          <a:lstStyle/>
          <a:p>
            <a:fld id="{6EB37385-9797-486B-B90E-DE5D1F4D860B}" type="slidenum">
              <a:rPr kumimoji="1" lang="ja-JP" altLang="en-US" smtClean="0"/>
              <a:t>13</a:t>
            </a:fld>
            <a:endParaRPr kumimoji="1" lang="ja-JP" altLang="en-US"/>
          </a:p>
        </p:txBody>
      </p:sp>
    </p:spTree>
    <p:extLst>
      <p:ext uri="{BB962C8B-B14F-4D97-AF65-F5344CB8AC3E}">
        <p14:creationId xmlns:p14="http://schemas.microsoft.com/office/powerpoint/2010/main" val="319848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この中で一番使うのは、</a:t>
            </a:r>
            <a:r>
              <a:rPr kumimoji="1" lang="en-US" altLang="ja-JP" dirty="0"/>
              <a:t>app,</a:t>
            </a:r>
            <a:r>
              <a:rPr kumimoji="1" lang="ja-JP" altLang="en-US" dirty="0"/>
              <a:t> </a:t>
            </a:r>
            <a:r>
              <a:rPr kumimoji="1" lang="en-US" altLang="ja-JP" dirty="0"/>
              <a:t>routes</a:t>
            </a:r>
          </a:p>
          <a:p>
            <a:endParaRPr kumimoji="1" lang="en-US" altLang="ja-JP" dirty="0"/>
          </a:p>
          <a:p>
            <a:r>
              <a:rPr kumimoji="1" lang="ja-JP" altLang="en-US" dirty="0"/>
              <a:t>次に、</a:t>
            </a:r>
            <a:r>
              <a:rPr kumimoji="1" lang="en-US" altLang="ja-JP" dirty="0"/>
              <a:t>resources, database </a:t>
            </a:r>
            <a:r>
              <a:rPr kumimoji="1" lang="ja-JP" altLang="en-US" dirty="0"/>
              <a:t>が重要</a:t>
            </a:r>
          </a:p>
        </p:txBody>
      </p:sp>
      <p:sp>
        <p:nvSpPr>
          <p:cNvPr id="4" name="スライド番号プレースホルダー 3"/>
          <p:cNvSpPr>
            <a:spLocks noGrp="1"/>
          </p:cNvSpPr>
          <p:nvPr>
            <p:ph type="sldNum" sz="quarter" idx="5"/>
          </p:nvPr>
        </p:nvSpPr>
        <p:spPr/>
        <p:txBody>
          <a:bodyPr/>
          <a:lstStyle/>
          <a:p>
            <a:fld id="{6EB37385-9797-486B-B90E-DE5D1F4D860B}" type="slidenum">
              <a:rPr kumimoji="1" lang="ja-JP" altLang="en-US" smtClean="0"/>
              <a:t>14</a:t>
            </a:fld>
            <a:endParaRPr kumimoji="1" lang="ja-JP" altLang="en-US"/>
          </a:p>
        </p:txBody>
      </p:sp>
    </p:spTree>
    <p:extLst>
      <p:ext uri="{BB962C8B-B14F-4D97-AF65-F5344CB8AC3E}">
        <p14:creationId xmlns:p14="http://schemas.microsoft.com/office/powerpoint/2010/main" val="255636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12295;&#12295;/webapp/helo.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12EB0B-D854-4320-A875-F794E6A71F05}"/>
              </a:ext>
            </a:extLst>
          </p:cNvPr>
          <p:cNvSpPr>
            <a:spLocks noGrp="1"/>
          </p:cNvSpPr>
          <p:nvPr>
            <p:ph type="ctrTitle"/>
          </p:nvPr>
        </p:nvSpPr>
        <p:spPr/>
        <p:txBody>
          <a:bodyPr/>
          <a:lstStyle/>
          <a:p>
            <a:r>
              <a:rPr kumimoji="1" lang="en-US" altLang="ja-JP" dirty="0"/>
              <a:t>PHP</a:t>
            </a:r>
            <a:r>
              <a:rPr kumimoji="1" lang="ja-JP" altLang="en-US" dirty="0"/>
              <a:t>フレームワーク</a:t>
            </a:r>
            <a:br>
              <a:rPr kumimoji="1" lang="en-US" altLang="ja-JP" dirty="0"/>
            </a:br>
            <a:r>
              <a:rPr kumimoji="1" lang="en-US" altLang="ja-JP" dirty="0"/>
              <a:t>Laravel</a:t>
            </a:r>
            <a:r>
              <a:rPr kumimoji="1" lang="ja-JP" altLang="en-US" dirty="0"/>
              <a:t>入門　第</a:t>
            </a:r>
            <a:r>
              <a:rPr lang="en-US" altLang="ja-JP" dirty="0"/>
              <a:t>2</a:t>
            </a:r>
            <a:r>
              <a:rPr kumimoji="1" lang="ja-JP" altLang="en-US" dirty="0"/>
              <a:t>章</a:t>
            </a:r>
          </a:p>
        </p:txBody>
      </p:sp>
      <p:sp>
        <p:nvSpPr>
          <p:cNvPr id="3" name="字幕 2">
            <a:extLst>
              <a:ext uri="{FF2B5EF4-FFF2-40B4-BE49-F238E27FC236}">
                <a16:creationId xmlns:a16="http://schemas.microsoft.com/office/drawing/2014/main" id="{1A2080FD-306D-455C-85F4-7B038BC15311}"/>
              </a:ext>
            </a:extLst>
          </p:cNvPr>
          <p:cNvSpPr>
            <a:spLocks noGrp="1"/>
          </p:cNvSpPr>
          <p:nvPr>
            <p:ph type="subTitle" idx="1"/>
          </p:nvPr>
        </p:nvSpPr>
        <p:spPr/>
        <p:txBody>
          <a:bodyPr/>
          <a:lstStyle/>
          <a:p>
            <a:r>
              <a:rPr lang="ja-JP" altLang="en-US" dirty="0"/>
              <a:t>ルーティングとコントローラ</a:t>
            </a:r>
            <a:endParaRPr kumimoji="1" lang="ja-JP" altLang="en-US" dirty="0"/>
          </a:p>
        </p:txBody>
      </p:sp>
    </p:spTree>
    <p:extLst>
      <p:ext uri="{BB962C8B-B14F-4D97-AF65-F5344CB8AC3E}">
        <p14:creationId xmlns:p14="http://schemas.microsoft.com/office/powerpoint/2010/main" val="5040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p:txBody>
          <a:bodyPr>
            <a:normAutofit/>
          </a:bodyPr>
          <a:lstStyle/>
          <a:p>
            <a:r>
              <a:rPr kumimoji="1" lang="en-US" altLang="ja-JP" sz="4800" dirty="0"/>
              <a:t>HTML</a:t>
            </a:r>
            <a:r>
              <a:rPr kumimoji="1" lang="ja-JP" altLang="en-US" sz="4800" dirty="0"/>
              <a:t>を出力する</a:t>
            </a:r>
          </a:p>
        </p:txBody>
      </p:sp>
      <p:sp>
        <p:nvSpPr>
          <p:cNvPr id="3" name="コンテンツ プレースホルダー 2">
            <a:extLst>
              <a:ext uri="{FF2B5EF4-FFF2-40B4-BE49-F238E27FC236}">
                <a16:creationId xmlns:a16="http://schemas.microsoft.com/office/drawing/2014/main" id="{86E4A57C-9915-42DB-8AFF-988891C39BA8}"/>
              </a:ext>
            </a:extLst>
          </p:cNvPr>
          <p:cNvSpPr>
            <a:spLocks noGrp="1"/>
          </p:cNvSpPr>
          <p:nvPr>
            <p:ph idx="1"/>
          </p:nvPr>
        </p:nvSpPr>
        <p:spPr>
          <a:xfrm>
            <a:off x="677334" y="2160589"/>
            <a:ext cx="10576820" cy="3880773"/>
          </a:xfrm>
        </p:spPr>
        <p:txBody>
          <a:bodyPr>
            <a:normAutofit fontScale="92500" lnSpcReduction="20000"/>
          </a:bodyPr>
          <a:lstStyle/>
          <a:p>
            <a:r>
              <a:rPr lang="en-US" altLang="ja-JP" sz="4400" dirty="0"/>
              <a:t>Route::get</a:t>
            </a:r>
            <a:r>
              <a:rPr lang="ja-JP" altLang="en-US" sz="4400" dirty="0"/>
              <a:t>の第</a:t>
            </a:r>
            <a:r>
              <a:rPr lang="en-US" altLang="ja-JP" sz="4400" dirty="0"/>
              <a:t>2</a:t>
            </a:r>
            <a:r>
              <a:rPr lang="ja-JP" altLang="en-US" sz="4400" dirty="0"/>
              <a:t>引数に直接</a:t>
            </a:r>
            <a:r>
              <a:rPr lang="en-US" altLang="ja-JP" sz="4400" dirty="0"/>
              <a:t>HTML</a:t>
            </a:r>
            <a:r>
              <a:rPr lang="ja-JP" altLang="en-US" sz="4400" dirty="0"/>
              <a:t>を記述すると出力できる。</a:t>
            </a:r>
            <a:endParaRPr lang="en-US" altLang="ja-JP" sz="4400" dirty="0"/>
          </a:p>
          <a:p>
            <a:endParaRPr lang="en-US" altLang="ja-JP" sz="4400" dirty="0"/>
          </a:p>
          <a:p>
            <a:pPr marL="0" indent="0">
              <a:buNone/>
            </a:pPr>
            <a:r>
              <a:rPr lang="en-US" altLang="ja-JP" sz="4400" dirty="0"/>
              <a:t>   Function() {</a:t>
            </a:r>
          </a:p>
          <a:p>
            <a:pPr marL="457200" lvl="1" indent="0">
              <a:buNone/>
            </a:pPr>
            <a:r>
              <a:rPr lang="en-US" altLang="ja-JP" sz="4200" dirty="0"/>
              <a:t>    Return ‘……HTML</a:t>
            </a:r>
            <a:r>
              <a:rPr lang="ja-JP" altLang="en-US" sz="4200" dirty="0"/>
              <a:t>のソースコード</a:t>
            </a:r>
            <a:r>
              <a:rPr lang="en-US" altLang="ja-JP" sz="4200" dirty="0"/>
              <a:t>……’;</a:t>
            </a:r>
          </a:p>
          <a:p>
            <a:pPr marL="457200" lvl="1" indent="0">
              <a:buNone/>
            </a:pPr>
            <a:r>
              <a:rPr lang="en-US" altLang="ja-JP" sz="4200" dirty="0"/>
              <a:t>}</a:t>
            </a:r>
          </a:p>
        </p:txBody>
      </p:sp>
    </p:spTree>
    <p:extLst>
      <p:ext uri="{BB962C8B-B14F-4D97-AF65-F5344CB8AC3E}">
        <p14:creationId xmlns:p14="http://schemas.microsoft.com/office/powerpoint/2010/main" val="175753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p:txBody>
          <a:bodyPr>
            <a:normAutofit/>
          </a:bodyPr>
          <a:lstStyle/>
          <a:p>
            <a:r>
              <a:rPr lang="ja-JP" altLang="en-US" sz="4800" dirty="0"/>
              <a:t>ヒアドキュメントを使う</a:t>
            </a:r>
            <a:endParaRPr kumimoji="1" lang="ja-JP" altLang="en-US" sz="4800" dirty="0"/>
          </a:p>
        </p:txBody>
      </p:sp>
      <p:sp>
        <p:nvSpPr>
          <p:cNvPr id="3" name="コンテンツ プレースホルダー 2">
            <a:extLst>
              <a:ext uri="{FF2B5EF4-FFF2-40B4-BE49-F238E27FC236}">
                <a16:creationId xmlns:a16="http://schemas.microsoft.com/office/drawing/2014/main" id="{86E4A57C-9915-42DB-8AFF-988891C39BA8}"/>
              </a:ext>
            </a:extLst>
          </p:cNvPr>
          <p:cNvSpPr>
            <a:spLocks noGrp="1"/>
          </p:cNvSpPr>
          <p:nvPr>
            <p:ph idx="1"/>
          </p:nvPr>
        </p:nvSpPr>
        <p:spPr>
          <a:xfrm>
            <a:off x="677334" y="2160589"/>
            <a:ext cx="10576820" cy="3880773"/>
          </a:xfrm>
        </p:spPr>
        <p:txBody>
          <a:bodyPr>
            <a:normAutofit fontScale="92500" lnSpcReduction="20000"/>
          </a:bodyPr>
          <a:lstStyle/>
          <a:p>
            <a:r>
              <a:rPr lang="en-US" altLang="ja-JP" sz="4400" dirty="0"/>
              <a:t>Route::get</a:t>
            </a:r>
            <a:r>
              <a:rPr lang="ja-JP" altLang="en-US" sz="4400" dirty="0"/>
              <a:t>の第</a:t>
            </a:r>
            <a:r>
              <a:rPr lang="en-US" altLang="ja-JP" sz="4400" dirty="0"/>
              <a:t>2</a:t>
            </a:r>
            <a:r>
              <a:rPr lang="ja-JP" altLang="en-US" sz="4400" dirty="0"/>
              <a:t>引数に直接</a:t>
            </a:r>
            <a:r>
              <a:rPr lang="en-US" altLang="ja-JP" sz="4400" dirty="0"/>
              <a:t>HTML</a:t>
            </a:r>
            <a:r>
              <a:rPr lang="ja-JP" altLang="en-US" sz="4400" dirty="0"/>
              <a:t>を記述すると出力できる。</a:t>
            </a:r>
            <a:endParaRPr lang="en-US" altLang="ja-JP" sz="4400" dirty="0"/>
          </a:p>
          <a:p>
            <a:endParaRPr lang="en-US" altLang="ja-JP" sz="4400" dirty="0"/>
          </a:p>
          <a:p>
            <a:pPr marL="0" indent="0">
              <a:buNone/>
            </a:pPr>
            <a:r>
              <a:rPr lang="en-US" altLang="ja-JP" sz="4400" dirty="0"/>
              <a:t>   Function() {</a:t>
            </a:r>
          </a:p>
          <a:p>
            <a:pPr marL="457200" lvl="1" indent="0">
              <a:buNone/>
            </a:pPr>
            <a:r>
              <a:rPr lang="en-US" altLang="ja-JP" sz="4200" dirty="0"/>
              <a:t>    Return ‘……HTML</a:t>
            </a:r>
            <a:r>
              <a:rPr lang="ja-JP" altLang="en-US" sz="4200" dirty="0"/>
              <a:t>のソースコード</a:t>
            </a:r>
            <a:r>
              <a:rPr lang="en-US" altLang="ja-JP" sz="4200" dirty="0"/>
              <a:t>……’;</a:t>
            </a:r>
          </a:p>
          <a:p>
            <a:pPr marL="457200" lvl="1" indent="0">
              <a:buNone/>
            </a:pPr>
            <a:r>
              <a:rPr lang="en-US" altLang="ja-JP" sz="4200" dirty="0"/>
              <a:t>}</a:t>
            </a:r>
          </a:p>
        </p:txBody>
      </p:sp>
    </p:spTree>
    <p:extLst>
      <p:ext uri="{BB962C8B-B14F-4D97-AF65-F5344CB8AC3E}">
        <p14:creationId xmlns:p14="http://schemas.microsoft.com/office/powerpoint/2010/main" val="17626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p:txBody>
          <a:bodyPr>
            <a:normAutofit/>
          </a:bodyPr>
          <a:lstStyle/>
          <a:p>
            <a:r>
              <a:rPr kumimoji="1" lang="ja-JP" altLang="en-US" sz="4800" dirty="0"/>
              <a:t>その前に。アプリの構成を。</a:t>
            </a:r>
          </a:p>
        </p:txBody>
      </p:sp>
      <p:sp>
        <p:nvSpPr>
          <p:cNvPr id="3" name="コンテンツ プレースホルダー 2">
            <a:extLst>
              <a:ext uri="{FF2B5EF4-FFF2-40B4-BE49-F238E27FC236}">
                <a16:creationId xmlns:a16="http://schemas.microsoft.com/office/drawing/2014/main" id="{86E4A57C-9915-42DB-8AFF-988891C39BA8}"/>
              </a:ext>
            </a:extLst>
          </p:cNvPr>
          <p:cNvSpPr>
            <a:spLocks noGrp="1"/>
          </p:cNvSpPr>
          <p:nvPr>
            <p:ph idx="1"/>
          </p:nvPr>
        </p:nvSpPr>
        <p:spPr>
          <a:xfrm>
            <a:off x="677334" y="1488613"/>
            <a:ext cx="8596668" cy="3880773"/>
          </a:xfrm>
        </p:spPr>
        <p:txBody>
          <a:bodyPr>
            <a:normAutofit/>
          </a:bodyPr>
          <a:lstStyle/>
          <a:p>
            <a:r>
              <a:rPr kumimoji="1" lang="en-US" altLang="ja-JP" sz="3200" dirty="0"/>
              <a:t>Laravel</a:t>
            </a:r>
            <a:r>
              <a:rPr kumimoji="1" lang="ja-JP" altLang="en-US" sz="3200" dirty="0"/>
              <a:t>の</a:t>
            </a:r>
            <a:r>
              <a:rPr kumimoji="1" lang="en-US" altLang="ja-JP" sz="3200" dirty="0" err="1"/>
              <a:t>laravelapp</a:t>
            </a:r>
            <a:r>
              <a:rPr kumimoji="1" lang="ja-JP" altLang="en-US" sz="3200" dirty="0"/>
              <a:t>フォルダ内のファイル</a:t>
            </a:r>
          </a:p>
        </p:txBody>
      </p:sp>
      <p:graphicFrame>
        <p:nvGraphicFramePr>
          <p:cNvPr id="6" name="表 6">
            <a:extLst>
              <a:ext uri="{FF2B5EF4-FFF2-40B4-BE49-F238E27FC236}">
                <a16:creationId xmlns:a16="http://schemas.microsoft.com/office/drawing/2014/main" id="{212FAA0C-9B8C-46E8-A50B-3F176BB8823F}"/>
              </a:ext>
            </a:extLst>
          </p:cNvPr>
          <p:cNvGraphicFramePr>
            <a:graphicFrameLocks noGrp="1"/>
          </p:cNvGraphicFramePr>
          <p:nvPr>
            <p:extLst>
              <p:ext uri="{D42A27DB-BD31-4B8C-83A1-F6EECF244321}">
                <p14:modId xmlns:p14="http://schemas.microsoft.com/office/powerpoint/2010/main" val="1946627047"/>
              </p:ext>
            </p:extLst>
          </p:nvPr>
        </p:nvGraphicFramePr>
        <p:xfrm>
          <a:off x="1193799" y="2076450"/>
          <a:ext cx="9921876" cy="4577920"/>
        </p:xfrm>
        <a:graphic>
          <a:graphicData uri="http://schemas.openxmlformats.org/drawingml/2006/table">
            <a:tbl>
              <a:tblPr firstRow="1" bandRow="1">
                <a:tableStyleId>{5C22544A-7EE6-4342-B048-85BDC9FD1C3A}</a:tableStyleId>
              </a:tblPr>
              <a:tblGrid>
                <a:gridCol w="3397251">
                  <a:extLst>
                    <a:ext uri="{9D8B030D-6E8A-4147-A177-3AD203B41FA5}">
                      <a16:colId xmlns:a16="http://schemas.microsoft.com/office/drawing/2014/main" val="2881748442"/>
                    </a:ext>
                  </a:extLst>
                </a:gridCol>
                <a:gridCol w="6524625">
                  <a:extLst>
                    <a:ext uri="{9D8B030D-6E8A-4147-A177-3AD203B41FA5}">
                      <a16:colId xmlns:a16="http://schemas.microsoft.com/office/drawing/2014/main" val="2441428222"/>
                    </a:ext>
                  </a:extLst>
                </a:gridCol>
              </a:tblGrid>
              <a:tr h="352367">
                <a:tc>
                  <a:txBody>
                    <a:bodyPr/>
                    <a:lstStyle/>
                    <a:p>
                      <a:r>
                        <a:rPr kumimoji="1" lang="ja-JP" altLang="en-US" dirty="0"/>
                        <a:t>ファイル名</a:t>
                      </a:r>
                    </a:p>
                  </a:txBody>
                  <a:tcPr/>
                </a:tc>
                <a:tc>
                  <a:txBody>
                    <a:bodyPr/>
                    <a:lstStyle/>
                    <a:p>
                      <a:r>
                        <a:rPr kumimoji="1" lang="ja-JP" altLang="en-US" dirty="0"/>
                        <a:t>説明</a:t>
                      </a:r>
                      <a:endParaRPr kumimoji="1" lang="en-US" altLang="ja-JP" dirty="0"/>
                    </a:p>
                  </a:txBody>
                  <a:tcPr/>
                </a:tc>
                <a:extLst>
                  <a:ext uri="{0D108BD9-81ED-4DB2-BD59-A6C34878D82A}">
                    <a16:rowId xmlns:a16="http://schemas.microsoft.com/office/drawing/2014/main" val="3697734201"/>
                  </a:ext>
                </a:extLst>
              </a:tr>
              <a:tr h="352367">
                <a:tc>
                  <a:txBody>
                    <a:bodyPr/>
                    <a:lstStyle/>
                    <a:p>
                      <a:r>
                        <a:rPr kumimoji="1" lang="en-US" altLang="ja-JP" dirty="0"/>
                        <a:t>.env, .</a:t>
                      </a:r>
                      <a:r>
                        <a:rPr kumimoji="1" lang="en-US" altLang="ja-JP" dirty="0" err="1"/>
                        <a:t>env.example</a:t>
                      </a:r>
                      <a:endParaRPr kumimoji="1" lang="ja-JP" altLang="en-US" dirty="0"/>
                    </a:p>
                  </a:txBody>
                  <a:tcPr/>
                </a:tc>
                <a:tc>
                  <a:txBody>
                    <a:bodyPr/>
                    <a:lstStyle/>
                    <a:p>
                      <a:r>
                        <a:rPr kumimoji="1" lang="ja-JP" altLang="en-US" dirty="0"/>
                        <a:t>動作環境に関する設定情報</a:t>
                      </a:r>
                    </a:p>
                  </a:txBody>
                  <a:tcPr/>
                </a:tc>
                <a:extLst>
                  <a:ext uri="{0D108BD9-81ED-4DB2-BD59-A6C34878D82A}">
                    <a16:rowId xmlns:a16="http://schemas.microsoft.com/office/drawing/2014/main" val="3431477962"/>
                  </a:ext>
                </a:extLst>
              </a:tr>
              <a:tr h="352367">
                <a:tc>
                  <a:txBody>
                    <a:bodyPr/>
                    <a:lstStyle/>
                    <a:p>
                      <a:r>
                        <a:rPr kumimoji="1" lang="en-US" altLang="ja-JP" dirty="0"/>
                        <a:t>.</a:t>
                      </a:r>
                      <a:r>
                        <a:rPr kumimoji="1" lang="en-US" altLang="ja-JP" dirty="0" err="1"/>
                        <a:t>gitatttributes</a:t>
                      </a:r>
                      <a:r>
                        <a:rPr kumimoji="1" lang="en-US" altLang="ja-JP" dirty="0"/>
                        <a:t>, .</a:t>
                      </a:r>
                      <a:r>
                        <a:rPr kumimoji="1" lang="en-US" altLang="ja-JP" dirty="0" err="1"/>
                        <a:t>gitgnore</a:t>
                      </a:r>
                      <a:endParaRPr kumimoji="1" lang="ja-JP" altLang="en-US" dirty="0"/>
                    </a:p>
                  </a:txBody>
                  <a:tcPr/>
                </a:tc>
                <a:tc>
                  <a:txBody>
                    <a:bodyPr/>
                    <a:lstStyle/>
                    <a:p>
                      <a:r>
                        <a:rPr kumimoji="1" lang="en-US" altLang="ja-JP" dirty="0"/>
                        <a:t>git</a:t>
                      </a:r>
                      <a:r>
                        <a:rPr kumimoji="1" lang="ja-JP" altLang="en-US" dirty="0"/>
                        <a:t>利用に関する情報</a:t>
                      </a:r>
                    </a:p>
                  </a:txBody>
                  <a:tcPr/>
                </a:tc>
                <a:extLst>
                  <a:ext uri="{0D108BD9-81ED-4DB2-BD59-A6C34878D82A}">
                    <a16:rowId xmlns:a16="http://schemas.microsoft.com/office/drawing/2014/main" val="3094979376"/>
                  </a:ext>
                </a:extLst>
              </a:tr>
              <a:tr h="352367">
                <a:tc>
                  <a:txBody>
                    <a:bodyPr/>
                    <a:lstStyle/>
                    <a:p>
                      <a:r>
                        <a:rPr kumimoji="1" lang="en-US" altLang="ja-JP" dirty="0"/>
                        <a:t>artisan</a:t>
                      </a:r>
                      <a:endParaRPr kumimoji="1" lang="ja-JP" altLang="en-US" dirty="0"/>
                    </a:p>
                  </a:txBody>
                  <a:tcPr/>
                </a:tc>
                <a:tc>
                  <a:txBody>
                    <a:bodyPr/>
                    <a:lstStyle/>
                    <a:p>
                      <a:r>
                        <a:rPr kumimoji="1" lang="en-US" altLang="ja-JP" dirty="0"/>
                        <a:t>artisan</a:t>
                      </a:r>
                      <a:r>
                        <a:rPr kumimoji="1" lang="ja-JP" altLang="en-US" dirty="0"/>
                        <a:t>コマンド</a:t>
                      </a:r>
                      <a:r>
                        <a:rPr kumimoji="1" lang="en-US" altLang="ja-JP" dirty="0"/>
                        <a:t>(php artisan serve)</a:t>
                      </a:r>
                      <a:endParaRPr kumimoji="1" lang="ja-JP" altLang="en-US" dirty="0"/>
                    </a:p>
                  </a:txBody>
                  <a:tcPr/>
                </a:tc>
                <a:extLst>
                  <a:ext uri="{0D108BD9-81ED-4DB2-BD59-A6C34878D82A}">
                    <a16:rowId xmlns:a16="http://schemas.microsoft.com/office/drawing/2014/main" val="573292338"/>
                  </a:ext>
                </a:extLst>
              </a:tr>
              <a:tr h="352367">
                <a:tc>
                  <a:txBody>
                    <a:bodyPr/>
                    <a:lstStyle/>
                    <a:p>
                      <a:r>
                        <a:rPr kumimoji="1" lang="en-US" altLang="ja-JP" dirty="0" err="1"/>
                        <a:t>composer.json</a:t>
                      </a:r>
                      <a:r>
                        <a:rPr kumimoji="1" lang="en-US" altLang="ja-JP" dirty="0"/>
                        <a:t>, </a:t>
                      </a:r>
                      <a:r>
                        <a:rPr kumimoji="1" lang="en-US" altLang="ja-JP" dirty="0" err="1"/>
                        <a:t>composer.lock</a:t>
                      </a:r>
                      <a:endParaRPr kumimoji="1" lang="ja-JP" altLang="en-US" dirty="0"/>
                    </a:p>
                  </a:txBody>
                  <a:tcPr/>
                </a:tc>
                <a:tc>
                  <a:txBody>
                    <a:bodyPr/>
                    <a:lstStyle/>
                    <a:p>
                      <a:r>
                        <a:rPr kumimoji="1" lang="en-US" altLang="ja-JP" dirty="0"/>
                        <a:t>composer</a:t>
                      </a:r>
                      <a:r>
                        <a:rPr kumimoji="1" lang="ja-JP" altLang="en-US" dirty="0"/>
                        <a:t>の利用に関するもの</a:t>
                      </a:r>
                    </a:p>
                  </a:txBody>
                  <a:tcPr/>
                </a:tc>
                <a:extLst>
                  <a:ext uri="{0D108BD9-81ED-4DB2-BD59-A6C34878D82A}">
                    <a16:rowId xmlns:a16="http://schemas.microsoft.com/office/drawing/2014/main" val="2830096088"/>
                  </a:ext>
                </a:extLst>
              </a:tr>
              <a:tr h="549824">
                <a:tc>
                  <a:txBody>
                    <a:bodyPr/>
                    <a:lstStyle/>
                    <a:p>
                      <a:r>
                        <a:rPr kumimoji="1" lang="en-US" altLang="ja-JP" dirty="0" err="1"/>
                        <a:t>package.json</a:t>
                      </a:r>
                      <a:endParaRPr kumimoji="1" lang="ja-JP" altLang="en-US" dirty="0"/>
                    </a:p>
                  </a:txBody>
                  <a:tcPr/>
                </a:tc>
                <a:tc>
                  <a:txBody>
                    <a:bodyPr/>
                    <a:lstStyle/>
                    <a:p>
                      <a:r>
                        <a:rPr kumimoji="1" lang="en-US" altLang="ja-JP" dirty="0" err="1"/>
                        <a:t>Javascript</a:t>
                      </a:r>
                      <a:r>
                        <a:rPr kumimoji="1" lang="ja-JP" altLang="en-US" dirty="0"/>
                        <a:t>のパッケージ管理ツール</a:t>
                      </a:r>
                      <a:r>
                        <a:rPr kumimoji="1" lang="en-US" altLang="ja-JP" dirty="0"/>
                        <a:t>(</a:t>
                      </a:r>
                      <a:r>
                        <a:rPr kumimoji="1" lang="en-US" altLang="ja-JP" dirty="0" err="1"/>
                        <a:t>npm</a:t>
                      </a:r>
                      <a:r>
                        <a:rPr kumimoji="1" lang="en-US" altLang="ja-JP" dirty="0"/>
                        <a:t>)</a:t>
                      </a:r>
                      <a:r>
                        <a:rPr kumimoji="1" lang="ja-JP" altLang="en-US" dirty="0"/>
                        <a:t>で利用するもの</a:t>
                      </a:r>
                    </a:p>
                  </a:txBody>
                  <a:tcPr/>
                </a:tc>
                <a:extLst>
                  <a:ext uri="{0D108BD9-81ED-4DB2-BD59-A6C34878D82A}">
                    <a16:rowId xmlns:a16="http://schemas.microsoft.com/office/drawing/2014/main" val="1714597465"/>
                  </a:ext>
                </a:extLst>
              </a:tr>
              <a:tr h="549824">
                <a:tc>
                  <a:txBody>
                    <a:bodyPr/>
                    <a:lstStyle/>
                    <a:p>
                      <a:r>
                        <a:rPr kumimoji="1" lang="en-US" altLang="ja-JP" dirty="0"/>
                        <a:t>phpunit.xml</a:t>
                      </a:r>
                      <a:endParaRPr kumimoji="1" lang="ja-JP" altLang="en-US" dirty="0"/>
                    </a:p>
                  </a:txBody>
                  <a:tcPr/>
                </a:tc>
                <a:tc>
                  <a:txBody>
                    <a:bodyPr/>
                    <a:lstStyle/>
                    <a:p>
                      <a:r>
                        <a:rPr kumimoji="1" lang="en-US" altLang="ja-JP" dirty="0" err="1"/>
                        <a:t>PHPUnit</a:t>
                      </a:r>
                      <a:r>
                        <a:rPr kumimoji="1" lang="en-US" altLang="ja-JP" dirty="0"/>
                        <a:t>(</a:t>
                      </a:r>
                      <a:r>
                        <a:rPr kumimoji="1" lang="ja-JP" altLang="en-US" dirty="0"/>
                        <a:t>ユニットテストプログラム</a:t>
                      </a:r>
                      <a:r>
                        <a:rPr kumimoji="1" lang="en-US" altLang="ja-JP" dirty="0"/>
                        <a:t>)</a:t>
                      </a:r>
                      <a:r>
                        <a:rPr kumimoji="1" lang="ja-JP" altLang="en-US" dirty="0"/>
                        <a:t>に関するもの</a:t>
                      </a:r>
                    </a:p>
                  </a:txBody>
                  <a:tcPr/>
                </a:tc>
                <a:extLst>
                  <a:ext uri="{0D108BD9-81ED-4DB2-BD59-A6C34878D82A}">
                    <a16:rowId xmlns:a16="http://schemas.microsoft.com/office/drawing/2014/main" val="686340538"/>
                  </a:ext>
                </a:extLst>
              </a:tr>
              <a:tr h="549824">
                <a:tc>
                  <a:txBody>
                    <a:bodyPr/>
                    <a:lstStyle/>
                    <a:p>
                      <a:r>
                        <a:rPr kumimoji="1" lang="en-US" altLang="ja-JP" dirty="0" err="1"/>
                        <a:t>server.php</a:t>
                      </a:r>
                      <a:endParaRPr kumimoji="1" lang="ja-JP" altLang="en-US" dirty="0"/>
                    </a:p>
                  </a:txBody>
                  <a:tcPr/>
                </a:tc>
                <a:tc>
                  <a:txBody>
                    <a:bodyPr/>
                    <a:lstStyle/>
                    <a:p>
                      <a:r>
                        <a:rPr kumimoji="1" lang="ja-JP" altLang="en-US" dirty="0"/>
                        <a:t>サーバー起動時に利用されるプログラム</a:t>
                      </a:r>
                    </a:p>
                  </a:txBody>
                  <a:tcPr/>
                </a:tc>
                <a:extLst>
                  <a:ext uri="{0D108BD9-81ED-4DB2-BD59-A6C34878D82A}">
                    <a16:rowId xmlns:a16="http://schemas.microsoft.com/office/drawing/2014/main" val="1200925278"/>
                  </a:ext>
                </a:extLst>
              </a:tr>
              <a:tr h="549824">
                <a:tc>
                  <a:txBody>
                    <a:bodyPr/>
                    <a:lstStyle/>
                    <a:p>
                      <a:r>
                        <a:rPr kumimoji="1" lang="en-US" altLang="ja-JP" dirty="0"/>
                        <a:t>webpack.mix.js</a:t>
                      </a:r>
                      <a:endParaRPr kumimoji="1" lang="ja-JP" altLang="en-US" dirty="0"/>
                    </a:p>
                  </a:txBody>
                  <a:tcPr/>
                </a:tc>
                <a:tc>
                  <a:txBody>
                    <a:bodyPr/>
                    <a:lstStyle/>
                    <a:p>
                      <a:r>
                        <a:rPr kumimoji="1" lang="en-US" altLang="ja-JP" dirty="0"/>
                        <a:t>webpack</a:t>
                      </a:r>
                      <a:r>
                        <a:rPr kumimoji="1" lang="ja-JP" altLang="en-US" dirty="0"/>
                        <a:t>という</a:t>
                      </a:r>
                      <a:r>
                        <a:rPr kumimoji="1" lang="en-US" altLang="ja-JP" dirty="0" err="1"/>
                        <a:t>Javascript</a:t>
                      </a:r>
                      <a:r>
                        <a:rPr kumimoji="1" lang="ja-JP" altLang="en-US" dirty="0"/>
                        <a:t>パッケージツールで使うもの</a:t>
                      </a:r>
                    </a:p>
                  </a:txBody>
                  <a:tcPr/>
                </a:tc>
                <a:extLst>
                  <a:ext uri="{0D108BD9-81ED-4DB2-BD59-A6C34878D82A}">
                    <a16:rowId xmlns:a16="http://schemas.microsoft.com/office/drawing/2014/main" val="2051589669"/>
                  </a:ext>
                </a:extLst>
              </a:tr>
              <a:tr h="549824">
                <a:tc>
                  <a:txBody>
                    <a:bodyPr/>
                    <a:lstStyle/>
                    <a:p>
                      <a:r>
                        <a:rPr kumimoji="1" lang="en-US" altLang="ja-JP" dirty="0" err="1"/>
                        <a:t>yarn.lock</a:t>
                      </a:r>
                      <a:endParaRPr kumimoji="1" lang="ja-JP" altLang="en-US" dirty="0"/>
                    </a:p>
                  </a:txBody>
                  <a:tcPr/>
                </a:tc>
                <a:tc>
                  <a:txBody>
                    <a:bodyPr/>
                    <a:lstStyle/>
                    <a:p>
                      <a:r>
                        <a:rPr kumimoji="1" lang="en-US" altLang="ja-JP" dirty="0"/>
                        <a:t>yarn</a:t>
                      </a:r>
                      <a:r>
                        <a:rPr kumimoji="1" lang="ja-JP" altLang="en-US" dirty="0"/>
                        <a:t>というパッケージマネージャが使うファイル</a:t>
                      </a:r>
                    </a:p>
                  </a:txBody>
                  <a:tcPr/>
                </a:tc>
                <a:extLst>
                  <a:ext uri="{0D108BD9-81ED-4DB2-BD59-A6C34878D82A}">
                    <a16:rowId xmlns:a16="http://schemas.microsoft.com/office/drawing/2014/main" val="1726425369"/>
                  </a:ext>
                </a:extLst>
              </a:tr>
            </a:tbl>
          </a:graphicData>
        </a:graphic>
      </p:graphicFrame>
    </p:spTree>
    <p:extLst>
      <p:ext uri="{BB962C8B-B14F-4D97-AF65-F5344CB8AC3E}">
        <p14:creationId xmlns:p14="http://schemas.microsoft.com/office/powerpoint/2010/main" val="118215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a:xfrm>
            <a:off x="792518" y="238125"/>
            <a:ext cx="8596668" cy="1320800"/>
          </a:xfrm>
        </p:spPr>
        <p:txBody>
          <a:bodyPr>
            <a:normAutofit/>
          </a:bodyPr>
          <a:lstStyle/>
          <a:p>
            <a:r>
              <a:rPr kumimoji="1" lang="ja-JP" altLang="en-US" sz="4800" dirty="0"/>
              <a:t>続いて、</a:t>
            </a:r>
            <a:r>
              <a:rPr kumimoji="1" lang="en-US" altLang="ja-JP" sz="4800" dirty="0"/>
              <a:t>Laravel</a:t>
            </a:r>
            <a:r>
              <a:rPr kumimoji="1" lang="ja-JP" altLang="en-US" sz="4800" dirty="0"/>
              <a:t>のフォルダ</a:t>
            </a:r>
          </a:p>
        </p:txBody>
      </p:sp>
      <p:graphicFrame>
        <p:nvGraphicFramePr>
          <p:cNvPr id="4" name="表 4">
            <a:extLst>
              <a:ext uri="{FF2B5EF4-FFF2-40B4-BE49-F238E27FC236}">
                <a16:creationId xmlns:a16="http://schemas.microsoft.com/office/drawing/2014/main" id="{66CC11B7-0DE5-44D9-8754-74CC03A4219F}"/>
              </a:ext>
            </a:extLst>
          </p:cNvPr>
          <p:cNvGraphicFramePr>
            <a:graphicFrameLocks noGrp="1"/>
          </p:cNvGraphicFramePr>
          <p:nvPr>
            <p:extLst>
              <p:ext uri="{D42A27DB-BD31-4B8C-83A1-F6EECF244321}">
                <p14:modId xmlns:p14="http://schemas.microsoft.com/office/powerpoint/2010/main" val="2371293146"/>
              </p:ext>
            </p:extLst>
          </p:nvPr>
        </p:nvGraphicFramePr>
        <p:xfrm>
          <a:off x="734926" y="1302384"/>
          <a:ext cx="10722148" cy="5425440"/>
        </p:xfrm>
        <a:graphic>
          <a:graphicData uri="http://schemas.openxmlformats.org/drawingml/2006/table">
            <a:tbl>
              <a:tblPr firstRow="1" bandRow="1">
                <a:tableStyleId>{5C22544A-7EE6-4342-B048-85BDC9FD1C3A}</a:tableStyleId>
              </a:tblPr>
              <a:tblGrid>
                <a:gridCol w="1654348">
                  <a:extLst>
                    <a:ext uri="{9D8B030D-6E8A-4147-A177-3AD203B41FA5}">
                      <a16:colId xmlns:a16="http://schemas.microsoft.com/office/drawing/2014/main" val="3855624127"/>
                    </a:ext>
                  </a:extLst>
                </a:gridCol>
                <a:gridCol w="9067800">
                  <a:extLst>
                    <a:ext uri="{9D8B030D-6E8A-4147-A177-3AD203B41FA5}">
                      <a16:colId xmlns:a16="http://schemas.microsoft.com/office/drawing/2014/main" val="3433709342"/>
                    </a:ext>
                  </a:extLst>
                </a:gridCol>
              </a:tblGrid>
              <a:tr h="370840">
                <a:tc>
                  <a:txBody>
                    <a:bodyPr/>
                    <a:lstStyle/>
                    <a:p>
                      <a:r>
                        <a:rPr kumimoji="1" lang="ja-JP" altLang="en-US" dirty="0"/>
                        <a:t>フォルダ名</a:t>
                      </a:r>
                    </a:p>
                  </a:txBody>
                  <a:tcPr/>
                </a:tc>
                <a:tc>
                  <a:txBody>
                    <a:bodyPr/>
                    <a:lstStyle/>
                    <a:p>
                      <a:r>
                        <a:rPr kumimoji="1" lang="ja-JP" altLang="en-US" dirty="0"/>
                        <a:t>説明</a:t>
                      </a:r>
                    </a:p>
                  </a:txBody>
                  <a:tcPr/>
                </a:tc>
                <a:extLst>
                  <a:ext uri="{0D108BD9-81ED-4DB2-BD59-A6C34878D82A}">
                    <a16:rowId xmlns:a16="http://schemas.microsoft.com/office/drawing/2014/main" val="1629355722"/>
                  </a:ext>
                </a:extLst>
              </a:tr>
              <a:tr h="370840">
                <a:tc>
                  <a:txBody>
                    <a:bodyPr/>
                    <a:lstStyle/>
                    <a:p>
                      <a:r>
                        <a:rPr kumimoji="1" lang="en-US" altLang="ja-JP" dirty="0"/>
                        <a:t>app</a:t>
                      </a:r>
                      <a:endParaRPr kumimoji="1" lang="ja-JP" altLang="en-US" dirty="0"/>
                    </a:p>
                  </a:txBody>
                  <a:tcPr/>
                </a:tc>
                <a:tc>
                  <a:txBody>
                    <a:bodyPr/>
                    <a:lstStyle/>
                    <a:p>
                      <a:r>
                        <a:rPr kumimoji="1" lang="ja-JP" altLang="en-US" dirty="0"/>
                        <a:t>アプリケーションのプログラム部分がまとめられているところです。アプリケーションの開発時には、ここに必要なスクリプトファイルを追加していきます。</a:t>
                      </a:r>
                    </a:p>
                  </a:txBody>
                  <a:tcPr/>
                </a:tc>
                <a:extLst>
                  <a:ext uri="{0D108BD9-81ED-4DB2-BD59-A6C34878D82A}">
                    <a16:rowId xmlns:a16="http://schemas.microsoft.com/office/drawing/2014/main" val="1182526189"/>
                  </a:ext>
                </a:extLst>
              </a:tr>
              <a:tr h="370840">
                <a:tc>
                  <a:txBody>
                    <a:bodyPr/>
                    <a:lstStyle/>
                    <a:p>
                      <a:r>
                        <a:rPr kumimoji="1" lang="en-US" altLang="ja-JP" dirty="0"/>
                        <a:t>bootstrap</a:t>
                      </a:r>
                      <a:endParaRPr kumimoji="1" lang="ja-JP" altLang="en-US" dirty="0"/>
                    </a:p>
                  </a:txBody>
                  <a:tcPr/>
                </a:tc>
                <a:tc>
                  <a:txBody>
                    <a:bodyPr/>
                    <a:lstStyle/>
                    <a:p>
                      <a:r>
                        <a:rPr kumimoji="1" lang="ja-JP" altLang="en-US" dirty="0"/>
                        <a:t>アプリケーション実行時に最初に行われる処理がまとめられています。</a:t>
                      </a:r>
                    </a:p>
                  </a:txBody>
                  <a:tcPr/>
                </a:tc>
                <a:extLst>
                  <a:ext uri="{0D108BD9-81ED-4DB2-BD59-A6C34878D82A}">
                    <a16:rowId xmlns:a16="http://schemas.microsoft.com/office/drawing/2014/main" val="2511092523"/>
                  </a:ext>
                </a:extLst>
              </a:tr>
              <a:tr h="370840">
                <a:tc>
                  <a:txBody>
                    <a:bodyPr/>
                    <a:lstStyle/>
                    <a:p>
                      <a:r>
                        <a:rPr kumimoji="1" lang="en-US" altLang="ja-JP" dirty="0"/>
                        <a:t>config</a:t>
                      </a:r>
                      <a:endParaRPr kumimoji="1" lang="ja-JP" altLang="en-US" dirty="0"/>
                    </a:p>
                  </a:txBody>
                  <a:tcPr/>
                </a:tc>
                <a:tc>
                  <a:txBody>
                    <a:bodyPr/>
                    <a:lstStyle/>
                    <a:p>
                      <a:r>
                        <a:rPr kumimoji="1" lang="ja-JP" altLang="en-US" dirty="0"/>
                        <a:t>設定関係のファイルがまとめられています。</a:t>
                      </a:r>
                    </a:p>
                  </a:txBody>
                  <a:tcPr/>
                </a:tc>
                <a:extLst>
                  <a:ext uri="{0D108BD9-81ED-4DB2-BD59-A6C34878D82A}">
                    <a16:rowId xmlns:a16="http://schemas.microsoft.com/office/drawing/2014/main" val="2808701886"/>
                  </a:ext>
                </a:extLst>
              </a:tr>
              <a:tr h="370840">
                <a:tc>
                  <a:txBody>
                    <a:bodyPr/>
                    <a:lstStyle/>
                    <a:p>
                      <a:r>
                        <a:rPr kumimoji="1" lang="en-US" altLang="ja-JP" dirty="0"/>
                        <a:t>database</a:t>
                      </a:r>
                      <a:endParaRPr kumimoji="1" lang="ja-JP" altLang="en-US" dirty="0"/>
                    </a:p>
                  </a:txBody>
                  <a:tcPr/>
                </a:tc>
                <a:tc>
                  <a:txBody>
                    <a:bodyPr/>
                    <a:lstStyle/>
                    <a:p>
                      <a:r>
                        <a:rPr kumimoji="1" lang="ja-JP" altLang="en-US" dirty="0"/>
                        <a:t>データベース関連のファイルがまとめられています。</a:t>
                      </a:r>
                    </a:p>
                  </a:txBody>
                  <a:tcPr/>
                </a:tc>
                <a:extLst>
                  <a:ext uri="{0D108BD9-81ED-4DB2-BD59-A6C34878D82A}">
                    <a16:rowId xmlns:a16="http://schemas.microsoft.com/office/drawing/2014/main" val="755067658"/>
                  </a:ext>
                </a:extLst>
              </a:tr>
              <a:tr h="370840">
                <a:tc>
                  <a:txBody>
                    <a:bodyPr/>
                    <a:lstStyle/>
                    <a:p>
                      <a:r>
                        <a:rPr kumimoji="1" lang="en-US" altLang="ja-JP" dirty="0"/>
                        <a:t>public</a:t>
                      </a:r>
                      <a:endParaRPr kumimoji="1" lang="ja-JP" altLang="en-US" dirty="0"/>
                    </a:p>
                  </a:txBody>
                  <a:tcPr/>
                </a:tc>
                <a:tc>
                  <a:txBody>
                    <a:bodyPr/>
                    <a:lstStyle/>
                    <a:p>
                      <a:r>
                        <a:rPr kumimoji="1" lang="ja-JP" altLang="en-US" dirty="0"/>
                        <a:t>公開フォルダです。</a:t>
                      </a:r>
                      <a:r>
                        <a:rPr kumimoji="1" lang="en-US" altLang="ja-JP" dirty="0" err="1"/>
                        <a:t>Javascript</a:t>
                      </a:r>
                      <a:r>
                        <a:rPr kumimoji="1" lang="ja-JP" altLang="en-US" dirty="0"/>
                        <a:t>やスタイルシートなど、外部にそのまま公開されるファイルはここにまとめられます。</a:t>
                      </a:r>
                    </a:p>
                  </a:txBody>
                  <a:tcPr/>
                </a:tc>
                <a:extLst>
                  <a:ext uri="{0D108BD9-81ED-4DB2-BD59-A6C34878D82A}">
                    <a16:rowId xmlns:a16="http://schemas.microsoft.com/office/drawing/2014/main" val="1039628119"/>
                  </a:ext>
                </a:extLst>
              </a:tr>
              <a:tr h="370840">
                <a:tc>
                  <a:txBody>
                    <a:bodyPr/>
                    <a:lstStyle/>
                    <a:p>
                      <a:r>
                        <a:rPr kumimoji="1" lang="en-US" altLang="ja-JP" dirty="0"/>
                        <a:t>resources</a:t>
                      </a:r>
                      <a:endParaRPr kumimoji="1" lang="ja-JP" altLang="en-US" dirty="0"/>
                    </a:p>
                  </a:txBody>
                  <a:tcPr/>
                </a:tc>
                <a:tc>
                  <a:txBody>
                    <a:bodyPr/>
                    <a:lstStyle/>
                    <a:p>
                      <a:r>
                        <a:rPr kumimoji="1" lang="ja-JP" altLang="en-US" dirty="0"/>
                        <a:t>リソース関係の配置場所です。プログラムが利用するリソースファイルが用意されます。プログラムのテンプレートファイルなどが用意されます。</a:t>
                      </a:r>
                    </a:p>
                  </a:txBody>
                  <a:tcPr/>
                </a:tc>
                <a:extLst>
                  <a:ext uri="{0D108BD9-81ED-4DB2-BD59-A6C34878D82A}">
                    <a16:rowId xmlns:a16="http://schemas.microsoft.com/office/drawing/2014/main" val="3787426696"/>
                  </a:ext>
                </a:extLst>
              </a:tr>
              <a:tr h="370840">
                <a:tc>
                  <a:txBody>
                    <a:bodyPr/>
                    <a:lstStyle/>
                    <a:p>
                      <a:r>
                        <a:rPr kumimoji="1" lang="en-US" altLang="ja-JP" dirty="0"/>
                        <a:t>routes</a:t>
                      </a:r>
                      <a:endParaRPr kumimoji="1" lang="ja-JP" altLang="en-US" dirty="0"/>
                    </a:p>
                  </a:txBody>
                  <a:tcPr/>
                </a:tc>
                <a:tc>
                  <a:txBody>
                    <a:bodyPr/>
                    <a:lstStyle/>
                    <a:p>
                      <a:r>
                        <a:rPr kumimoji="1" lang="ja-JP" altLang="en-US" dirty="0"/>
                        <a:t>ルート情報の保存情報です。アクセスするアドレスに割り当てられるプログラムの情報などが記されています。</a:t>
                      </a:r>
                    </a:p>
                  </a:txBody>
                  <a:tcPr/>
                </a:tc>
                <a:extLst>
                  <a:ext uri="{0D108BD9-81ED-4DB2-BD59-A6C34878D82A}">
                    <a16:rowId xmlns:a16="http://schemas.microsoft.com/office/drawing/2014/main" val="501178636"/>
                  </a:ext>
                </a:extLst>
              </a:tr>
              <a:tr h="370840">
                <a:tc>
                  <a:txBody>
                    <a:bodyPr/>
                    <a:lstStyle/>
                    <a:p>
                      <a:r>
                        <a:rPr kumimoji="1" lang="en-US" altLang="ja-JP" dirty="0"/>
                        <a:t>storage</a:t>
                      </a:r>
                      <a:endParaRPr kumimoji="1" lang="ja-JP" altLang="en-US" dirty="0"/>
                    </a:p>
                  </a:txBody>
                  <a:tcPr/>
                </a:tc>
                <a:tc>
                  <a:txBody>
                    <a:bodyPr/>
                    <a:lstStyle/>
                    <a:p>
                      <a:r>
                        <a:rPr kumimoji="1" lang="ja-JP" altLang="en-US" dirty="0"/>
                        <a:t>ファイルの保存場所です。アプリケーションのプログラムが保存するファイルなどが置かれます。ログファイルなどはここに保存されます。</a:t>
                      </a:r>
                    </a:p>
                  </a:txBody>
                  <a:tcPr/>
                </a:tc>
                <a:extLst>
                  <a:ext uri="{0D108BD9-81ED-4DB2-BD59-A6C34878D82A}">
                    <a16:rowId xmlns:a16="http://schemas.microsoft.com/office/drawing/2014/main" val="3788166408"/>
                  </a:ext>
                </a:extLst>
              </a:tr>
              <a:tr h="370840">
                <a:tc>
                  <a:txBody>
                    <a:bodyPr/>
                    <a:lstStyle/>
                    <a:p>
                      <a:r>
                        <a:rPr kumimoji="1" lang="en-US" altLang="ja-JP" dirty="0"/>
                        <a:t>tests</a:t>
                      </a:r>
                      <a:endParaRPr kumimoji="1" lang="ja-JP" altLang="en-US" dirty="0"/>
                    </a:p>
                  </a:txBody>
                  <a:tcPr/>
                </a:tc>
                <a:tc>
                  <a:txBody>
                    <a:bodyPr/>
                    <a:lstStyle/>
                    <a:p>
                      <a:r>
                        <a:rPr kumimoji="1" lang="ja-JP" altLang="en-US" dirty="0"/>
                        <a:t>ユニットテスト関係のファイルが用意されています。</a:t>
                      </a:r>
                    </a:p>
                  </a:txBody>
                  <a:tcPr/>
                </a:tc>
                <a:extLst>
                  <a:ext uri="{0D108BD9-81ED-4DB2-BD59-A6C34878D82A}">
                    <a16:rowId xmlns:a16="http://schemas.microsoft.com/office/drawing/2014/main" val="284065972"/>
                  </a:ext>
                </a:extLst>
              </a:tr>
              <a:tr h="370840">
                <a:tc>
                  <a:txBody>
                    <a:bodyPr/>
                    <a:lstStyle/>
                    <a:p>
                      <a:r>
                        <a:rPr kumimoji="1" lang="en-US" altLang="ja-JP" dirty="0"/>
                        <a:t>vendor</a:t>
                      </a:r>
                      <a:endParaRPr kumimoji="1" lang="ja-JP" altLang="en-US" dirty="0"/>
                    </a:p>
                  </a:txBody>
                  <a:tcPr/>
                </a:tc>
                <a:tc>
                  <a:txBody>
                    <a:bodyPr/>
                    <a:lstStyle/>
                    <a:p>
                      <a:r>
                        <a:rPr kumimoji="1" lang="ja-JP" altLang="en-US" dirty="0"/>
                        <a:t>フレームワーク本体のプログラムがまとめられています。</a:t>
                      </a:r>
                    </a:p>
                  </a:txBody>
                  <a:tcPr/>
                </a:tc>
                <a:extLst>
                  <a:ext uri="{0D108BD9-81ED-4DB2-BD59-A6C34878D82A}">
                    <a16:rowId xmlns:a16="http://schemas.microsoft.com/office/drawing/2014/main" val="4075822427"/>
                  </a:ext>
                </a:extLst>
              </a:tr>
            </a:tbl>
          </a:graphicData>
        </a:graphic>
      </p:graphicFrame>
    </p:spTree>
    <p:extLst>
      <p:ext uri="{BB962C8B-B14F-4D97-AF65-F5344CB8AC3E}">
        <p14:creationId xmlns:p14="http://schemas.microsoft.com/office/powerpoint/2010/main" val="105268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a:xfrm>
            <a:off x="792518" y="238125"/>
            <a:ext cx="8596668" cy="1320800"/>
          </a:xfrm>
        </p:spPr>
        <p:txBody>
          <a:bodyPr>
            <a:normAutofit/>
          </a:bodyPr>
          <a:lstStyle/>
          <a:p>
            <a:r>
              <a:rPr kumimoji="1" lang="en-US" altLang="ja-JP" sz="4800" dirty="0"/>
              <a:t>Laravel</a:t>
            </a:r>
            <a:r>
              <a:rPr kumimoji="1" lang="ja-JP" altLang="en-US" sz="4800" dirty="0"/>
              <a:t>の</a:t>
            </a:r>
            <a:r>
              <a:rPr kumimoji="1" lang="en-US" altLang="ja-JP" sz="4800" dirty="0"/>
              <a:t>app</a:t>
            </a:r>
            <a:r>
              <a:rPr kumimoji="1" lang="ja-JP" altLang="en-US" sz="4800" dirty="0"/>
              <a:t>フォルダ</a:t>
            </a:r>
            <a:r>
              <a:rPr lang="ja-JP" altLang="en-US" sz="4800" dirty="0"/>
              <a:t>内</a:t>
            </a:r>
            <a:endParaRPr kumimoji="1" lang="ja-JP" altLang="en-US" sz="4800" dirty="0"/>
          </a:p>
        </p:txBody>
      </p:sp>
      <p:graphicFrame>
        <p:nvGraphicFramePr>
          <p:cNvPr id="3" name="表 4">
            <a:extLst>
              <a:ext uri="{FF2B5EF4-FFF2-40B4-BE49-F238E27FC236}">
                <a16:creationId xmlns:a16="http://schemas.microsoft.com/office/drawing/2014/main" id="{FC3584A4-7696-4124-AA3F-FB49CFE1CB20}"/>
              </a:ext>
            </a:extLst>
          </p:cNvPr>
          <p:cNvGraphicFramePr>
            <a:graphicFrameLocks noGrp="1"/>
          </p:cNvGraphicFramePr>
          <p:nvPr>
            <p:extLst>
              <p:ext uri="{D42A27DB-BD31-4B8C-83A1-F6EECF244321}">
                <p14:modId xmlns:p14="http://schemas.microsoft.com/office/powerpoint/2010/main" val="114130999"/>
              </p:ext>
            </p:extLst>
          </p:nvPr>
        </p:nvGraphicFramePr>
        <p:xfrm>
          <a:off x="1304670" y="2583635"/>
          <a:ext cx="9582660" cy="2768600"/>
        </p:xfrm>
        <a:graphic>
          <a:graphicData uri="http://schemas.openxmlformats.org/drawingml/2006/table">
            <a:tbl>
              <a:tblPr firstRow="1" bandRow="1">
                <a:tableStyleId>{5C22544A-7EE6-4342-B048-85BDC9FD1C3A}</a:tableStyleId>
              </a:tblPr>
              <a:tblGrid>
                <a:gridCol w="2203347">
                  <a:extLst>
                    <a:ext uri="{9D8B030D-6E8A-4147-A177-3AD203B41FA5}">
                      <a16:colId xmlns:a16="http://schemas.microsoft.com/office/drawing/2014/main" val="3826006543"/>
                    </a:ext>
                  </a:extLst>
                </a:gridCol>
                <a:gridCol w="7379313">
                  <a:extLst>
                    <a:ext uri="{9D8B030D-6E8A-4147-A177-3AD203B41FA5}">
                      <a16:colId xmlns:a16="http://schemas.microsoft.com/office/drawing/2014/main" val="3613925216"/>
                    </a:ext>
                  </a:extLst>
                </a:gridCol>
              </a:tblGrid>
              <a:tr h="370840">
                <a:tc>
                  <a:txBody>
                    <a:bodyPr/>
                    <a:lstStyle/>
                    <a:p>
                      <a:r>
                        <a:rPr kumimoji="1" lang="ja-JP" altLang="en-US" dirty="0"/>
                        <a:t>フォルダ名</a:t>
                      </a:r>
                    </a:p>
                  </a:txBody>
                  <a:tcPr/>
                </a:tc>
                <a:tc>
                  <a:txBody>
                    <a:bodyPr/>
                    <a:lstStyle/>
                    <a:p>
                      <a:r>
                        <a:rPr kumimoji="1" lang="ja-JP" altLang="en-US" dirty="0"/>
                        <a:t>説明</a:t>
                      </a:r>
                    </a:p>
                  </a:txBody>
                  <a:tcPr/>
                </a:tc>
                <a:extLst>
                  <a:ext uri="{0D108BD9-81ED-4DB2-BD59-A6C34878D82A}">
                    <a16:rowId xmlns:a16="http://schemas.microsoft.com/office/drawing/2014/main" val="1402695862"/>
                  </a:ext>
                </a:extLst>
              </a:tr>
              <a:tr h="370840">
                <a:tc>
                  <a:txBody>
                    <a:bodyPr/>
                    <a:lstStyle/>
                    <a:p>
                      <a:r>
                        <a:rPr kumimoji="1" lang="en-US" altLang="ja-JP" dirty="0"/>
                        <a:t>Console</a:t>
                      </a:r>
                      <a:endParaRPr kumimoji="1" lang="ja-JP" altLang="en-US" dirty="0"/>
                    </a:p>
                  </a:txBody>
                  <a:tcPr/>
                </a:tc>
                <a:tc>
                  <a:txBody>
                    <a:bodyPr/>
                    <a:lstStyle/>
                    <a:p>
                      <a:r>
                        <a:rPr kumimoji="1" lang="ja-JP" altLang="en-US" dirty="0"/>
                        <a:t>コンソールプログラムを配置するところです。</a:t>
                      </a:r>
                    </a:p>
                  </a:txBody>
                  <a:tcPr/>
                </a:tc>
                <a:extLst>
                  <a:ext uri="{0D108BD9-81ED-4DB2-BD59-A6C34878D82A}">
                    <a16:rowId xmlns:a16="http://schemas.microsoft.com/office/drawing/2014/main" val="3129998405"/>
                  </a:ext>
                </a:extLst>
              </a:tr>
              <a:tr h="370840">
                <a:tc>
                  <a:txBody>
                    <a:bodyPr/>
                    <a:lstStyle/>
                    <a:p>
                      <a:r>
                        <a:rPr kumimoji="1" lang="en-US" altLang="ja-JP" dirty="0"/>
                        <a:t>Exceptions</a:t>
                      </a:r>
                      <a:endParaRPr kumimoji="1" lang="ja-JP" altLang="en-US" dirty="0"/>
                    </a:p>
                  </a:txBody>
                  <a:tcPr/>
                </a:tc>
                <a:tc>
                  <a:txBody>
                    <a:bodyPr/>
                    <a:lstStyle/>
                    <a:p>
                      <a:r>
                        <a:rPr kumimoji="1" lang="ja-JP" altLang="en-US" dirty="0"/>
                        <a:t>例外に関する処理を配置するところです。</a:t>
                      </a:r>
                    </a:p>
                  </a:txBody>
                  <a:tcPr/>
                </a:tc>
                <a:extLst>
                  <a:ext uri="{0D108BD9-81ED-4DB2-BD59-A6C34878D82A}">
                    <a16:rowId xmlns:a16="http://schemas.microsoft.com/office/drawing/2014/main" val="1697714008"/>
                  </a:ext>
                </a:extLst>
              </a:tr>
              <a:tr h="370840">
                <a:tc>
                  <a:txBody>
                    <a:bodyPr/>
                    <a:lstStyle/>
                    <a:p>
                      <a:r>
                        <a:rPr kumimoji="1" lang="en-US" altLang="ja-JP" dirty="0"/>
                        <a:t>Http</a:t>
                      </a:r>
                      <a:endParaRPr kumimoji="1" lang="ja-JP" altLang="en-US" dirty="0"/>
                    </a:p>
                  </a:txBody>
                  <a:tcPr/>
                </a:tc>
                <a:tc>
                  <a:txBody>
                    <a:bodyPr/>
                    <a:lstStyle/>
                    <a:p>
                      <a:r>
                        <a:rPr kumimoji="1" lang="ja-JP" altLang="en-US" dirty="0"/>
                        <a:t>これが、</a:t>
                      </a:r>
                      <a:r>
                        <a:rPr kumimoji="1" lang="en-US" altLang="ja-JP" dirty="0"/>
                        <a:t>Web</a:t>
                      </a:r>
                      <a:r>
                        <a:rPr kumimoji="1" lang="ja-JP" altLang="en-US" dirty="0"/>
                        <a:t>アプリケーションにアクセスしたときの処理をまとめておくところです。アプリケーションの基本的なプログラムはここに作成します。</a:t>
                      </a:r>
                    </a:p>
                  </a:txBody>
                  <a:tcPr/>
                </a:tc>
                <a:extLst>
                  <a:ext uri="{0D108BD9-81ED-4DB2-BD59-A6C34878D82A}">
                    <a16:rowId xmlns:a16="http://schemas.microsoft.com/office/drawing/2014/main" val="169983154"/>
                  </a:ext>
                </a:extLst>
              </a:tr>
              <a:tr h="370840">
                <a:tc>
                  <a:txBody>
                    <a:bodyPr/>
                    <a:lstStyle/>
                    <a:p>
                      <a:r>
                        <a:rPr kumimoji="1" lang="en-US" altLang="ja-JP" dirty="0"/>
                        <a:t>Providers</a:t>
                      </a:r>
                      <a:endParaRPr kumimoji="1" lang="ja-JP" altLang="en-US" dirty="0"/>
                    </a:p>
                  </a:txBody>
                  <a:tcPr/>
                </a:tc>
                <a:tc>
                  <a:txBody>
                    <a:bodyPr/>
                    <a:lstStyle/>
                    <a:p>
                      <a:r>
                        <a:rPr kumimoji="1" lang="ja-JP" altLang="en-US" dirty="0"/>
                        <a:t>プロバイダと呼ばれるプログラムを配置します。</a:t>
                      </a:r>
                    </a:p>
                  </a:txBody>
                  <a:tcPr/>
                </a:tc>
                <a:extLst>
                  <a:ext uri="{0D108BD9-81ED-4DB2-BD59-A6C34878D82A}">
                    <a16:rowId xmlns:a16="http://schemas.microsoft.com/office/drawing/2014/main" val="929884662"/>
                  </a:ext>
                </a:extLst>
              </a:tr>
              <a:tr h="370840">
                <a:tc>
                  <a:txBody>
                    <a:bodyPr/>
                    <a:lstStyle/>
                    <a:p>
                      <a:r>
                        <a:rPr kumimoji="1" lang="en-US" altLang="ja-JP" dirty="0" err="1"/>
                        <a:t>User.php</a:t>
                      </a:r>
                      <a:endParaRPr kumimoji="1" lang="ja-JP" altLang="en-US" dirty="0"/>
                    </a:p>
                  </a:txBody>
                  <a:tcPr/>
                </a:tc>
                <a:tc>
                  <a:txBody>
                    <a:bodyPr/>
                    <a:lstStyle/>
                    <a:p>
                      <a:r>
                        <a:rPr kumimoji="1" lang="ja-JP" altLang="en-US" dirty="0"/>
                        <a:t>ユーザー認証に関するスクリプトです。当面、使うことはありません。</a:t>
                      </a:r>
                    </a:p>
                  </a:txBody>
                  <a:tcPr/>
                </a:tc>
                <a:extLst>
                  <a:ext uri="{0D108BD9-81ED-4DB2-BD59-A6C34878D82A}">
                    <a16:rowId xmlns:a16="http://schemas.microsoft.com/office/drawing/2014/main" val="2089407206"/>
                  </a:ext>
                </a:extLst>
              </a:tr>
            </a:tbl>
          </a:graphicData>
        </a:graphic>
      </p:graphicFrame>
      <p:sp>
        <p:nvSpPr>
          <p:cNvPr id="6" name="テキスト ボックス 5">
            <a:extLst>
              <a:ext uri="{FF2B5EF4-FFF2-40B4-BE49-F238E27FC236}">
                <a16:creationId xmlns:a16="http://schemas.microsoft.com/office/drawing/2014/main" id="{83E3B7DD-2605-4C98-AE97-C12EF47F8041}"/>
              </a:ext>
            </a:extLst>
          </p:cNvPr>
          <p:cNvSpPr txBox="1"/>
          <p:nvPr/>
        </p:nvSpPr>
        <p:spPr>
          <a:xfrm>
            <a:off x="1219200" y="1488087"/>
            <a:ext cx="6341801" cy="707886"/>
          </a:xfrm>
          <a:prstGeom prst="rect">
            <a:avLst/>
          </a:prstGeom>
          <a:noFill/>
        </p:spPr>
        <p:txBody>
          <a:bodyPr wrap="none" rtlCol="0">
            <a:spAutoFit/>
          </a:bodyPr>
          <a:lstStyle/>
          <a:p>
            <a:r>
              <a:rPr kumimoji="1" lang="ja-JP" altLang="en-US" sz="4000" dirty="0"/>
              <a:t>重要なのは、</a:t>
            </a:r>
            <a:r>
              <a:rPr kumimoji="1" lang="en-US" altLang="ja-JP" sz="4000" dirty="0"/>
              <a:t>Http</a:t>
            </a:r>
            <a:r>
              <a:rPr kumimoji="1" lang="ja-JP" altLang="en-US" sz="4000" dirty="0"/>
              <a:t>フォルダ</a:t>
            </a:r>
          </a:p>
        </p:txBody>
      </p:sp>
    </p:spTree>
    <p:extLst>
      <p:ext uri="{BB962C8B-B14F-4D97-AF65-F5344CB8AC3E}">
        <p14:creationId xmlns:p14="http://schemas.microsoft.com/office/powerpoint/2010/main" val="122096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p:txBody>
          <a:bodyPr>
            <a:normAutofit/>
          </a:bodyPr>
          <a:lstStyle/>
          <a:p>
            <a:r>
              <a:rPr lang="ja-JP" altLang="en-US" sz="4800" dirty="0"/>
              <a:t>第２章</a:t>
            </a:r>
            <a:endParaRPr kumimoji="1" lang="ja-JP" altLang="en-US" sz="4800" dirty="0"/>
          </a:p>
        </p:txBody>
      </p:sp>
      <p:sp>
        <p:nvSpPr>
          <p:cNvPr id="3" name="コンテンツ プレースホルダー 2">
            <a:extLst>
              <a:ext uri="{FF2B5EF4-FFF2-40B4-BE49-F238E27FC236}">
                <a16:creationId xmlns:a16="http://schemas.microsoft.com/office/drawing/2014/main" id="{86E4A57C-9915-42DB-8AFF-988891C39BA8}"/>
              </a:ext>
            </a:extLst>
          </p:cNvPr>
          <p:cNvSpPr>
            <a:spLocks noGrp="1"/>
          </p:cNvSpPr>
          <p:nvPr>
            <p:ph idx="1"/>
          </p:nvPr>
        </p:nvSpPr>
        <p:spPr/>
        <p:txBody>
          <a:bodyPr>
            <a:normAutofit/>
          </a:bodyPr>
          <a:lstStyle/>
          <a:p>
            <a:r>
              <a:rPr kumimoji="1" lang="ja-JP" altLang="en-US" sz="4400" dirty="0"/>
              <a:t>ルーティング</a:t>
            </a:r>
            <a:endParaRPr kumimoji="1" lang="en-US" altLang="ja-JP" sz="4400" dirty="0"/>
          </a:p>
          <a:p>
            <a:r>
              <a:rPr lang="ja-JP" altLang="en-US" sz="4400" dirty="0"/>
              <a:t>コントローラ</a:t>
            </a:r>
            <a:endParaRPr lang="en-US" altLang="ja-JP" sz="4400" dirty="0"/>
          </a:p>
        </p:txBody>
      </p:sp>
    </p:spTree>
    <p:extLst>
      <p:ext uri="{BB962C8B-B14F-4D97-AF65-F5344CB8AC3E}">
        <p14:creationId xmlns:p14="http://schemas.microsoft.com/office/powerpoint/2010/main" val="36564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p:txBody>
          <a:bodyPr>
            <a:normAutofit/>
          </a:bodyPr>
          <a:lstStyle/>
          <a:p>
            <a:r>
              <a:rPr kumimoji="1" lang="ja-JP" altLang="en-US" sz="4800" dirty="0"/>
              <a:t>ルーティング</a:t>
            </a:r>
          </a:p>
        </p:txBody>
      </p:sp>
      <p:sp>
        <p:nvSpPr>
          <p:cNvPr id="3" name="コンテンツ プレースホルダー 2">
            <a:extLst>
              <a:ext uri="{FF2B5EF4-FFF2-40B4-BE49-F238E27FC236}">
                <a16:creationId xmlns:a16="http://schemas.microsoft.com/office/drawing/2014/main" id="{86E4A57C-9915-42DB-8AFF-988891C39BA8}"/>
              </a:ext>
            </a:extLst>
          </p:cNvPr>
          <p:cNvSpPr>
            <a:spLocks noGrp="1"/>
          </p:cNvSpPr>
          <p:nvPr>
            <p:ph idx="1"/>
          </p:nvPr>
        </p:nvSpPr>
        <p:spPr/>
        <p:txBody>
          <a:bodyPr>
            <a:normAutofit/>
          </a:bodyPr>
          <a:lstStyle/>
          <a:p>
            <a:r>
              <a:rPr lang="ja-JP" altLang="en-US" sz="4400" dirty="0"/>
              <a:t>特定のアドレスにアクセスしたとき、どの処理を呼び出して実行するか。それを管理するもの</a:t>
            </a:r>
            <a:endParaRPr kumimoji="1" lang="ja-JP" altLang="en-US" sz="4400" dirty="0"/>
          </a:p>
        </p:txBody>
      </p:sp>
    </p:spTree>
    <p:extLst>
      <p:ext uri="{BB962C8B-B14F-4D97-AF65-F5344CB8AC3E}">
        <p14:creationId xmlns:p14="http://schemas.microsoft.com/office/powerpoint/2010/main" val="262712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p:txBody>
          <a:bodyPr>
            <a:normAutofit fontScale="90000"/>
          </a:bodyPr>
          <a:lstStyle/>
          <a:p>
            <a:r>
              <a:rPr lang="ja-JP" altLang="en-US" sz="4800" dirty="0"/>
              <a:t>一般的な</a:t>
            </a:r>
            <a:r>
              <a:rPr lang="en-US" altLang="ja-JP" sz="4800" dirty="0"/>
              <a:t>Web</a:t>
            </a:r>
            <a:r>
              <a:rPr lang="ja-JP" altLang="en-US" sz="4800" dirty="0"/>
              <a:t>サイトなら・・・</a:t>
            </a:r>
            <a:endParaRPr kumimoji="1" lang="ja-JP" altLang="en-US" sz="4800" dirty="0"/>
          </a:p>
        </p:txBody>
      </p:sp>
      <p:sp>
        <p:nvSpPr>
          <p:cNvPr id="3" name="コンテンツ プレースホルダー 2">
            <a:extLst>
              <a:ext uri="{FF2B5EF4-FFF2-40B4-BE49-F238E27FC236}">
                <a16:creationId xmlns:a16="http://schemas.microsoft.com/office/drawing/2014/main" id="{86E4A57C-9915-42DB-8AFF-988891C39BA8}"/>
              </a:ext>
            </a:extLst>
          </p:cNvPr>
          <p:cNvSpPr>
            <a:spLocks noGrp="1"/>
          </p:cNvSpPr>
          <p:nvPr>
            <p:ph idx="1"/>
          </p:nvPr>
        </p:nvSpPr>
        <p:spPr/>
        <p:txBody>
          <a:bodyPr>
            <a:normAutofit fontScale="92500"/>
          </a:bodyPr>
          <a:lstStyle/>
          <a:p>
            <a:r>
              <a:rPr lang="ja-JP" altLang="en-US" sz="4400" dirty="0"/>
              <a:t>例えば、「</a:t>
            </a:r>
            <a:r>
              <a:rPr lang="en-US" altLang="ja-JP" sz="4400" dirty="0" err="1"/>
              <a:t>webapp</a:t>
            </a:r>
            <a:r>
              <a:rPr lang="ja-JP" altLang="en-US" sz="4400" dirty="0"/>
              <a:t>」というフォルダに「</a:t>
            </a:r>
            <a:r>
              <a:rPr lang="en-US" altLang="ja-JP" sz="4400" dirty="0"/>
              <a:t>helo.html</a:t>
            </a:r>
            <a:r>
              <a:rPr lang="ja-JP" altLang="en-US" sz="4400" dirty="0"/>
              <a:t>」を用意すれば、</a:t>
            </a:r>
            <a:r>
              <a:rPr lang="en-US" altLang="ja-JP" sz="4400" dirty="0">
                <a:hlinkClick r:id="rId2"/>
              </a:rPr>
              <a:t>http://</a:t>
            </a:r>
            <a:r>
              <a:rPr lang="ja-JP" altLang="en-US" sz="4400" dirty="0">
                <a:hlinkClick r:id="rId2"/>
              </a:rPr>
              <a:t>〇〇</a:t>
            </a:r>
            <a:r>
              <a:rPr lang="en-US" altLang="ja-JP" sz="4400" dirty="0">
                <a:hlinkClick r:id="rId2"/>
              </a:rPr>
              <a:t>/</a:t>
            </a:r>
            <a:r>
              <a:rPr lang="en-US" altLang="ja-JP" sz="4400" dirty="0" err="1">
                <a:hlinkClick r:id="rId2"/>
              </a:rPr>
              <a:t>webapp</a:t>
            </a:r>
            <a:r>
              <a:rPr lang="en-US" altLang="ja-JP" sz="4400" dirty="0">
                <a:hlinkClick r:id="rId2"/>
              </a:rPr>
              <a:t>/helo.html</a:t>
            </a:r>
            <a:r>
              <a:rPr lang="ja-JP" altLang="en-US" sz="4400" dirty="0"/>
              <a:t>というアドレスにアクセスするとそのファイルが読み込まれて表示されます。</a:t>
            </a:r>
            <a:endParaRPr lang="en-US" altLang="ja-JP" sz="4400" dirty="0"/>
          </a:p>
        </p:txBody>
      </p:sp>
    </p:spTree>
    <p:extLst>
      <p:ext uri="{BB962C8B-B14F-4D97-AF65-F5344CB8AC3E}">
        <p14:creationId xmlns:p14="http://schemas.microsoft.com/office/powerpoint/2010/main" val="188331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p:txBody>
          <a:bodyPr>
            <a:normAutofit/>
          </a:bodyPr>
          <a:lstStyle/>
          <a:p>
            <a:r>
              <a:rPr lang="en-US" altLang="ja-JP" sz="4800" dirty="0"/>
              <a:t>Laravel</a:t>
            </a:r>
            <a:r>
              <a:rPr lang="ja-JP" altLang="en-US" sz="4800" dirty="0"/>
              <a:t>を使う場合・・・</a:t>
            </a:r>
            <a:endParaRPr kumimoji="1" lang="ja-JP" altLang="en-US" sz="4800" dirty="0"/>
          </a:p>
        </p:txBody>
      </p:sp>
      <p:sp>
        <p:nvSpPr>
          <p:cNvPr id="3" name="コンテンツ プレースホルダー 2">
            <a:extLst>
              <a:ext uri="{FF2B5EF4-FFF2-40B4-BE49-F238E27FC236}">
                <a16:creationId xmlns:a16="http://schemas.microsoft.com/office/drawing/2014/main" id="{86E4A57C-9915-42DB-8AFF-988891C39BA8}"/>
              </a:ext>
            </a:extLst>
          </p:cNvPr>
          <p:cNvSpPr>
            <a:spLocks noGrp="1"/>
          </p:cNvSpPr>
          <p:nvPr>
            <p:ph idx="1"/>
          </p:nvPr>
        </p:nvSpPr>
        <p:spPr/>
        <p:txBody>
          <a:bodyPr>
            <a:normAutofit fontScale="85000" lnSpcReduction="20000"/>
          </a:bodyPr>
          <a:lstStyle/>
          <a:p>
            <a:r>
              <a:rPr lang="ja-JP" altLang="en-US" sz="4400" dirty="0"/>
              <a:t>例えば、「</a:t>
            </a:r>
            <a:r>
              <a:rPr lang="en-US" altLang="ja-JP" sz="4400" dirty="0" err="1"/>
              <a:t>webapp</a:t>
            </a:r>
            <a:r>
              <a:rPr lang="ja-JP" altLang="en-US" sz="4400" dirty="0"/>
              <a:t>」というフォルダにアクセスされたら処理「</a:t>
            </a:r>
            <a:r>
              <a:rPr lang="en-US" altLang="ja-JP" sz="4400" dirty="0" err="1"/>
              <a:t>helo.php</a:t>
            </a:r>
            <a:r>
              <a:rPr lang="ja-JP" altLang="en-US" sz="4400" dirty="0"/>
              <a:t>」を実行すると割り付けると、</a:t>
            </a:r>
            <a:endParaRPr lang="en-US" altLang="ja-JP" sz="4400" dirty="0"/>
          </a:p>
          <a:p>
            <a:r>
              <a:rPr lang="en-US" altLang="ja-JP" sz="4400" dirty="0"/>
              <a:t>http://</a:t>
            </a:r>
            <a:r>
              <a:rPr lang="ja-JP" altLang="en-US" sz="4400" dirty="0"/>
              <a:t>〇〇</a:t>
            </a:r>
            <a:r>
              <a:rPr lang="en-US" altLang="ja-JP" sz="4400" dirty="0"/>
              <a:t>/</a:t>
            </a:r>
            <a:r>
              <a:rPr lang="en-US" altLang="ja-JP" sz="4400" dirty="0" err="1"/>
              <a:t>webapp</a:t>
            </a:r>
            <a:r>
              <a:rPr lang="en-US" altLang="ja-JP" sz="4400" dirty="0"/>
              <a:t>/</a:t>
            </a:r>
            <a:r>
              <a:rPr lang="ja-JP" altLang="en-US" sz="4400" dirty="0"/>
              <a:t>というアドレスにアクセスすると、割り付けられた</a:t>
            </a:r>
            <a:r>
              <a:rPr lang="en-US" altLang="ja-JP" sz="4400" dirty="0" err="1"/>
              <a:t>helo.php</a:t>
            </a:r>
            <a:r>
              <a:rPr lang="ja-JP" altLang="en-US" sz="4400" dirty="0"/>
              <a:t>が実行されます。</a:t>
            </a:r>
            <a:endParaRPr lang="en-US" altLang="ja-JP" sz="4400" dirty="0"/>
          </a:p>
          <a:p>
            <a:r>
              <a:rPr lang="ja-JP" altLang="en-US" sz="4400" dirty="0"/>
              <a:t>これがルーティングという機能です。</a:t>
            </a:r>
            <a:endParaRPr lang="en-US" altLang="ja-JP" sz="4400" dirty="0"/>
          </a:p>
        </p:txBody>
      </p:sp>
    </p:spTree>
    <p:extLst>
      <p:ext uri="{BB962C8B-B14F-4D97-AF65-F5344CB8AC3E}">
        <p14:creationId xmlns:p14="http://schemas.microsoft.com/office/powerpoint/2010/main" val="350359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p:txBody>
          <a:bodyPr>
            <a:normAutofit fontScale="90000"/>
          </a:bodyPr>
          <a:lstStyle/>
          <a:p>
            <a:r>
              <a:rPr lang="ja-JP" altLang="en-US" sz="4800" dirty="0"/>
              <a:t>ルーティングを図示すると・・・</a:t>
            </a:r>
            <a:endParaRPr kumimoji="1" lang="ja-JP" altLang="en-US" sz="4800" dirty="0"/>
          </a:p>
        </p:txBody>
      </p:sp>
      <p:sp>
        <p:nvSpPr>
          <p:cNvPr id="6" name="四角形: 角を丸くする 5">
            <a:extLst>
              <a:ext uri="{FF2B5EF4-FFF2-40B4-BE49-F238E27FC236}">
                <a16:creationId xmlns:a16="http://schemas.microsoft.com/office/drawing/2014/main" id="{EBF26274-4CDE-425B-A285-6D92F17B3A35}"/>
              </a:ext>
            </a:extLst>
          </p:cNvPr>
          <p:cNvSpPr/>
          <p:nvPr/>
        </p:nvSpPr>
        <p:spPr>
          <a:xfrm>
            <a:off x="2133961" y="1816953"/>
            <a:ext cx="2210532"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600" dirty="0"/>
              <a:t>http://xx/app/one</a:t>
            </a:r>
            <a:endParaRPr kumimoji="1" lang="ja-JP" altLang="en-US" sz="1600" dirty="0"/>
          </a:p>
        </p:txBody>
      </p:sp>
      <p:sp>
        <p:nvSpPr>
          <p:cNvPr id="7" name="四角形: 角を丸くする 6">
            <a:extLst>
              <a:ext uri="{FF2B5EF4-FFF2-40B4-BE49-F238E27FC236}">
                <a16:creationId xmlns:a16="http://schemas.microsoft.com/office/drawing/2014/main" id="{F1AEA51A-4DCE-4CE3-9463-4E5D6192A676}"/>
              </a:ext>
            </a:extLst>
          </p:cNvPr>
          <p:cNvSpPr/>
          <p:nvPr/>
        </p:nvSpPr>
        <p:spPr>
          <a:xfrm>
            <a:off x="4502027" y="1813900"/>
            <a:ext cx="2210532"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600" dirty="0"/>
              <a:t>http://xx/app/two</a:t>
            </a:r>
            <a:endParaRPr kumimoji="1" lang="ja-JP" altLang="en-US" sz="1600" dirty="0"/>
          </a:p>
        </p:txBody>
      </p:sp>
      <p:sp>
        <p:nvSpPr>
          <p:cNvPr id="8" name="四角形: 角を丸くする 7">
            <a:extLst>
              <a:ext uri="{FF2B5EF4-FFF2-40B4-BE49-F238E27FC236}">
                <a16:creationId xmlns:a16="http://schemas.microsoft.com/office/drawing/2014/main" id="{FC3BA68D-1383-4EBB-B670-E3E6EFE4684B}"/>
              </a:ext>
            </a:extLst>
          </p:cNvPr>
          <p:cNvSpPr/>
          <p:nvPr/>
        </p:nvSpPr>
        <p:spPr>
          <a:xfrm>
            <a:off x="6874052" y="1820862"/>
            <a:ext cx="2324477"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600" dirty="0"/>
              <a:t>http://xx/app/three</a:t>
            </a:r>
            <a:endParaRPr kumimoji="1" lang="ja-JP" altLang="en-US" sz="1600" dirty="0"/>
          </a:p>
        </p:txBody>
      </p:sp>
      <p:sp>
        <p:nvSpPr>
          <p:cNvPr id="9" name="四角形: 角を丸くする 8">
            <a:extLst>
              <a:ext uri="{FF2B5EF4-FFF2-40B4-BE49-F238E27FC236}">
                <a16:creationId xmlns:a16="http://schemas.microsoft.com/office/drawing/2014/main" id="{C253A25E-DB89-402C-A0C9-E03C29E7224D}"/>
              </a:ext>
            </a:extLst>
          </p:cNvPr>
          <p:cNvSpPr/>
          <p:nvPr/>
        </p:nvSpPr>
        <p:spPr>
          <a:xfrm>
            <a:off x="2368061" y="5382357"/>
            <a:ext cx="1847850"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400"/>
              <a:t>first</a:t>
            </a:r>
            <a:endParaRPr kumimoji="1" lang="ja-JP" altLang="en-US" sz="1100"/>
          </a:p>
        </p:txBody>
      </p:sp>
      <p:sp>
        <p:nvSpPr>
          <p:cNvPr id="10" name="四角形: 角を丸くする 9">
            <a:extLst>
              <a:ext uri="{FF2B5EF4-FFF2-40B4-BE49-F238E27FC236}">
                <a16:creationId xmlns:a16="http://schemas.microsoft.com/office/drawing/2014/main" id="{A44772C8-2AE8-4116-A7CE-FE0396B5348A}"/>
              </a:ext>
            </a:extLst>
          </p:cNvPr>
          <p:cNvSpPr/>
          <p:nvPr/>
        </p:nvSpPr>
        <p:spPr>
          <a:xfrm>
            <a:off x="4682636" y="5382357"/>
            <a:ext cx="1847850"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400"/>
              <a:t>second</a:t>
            </a:r>
            <a:endParaRPr kumimoji="1" lang="ja-JP" altLang="en-US" sz="2400"/>
          </a:p>
        </p:txBody>
      </p:sp>
      <p:sp>
        <p:nvSpPr>
          <p:cNvPr id="11" name="四角形: 角を丸くする 10">
            <a:extLst>
              <a:ext uri="{FF2B5EF4-FFF2-40B4-BE49-F238E27FC236}">
                <a16:creationId xmlns:a16="http://schemas.microsoft.com/office/drawing/2014/main" id="{E09E7A16-79F9-4016-A62E-04A591E6D944}"/>
              </a:ext>
            </a:extLst>
          </p:cNvPr>
          <p:cNvSpPr/>
          <p:nvPr/>
        </p:nvSpPr>
        <p:spPr>
          <a:xfrm>
            <a:off x="6863861" y="5382357"/>
            <a:ext cx="1847850"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400"/>
              <a:t>third</a:t>
            </a:r>
            <a:endParaRPr kumimoji="1" lang="ja-JP" altLang="en-US" sz="2400"/>
          </a:p>
        </p:txBody>
      </p:sp>
      <p:sp>
        <p:nvSpPr>
          <p:cNvPr id="12" name="四角形: 角を丸くする 11">
            <a:extLst>
              <a:ext uri="{FF2B5EF4-FFF2-40B4-BE49-F238E27FC236}">
                <a16:creationId xmlns:a16="http://schemas.microsoft.com/office/drawing/2014/main" id="{87F2590E-3E16-42ED-BE19-A2E37BAB9C65}"/>
              </a:ext>
            </a:extLst>
          </p:cNvPr>
          <p:cNvSpPr/>
          <p:nvPr/>
        </p:nvSpPr>
        <p:spPr>
          <a:xfrm>
            <a:off x="3044336" y="3067782"/>
            <a:ext cx="5114925" cy="1390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ルーティング</a:t>
            </a:r>
          </a:p>
        </p:txBody>
      </p:sp>
      <p:cxnSp>
        <p:nvCxnSpPr>
          <p:cNvPr id="13" name="直線コネクタ 12">
            <a:extLst>
              <a:ext uri="{FF2B5EF4-FFF2-40B4-BE49-F238E27FC236}">
                <a16:creationId xmlns:a16="http://schemas.microsoft.com/office/drawing/2014/main" id="{DF7DFB08-A74D-4140-A0F9-15DBA49C0909}"/>
              </a:ext>
            </a:extLst>
          </p:cNvPr>
          <p:cNvCxnSpPr>
            <a:cxnSpLocks/>
          </p:cNvCxnSpPr>
          <p:nvPr/>
        </p:nvCxnSpPr>
        <p:spPr>
          <a:xfrm>
            <a:off x="3239227" y="2691545"/>
            <a:ext cx="4462834" cy="2381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0319A84-EB30-4BD8-BACB-6E2F6B88DC78}"/>
              </a:ext>
            </a:extLst>
          </p:cNvPr>
          <p:cNvCxnSpPr>
            <a:cxnSpLocks/>
            <a:stCxn id="6" idx="2"/>
          </p:cNvCxnSpPr>
          <p:nvPr/>
        </p:nvCxnSpPr>
        <p:spPr>
          <a:xfrm>
            <a:off x="3239227" y="2331303"/>
            <a:ext cx="0" cy="36024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77AC50E9-E048-4E4D-BD1B-E47F7FBE93A0}"/>
              </a:ext>
            </a:extLst>
          </p:cNvPr>
          <p:cNvCxnSpPr>
            <a:cxnSpLocks/>
          </p:cNvCxnSpPr>
          <p:nvPr/>
        </p:nvCxnSpPr>
        <p:spPr>
          <a:xfrm>
            <a:off x="7692536" y="2343882"/>
            <a:ext cx="9525" cy="42862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F4F6304-0087-4EF5-90D0-C416E0082013}"/>
              </a:ext>
            </a:extLst>
          </p:cNvPr>
          <p:cNvCxnSpPr>
            <a:cxnSpLocks/>
            <a:stCxn id="7" idx="2"/>
            <a:endCxn id="12" idx="0"/>
          </p:cNvCxnSpPr>
          <p:nvPr/>
        </p:nvCxnSpPr>
        <p:spPr>
          <a:xfrm flipH="1">
            <a:off x="5601799" y="2328250"/>
            <a:ext cx="5494" cy="7395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554DEBC0-24A4-468C-8D29-8E10ED72260D}"/>
              </a:ext>
            </a:extLst>
          </p:cNvPr>
          <p:cNvCxnSpPr>
            <a:stCxn id="12" idx="2"/>
            <a:endCxn id="10" idx="0"/>
          </p:cNvCxnSpPr>
          <p:nvPr/>
        </p:nvCxnSpPr>
        <p:spPr>
          <a:xfrm>
            <a:off x="5601799" y="4458432"/>
            <a:ext cx="4762" cy="9239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3FFD240-6BEF-4DFC-B1BB-5EBA33963780}"/>
              </a:ext>
            </a:extLst>
          </p:cNvPr>
          <p:cNvCxnSpPr/>
          <p:nvPr/>
        </p:nvCxnSpPr>
        <p:spPr>
          <a:xfrm>
            <a:off x="3272936" y="4953732"/>
            <a:ext cx="4429125" cy="95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7F334CA1-7942-45CB-B043-5484B5B9457D}"/>
              </a:ext>
            </a:extLst>
          </p:cNvPr>
          <p:cNvCxnSpPr>
            <a:endCxn id="9" idx="0"/>
          </p:cNvCxnSpPr>
          <p:nvPr/>
        </p:nvCxnSpPr>
        <p:spPr>
          <a:xfrm flipH="1">
            <a:off x="3291986" y="4925157"/>
            <a:ext cx="9525" cy="457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1DDC64D-B766-4CF0-B3E6-5981120E8F61}"/>
              </a:ext>
            </a:extLst>
          </p:cNvPr>
          <p:cNvCxnSpPr/>
          <p:nvPr/>
        </p:nvCxnSpPr>
        <p:spPr>
          <a:xfrm flipH="1">
            <a:off x="7683011" y="4934682"/>
            <a:ext cx="9525" cy="457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四角形: 角を丸くする 20">
            <a:extLst>
              <a:ext uri="{FF2B5EF4-FFF2-40B4-BE49-F238E27FC236}">
                <a16:creationId xmlns:a16="http://schemas.microsoft.com/office/drawing/2014/main" id="{90BD5511-2C7B-4563-9A5D-4A6A8BCDB14A}"/>
              </a:ext>
            </a:extLst>
          </p:cNvPr>
          <p:cNvSpPr/>
          <p:nvPr/>
        </p:nvSpPr>
        <p:spPr>
          <a:xfrm>
            <a:off x="3558686" y="3301145"/>
            <a:ext cx="1228725" cy="276225"/>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600"/>
              <a:t>/one</a:t>
            </a:r>
            <a:endParaRPr kumimoji="1" lang="ja-JP" altLang="en-US" sz="1600"/>
          </a:p>
        </p:txBody>
      </p:sp>
      <p:sp>
        <p:nvSpPr>
          <p:cNvPr id="22" name="四角形: 角を丸くする 21">
            <a:extLst>
              <a:ext uri="{FF2B5EF4-FFF2-40B4-BE49-F238E27FC236}">
                <a16:creationId xmlns:a16="http://schemas.microsoft.com/office/drawing/2014/main" id="{384D2637-8A4B-4438-B998-99AD07898F8F}"/>
              </a:ext>
            </a:extLst>
          </p:cNvPr>
          <p:cNvSpPr/>
          <p:nvPr/>
        </p:nvSpPr>
        <p:spPr>
          <a:xfrm>
            <a:off x="3558686" y="3705957"/>
            <a:ext cx="1228725" cy="276225"/>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600"/>
              <a:t>/two</a:t>
            </a:r>
            <a:endParaRPr kumimoji="1" lang="ja-JP" altLang="en-US" sz="1600"/>
          </a:p>
        </p:txBody>
      </p:sp>
      <p:sp>
        <p:nvSpPr>
          <p:cNvPr id="23" name="四角形: 角を丸くする 22">
            <a:extLst>
              <a:ext uri="{FF2B5EF4-FFF2-40B4-BE49-F238E27FC236}">
                <a16:creationId xmlns:a16="http://schemas.microsoft.com/office/drawing/2014/main" id="{53D0DE50-389B-4F61-B7BF-73D4C7ABB4ED}"/>
              </a:ext>
            </a:extLst>
          </p:cNvPr>
          <p:cNvSpPr/>
          <p:nvPr/>
        </p:nvSpPr>
        <p:spPr>
          <a:xfrm>
            <a:off x="3558686" y="4110770"/>
            <a:ext cx="1228725" cy="276225"/>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600"/>
              <a:t>/three</a:t>
            </a:r>
            <a:endParaRPr kumimoji="1" lang="ja-JP" altLang="en-US" sz="1600"/>
          </a:p>
        </p:txBody>
      </p:sp>
      <p:sp>
        <p:nvSpPr>
          <p:cNvPr id="24" name="四角形: 角を丸くする 23">
            <a:extLst>
              <a:ext uri="{FF2B5EF4-FFF2-40B4-BE49-F238E27FC236}">
                <a16:creationId xmlns:a16="http://schemas.microsoft.com/office/drawing/2014/main" id="{FB38B13B-8C9B-4171-905E-9C8C53AA28EA}"/>
              </a:ext>
            </a:extLst>
          </p:cNvPr>
          <p:cNvSpPr/>
          <p:nvPr/>
        </p:nvSpPr>
        <p:spPr>
          <a:xfrm>
            <a:off x="6397136" y="3301145"/>
            <a:ext cx="1228725" cy="276225"/>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600"/>
              <a:t>first</a:t>
            </a:r>
            <a:endParaRPr kumimoji="1" lang="ja-JP" altLang="en-US" sz="1600"/>
          </a:p>
        </p:txBody>
      </p:sp>
      <p:sp>
        <p:nvSpPr>
          <p:cNvPr id="25" name="四角形: 角を丸くする 24">
            <a:extLst>
              <a:ext uri="{FF2B5EF4-FFF2-40B4-BE49-F238E27FC236}">
                <a16:creationId xmlns:a16="http://schemas.microsoft.com/office/drawing/2014/main" id="{EBFBB71B-11DF-414A-A2D8-AEFBAA095AE7}"/>
              </a:ext>
            </a:extLst>
          </p:cNvPr>
          <p:cNvSpPr/>
          <p:nvPr/>
        </p:nvSpPr>
        <p:spPr>
          <a:xfrm>
            <a:off x="6397136" y="3705957"/>
            <a:ext cx="1228725" cy="276225"/>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600"/>
              <a:t>second</a:t>
            </a:r>
            <a:endParaRPr kumimoji="1" lang="ja-JP" altLang="en-US" sz="1600"/>
          </a:p>
        </p:txBody>
      </p:sp>
      <p:sp>
        <p:nvSpPr>
          <p:cNvPr id="26" name="四角形: 角を丸くする 25">
            <a:extLst>
              <a:ext uri="{FF2B5EF4-FFF2-40B4-BE49-F238E27FC236}">
                <a16:creationId xmlns:a16="http://schemas.microsoft.com/office/drawing/2014/main" id="{4C200DF8-70D7-421F-8C3D-1628A72FC80C}"/>
              </a:ext>
            </a:extLst>
          </p:cNvPr>
          <p:cNvSpPr/>
          <p:nvPr/>
        </p:nvSpPr>
        <p:spPr>
          <a:xfrm>
            <a:off x="6397136" y="4110770"/>
            <a:ext cx="1228725" cy="276225"/>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600"/>
              <a:t>third</a:t>
            </a:r>
            <a:endParaRPr kumimoji="1" lang="ja-JP" altLang="en-US" sz="1600"/>
          </a:p>
        </p:txBody>
      </p:sp>
      <p:cxnSp>
        <p:nvCxnSpPr>
          <p:cNvPr id="27" name="直線矢印コネクタ 26">
            <a:extLst>
              <a:ext uri="{FF2B5EF4-FFF2-40B4-BE49-F238E27FC236}">
                <a16:creationId xmlns:a16="http://schemas.microsoft.com/office/drawing/2014/main" id="{0BB6A484-C6DC-4835-A301-1B704F057346}"/>
              </a:ext>
            </a:extLst>
          </p:cNvPr>
          <p:cNvCxnSpPr>
            <a:stCxn id="21" idx="3"/>
            <a:endCxn id="24" idx="1"/>
          </p:cNvCxnSpPr>
          <p:nvPr/>
        </p:nvCxnSpPr>
        <p:spPr>
          <a:xfrm>
            <a:off x="4787411" y="3439258"/>
            <a:ext cx="1609725"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8" name="直線矢印コネクタ 27">
            <a:extLst>
              <a:ext uri="{FF2B5EF4-FFF2-40B4-BE49-F238E27FC236}">
                <a16:creationId xmlns:a16="http://schemas.microsoft.com/office/drawing/2014/main" id="{B615797D-547E-47D2-BA2F-5D9D398C8FD9}"/>
              </a:ext>
            </a:extLst>
          </p:cNvPr>
          <p:cNvCxnSpPr>
            <a:stCxn id="22" idx="3"/>
            <a:endCxn id="25" idx="1"/>
          </p:cNvCxnSpPr>
          <p:nvPr/>
        </p:nvCxnSpPr>
        <p:spPr>
          <a:xfrm>
            <a:off x="4787411" y="3844070"/>
            <a:ext cx="1609725"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9" name="直線矢印コネクタ 28">
            <a:extLst>
              <a:ext uri="{FF2B5EF4-FFF2-40B4-BE49-F238E27FC236}">
                <a16:creationId xmlns:a16="http://schemas.microsoft.com/office/drawing/2014/main" id="{031E2292-608D-42AD-83CB-11BE882D426A}"/>
              </a:ext>
            </a:extLst>
          </p:cNvPr>
          <p:cNvCxnSpPr>
            <a:stCxn id="23" idx="3"/>
            <a:endCxn id="26" idx="1"/>
          </p:cNvCxnSpPr>
          <p:nvPr/>
        </p:nvCxnSpPr>
        <p:spPr>
          <a:xfrm>
            <a:off x="4787411" y="4248883"/>
            <a:ext cx="1609725"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313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a:xfrm>
            <a:off x="792518" y="238125"/>
            <a:ext cx="8596668" cy="1320800"/>
          </a:xfrm>
        </p:spPr>
        <p:txBody>
          <a:bodyPr>
            <a:normAutofit/>
          </a:bodyPr>
          <a:lstStyle/>
          <a:p>
            <a:r>
              <a:rPr kumimoji="1" lang="en-US" altLang="ja-JP" sz="4800" dirty="0"/>
              <a:t>routes</a:t>
            </a:r>
            <a:r>
              <a:rPr kumimoji="1" lang="ja-JP" altLang="en-US" sz="4800" dirty="0"/>
              <a:t>フォルダ</a:t>
            </a:r>
            <a:r>
              <a:rPr lang="ja-JP" altLang="en-US" sz="4800" dirty="0"/>
              <a:t>内</a:t>
            </a:r>
            <a:endParaRPr kumimoji="1" lang="ja-JP" altLang="en-US" sz="4800" dirty="0"/>
          </a:p>
        </p:txBody>
      </p:sp>
      <p:graphicFrame>
        <p:nvGraphicFramePr>
          <p:cNvPr id="3" name="表 4">
            <a:extLst>
              <a:ext uri="{FF2B5EF4-FFF2-40B4-BE49-F238E27FC236}">
                <a16:creationId xmlns:a16="http://schemas.microsoft.com/office/drawing/2014/main" id="{FC3584A4-7696-4124-AA3F-FB49CFE1CB20}"/>
              </a:ext>
            </a:extLst>
          </p:cNvPr>
          <p:cNvGraphicFramePr>
            <a:graphicFrameLocks noGrp="1"/>
          </p:cNvGraphicFramePr>
          <p:nvPr>
            <p:extLst>
              <p:ext uri="{D42A27DB-BD31-4B8C-83A1-F6EECF244321}">
                <p14:modId xmlns:p14="http://schemas.microsoft.com/office/powerpoint/2010/main" val="442603225"/>
              </p:ext>
            </p:extLst>
          </p:nvPr>
        </p:nvGraphicFramePr>
        <p:xfrm>
          <a:off x="1304670" y="2583635"/>
          <a:ext cx="9582660" cy="2667000"/>
        </p:xfrm>
        <a:graphic>
          <a:graphicData uri="http://schemas.openxmlformats.org/drawingml/2006/table">
            <a:tbl>
              <a:tblPr firstRow="1" bandRow="1">
                <a:tableStyleId>{5C22544A-7EE6-4342-B048-85BDC9FD1C3A}</a:tableStyleId>
              </a:tblPr>
              <a:tblGrid>
                <a:gridCol w="2203347">
                  <a:extLst>
                    <a:ext uri="{9D8B030D-6E8A-4147-A177-3AD203B41FA5}">
                      <a16:colId xmlns:a16="http://schemas.microsoft.com/office/drawing/2014/main" val="3826006543"/>
                    </a:ext>
                  </a:extLst>
                </a:gridCol>
                <a:gridCol w="7379313">
                  <a:extLst>
                    <a:ext uri="{9D8B030D-6E8A-4147-A177-3AD203B41FA5}">
                      <a16:colId xmlns:a16="http://schemas.microsoft.com/office/drawing/2014/main" val="3613925216"/>
                    </a:ext>
                  </a:extLst>
                </a:gridCol>
              </a:tblGrid>
              <a:tr h="370840">
                <a:tc>
                  <a:txBody>
                    <a:bodyPr/>
                    <a:lstStyle/>
                    <a:p>
                      <a:r>
                        <a:rPr kumimoji="1" lang="ja-JP" altLang="en-US" dirty="0"/>
                        <a:t>フォルダ名</a:t>
                      </a:r>
                    </a:p>
                  </a:txBody>
                  <a:tcPr/>
                </a:tc>
                <a:tc>
                  <a:txBody>
                    <a:bodyPr/>
                    <a:lstStyle/>
                    <a:p>
                      <a:r>
                        <a:rPr kumimoji="1" lang="ja-JP" altLang="en-US" dirty="0"/>
                        <a:t>説明</a:t>
                      </a:r>
                    </a:p>
                  </a:txBody>
                  <a:tcPr/>
                </a:tc>
                <a:extLst>
                  <a:ext uri="{0D108BD9-81ED-4DB2-BD59-A6C34878D82A}">
                    <a16:rowId xmlns:a16="http://schemas.microsoft.com/office/drawing/2014/main" val="1402695862"/>
                  </a:ext>
                </a:extLst>
              </a:tr>
              <a:tr h="370840">
                <a:tc>
                  <a:txBody>
                    <a:bodyPr/>
                    <a:lstStyle/>
                    <a:p>
                      <a:r>
                        <a:rPr kumimoji="1" lang="en-US" altLang="ja-JP" dirty="0" err="1"/>
                        <a:t>api.php</a:t>
                      </a:r>
                      <a:endParaRPr kumimoji="1" lang="ja-JP" altLang="en-US" dirty="0"/>
                    </a:p>
                  </a:txBody>
                  <a:tcPr/>
                </a:tc>
                <a:tc>
                  <a:txBody>
                    <a:bodyPr/>
                    <a:lstStyle/>
                    <a:p>
                      <a:r>
                        <a:rPr kumimoji="1" lang="en-US" altLang="ja-JP" dirty="0"/>
                        <a:t>API</a:t>
                      </a:r>
                      <a:r>
                        <a:rPr kumimoji="1" lang="ja-JP" altLang="en-US" dirty="0"/>
                        <a:t>のルーティングです。例えばユーザー認証などのように、プログラム内から利用する</a:t>
                      </a:r>
                      <a:r>
                        <a:rPr kumimoji="1" lang="en-US" altLang="ja-JP" dirty="0"/>
                        <a:t>API</a:t>
                      </a:r>
                      <a:r>
                        <a:rPr kumimoji="1" lang="ja-JP" altLang="en-US" dirty="0"/>
                        <a:t>の機能を特定のアドレスに割り当てるのに利用されます。</a:t>
                      </a:r>
                    </a:p>
                  </a:txBody>
                  <a:tcPr/>
                </a:tc>
                <a:extLst>
                  <a:ext uri="{0D108BD9-81ED-4DB2-BD59-A6C34878D82A}">
                    <a16:rowId xmlns:a16="http://schemas.microsoft.com/office/drawing/2014/main" val="3129998405"/>
                  </a:ext>
                </a:extLst>
              </a:tr>
              <a:tr h="370840">
                <a:tc>
                  <a:txBody>
                    <a:bodyPr/>
                    <a:lstStyle/>
                    <a:p>
                      <a:r>
                        <a:rPr kumimoji="1" lang="en-US" altLang="ja-JP" dirty="0" err="1"/>
                        <a:t>channels.php</a:t>
                      </a:r>
                      <a:endParaRPr kumimoji="1" lang="ja-JP" altLang="en-US" dirty="0"/>
                    </a:p>
                  </a:txBody>
                  <a:tcPr/>
                </a:tc>
                <a:tc>
                  <a:txBody>
                    <a:bodyPr/>
                    <a:lstStyle/>
                    <a:p>
                      <a:r>
                        <a:rPr kumimoji="1" lang="ja-JP" altLang="en-US" dirty="0"/>
                        <a:t>ブロードキャストチャンネルのためのルーティングです。</a:t>
                      </a:r>
                    </a:p>
                  </a:txBody>
                  <a:tcPr/>
                </a:tc>
                <a:extLst>
                  <a:ext uri="{0D108BD9-81ED-4DB2-BD59-A6C34878D82A}">
                    <a16:rowId xmlns:a16="http://schemas.microsoft.com/office/drawing/2014/main" val="1697714008"/>
                  </a:ext>
                </a:extLst>
              </a:tr>
              <a:tr h="370840">
                <a:tc>
                  <a:txBody>
                    <a:bodyPr/>
                    <a:lstStyle/>
                    <a:p>
                      <a:r>
                        <a:rPr kumimoji="1" lang="en-US" altLang="ja-JP" dirty="0" err="1"/>
                        <a:t>console.php</a:t>
                      </a:r>
                      <a:endParaRPr kumimoji="1" lang="ja-JP" altLang="en-US" dirty="0"/>
                    </a:p>
                  </a:txBody>
                  <a:tcPr/>
                </a:tc>
                <a:tc>
                  <a:txBody>
                    <a:bodyPr/>
                    <a:lstStyle/>
                    <a:p>
                      <a:r>
                        <a:rPr kumimoji="1" lang="ja-JP" altLang="en-US" dirty="0"/>
                        <a:t>コンソールプログラムのためのルーティングです。</a:t>
                      </a:r>
                    </a:p>
                  </a:txBody>
                  <a:tcPr/>
                </a:tc>
                <a:extLst>
                  <a:ext uri="{0D108BD9-81ED-4DB2-BD59-A6C34878D82A}">
                    <a16:rowId xmlns:a16="http://schemas.microsoft.com/office/drawing/2014/main" val="169983154"/>
                  </a:ext>
                </a:extLst>
              </a:tr>
              <a:tr h="370840">
                <a:tc>
                  <a:txBody>
                    <a:bodyPr/>
                    <a:lstStyle/>
                    <a:p>
                      <a:r>
                        <a:rPr kumimoji="1" lang="en-US" altLang="ja-JP" dirty="0" err="1"/>
                        <a:t>web.php</a:t>
                      </a:r>
                      <a:endParaRPr kumimoji="1" lang="ja-JP" altLang="en-US" dirty="0"/>
                    </a:p>
                  </a:txBody>
                  <a:tcPr/>
                </a:tc>
                <a:tc>
                  <a:txBody>
                    <a:bodyPr/>
                    <a:lstStyle/>
                    <a:p>
                      <a:r>
                        <a:rPr kumimoji="1" lang="ja-JP" altLang="en-US" dirty="0"/>
                        <a:t>これが、一般的な</a:t>
                      </a:r>
                      <a:r>
                        <a:rPr kumimoji="1" lang="en-US" altLang="ja-JP" dirty="0"/>
                        <a:t>Web</a:t>
                      </a:r>
                      <a:r>
                        <a:rPr kumimoji="1" lang="ja-JP" altLang="en-US" dirty="0"/>
                        <a:t>ページとしてアクセスするためのルーティングです。</a:t>
                      </a:r>
                    </a:p>
                  </a:txBody>
                  <a:tcPr/>
                </a:tc>
                <a:extLst>
                  <a:ext uri="{0D108BD9-81ED-4DB2-BD59-A6C34878D82A}">
                    <a16:rowId xmlns:a16="http://schemas.microsoft.com/office/drawing/2014/main" val="929884662"/>
                  </a:ext>
                </a:extLst>
              </a:tr>
            </a:tbl>
          </a:graphicData>
        </a:graphic>
      </p:graphicFrame>
      <p:sp>
        <p:nvSpPr>
          <p:cNvPr id="6" name="テキスト ボックス 5">
            <a:extLst>
              <a:ext uri="{FF2B5EF4-FFF2-40B4-BE49-F238E27FC236}">
                <a16:creationId xmlns:a16="http://schemas.microsoft.com/office/drawing/2014/main" id="{83E3B7DD-2605-4C98-AE97-C12EF47F8041}"/>
              </a:ext>
            </a:extLst>
          </p:cNvPr>
          <p:cNvSpPr txBox="1"/>
          <p:nvPr/>
        </p:nvSpPr>
        <p:spPr>
          <a:xfrm>
            <a:off x="1219200" y="1488087"/>
            <a:ext cx="5250155" cy="707886"/>
          </a:xfrm>
          <a:prstGeom prst="rect">
            <a:avLst/>
          </a:prstGeom>
          <a:noFill/>
        </p:spPr>
        <p:txBody>
          <a:bodyPr wrap="none" rtlCol="0">
            <a:spAutoFit/>
          </a:bodyPr>
          <a:lstStyle/>
          <a:p>
            <a:r>
              <a:rPr kumimoji="1" lang="ja-JP" altLang="en-US" sz="4000" dirty="0"/>
              <a:t>重要なのは、</a:t>
            </a:r>
            <a:r>
              <a:rPr kumimoji="1" lang="en-US" altLang="ja-JP" sz="4000" dirty="0" err="1"/>
              <a:t>web.php</a:t>
            </a:r>
            <a:endParaRPr kumimoji="1" lang="ja-JP" altLang="en-US" sz="4000" dirty="0"/>
          </a:p>
        </p:txBody>
      </p:sp>
    </p:spTree>
    <p:extLst>
      <p:ext uri="{BB962C8B-B14F-4D97-AF65-F5344CB8AC3E}">
        <p14:creationId xmlns:p14="http://schemas.microsoft.com/office/powerpoint/2010/main" val="427565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a:xfrm>
            <a:off x="676746" y="609600"/>
            <a:ext cx="4117992" cy="1320800"/>
          </a:xfrm>
        </p:spPr>
        <p:txBody>
          <a:bodyPr vert="horz" lIns="91440" tIns="45720" rIns="91440" bIns="45720" rtlCol="0" anchor="ctr">
            <a:normAutofit/>
          </a:bodyPr>
          <a:lstStyle/>
          <a:p>
            <a:r>
              <a:rPr kumimoji="1" lang="ja-JP" altLang="en-US" dirty="0"/>
              <a:t>ルート情報の記述</a:t>
            </a:r>
          </a:p>
        </p:txBody>
      </p:sp>
      <p:sp>
        <p:nvSpPr>
          <p:cNvPr id="6" name="テキスト ボックス 5">
            <a:extLst>
              <a:ext uri="{FF2B5EF4-FFF2-40B4-BE49-F238E27FC236}">
                <a16:creationId xmlns:a16="http://schemas.microsoft.com/office/drawing/2014/main" id="{83E3B7DD-2605-4C98-AE97-C12EF47F8041}"/>
              </a:ext>
            </a:extLst>
          </p:cNvPr>
          <p:cNvSpPr txBox="1"/>
          <p:nvPr/>
        </p:nvSpPr>
        <p:spPr>
          <a:xfrm>
            <a:off x="685166" y="2160589"/>
            <a:ext cx="5410833" cy="356073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kumimoji="1" lang="ja-JP" altLang="en-US" dirty="0">
                <a:solidFill>
                  <a:schemeClr val="tx1">
                    <a:lumMod val="75000"/>
                    <a:lumOff val="25000"/>
                  </a:schemeClr>
                </a:solidFill>
              </a:rPr>
              <a:t>ポイントは、</a:t>
            </a:r>
            <a:r>
              <a:rPr kumimoji="1" lang="en-US" altLang="ja-JP" dirty="0">
                <a:solidFill>
                  <a:schemeClr val="tx1">
                    <a:lumMod val="75000"/>
                    <a:lumOff val="25000"/>
                  </a:schemeClr>
                </a:solidFill>
              </a:rPr>
              <a:t>Route::get( </a:t>
            </a:r>
            <a:r>
              <a:rPr kumimoji="1" lang="ja-JP" altLang="en-US" dirty="0">
                <a:solidFill>
                  <a:schemeClr val="tx1">
                    <a:lumMod val="75000"/>
                    <a:lumOff val="25000"/>
                  </a:schemeClr>
                </a:solidFill>
              </a:rPr>
              <a:t>アドレス</a:t>
            </a:r>
            <a:r>
              <a:rPr kumimoji="1" lang="en-US" altLang="ja-JP" dirty="0">
                <a:solidFill>
                  <a:schemeClr val="tx1">
                    <a:lumMod val="75000"/>
                    <a:lumOff val="25000"/>
                  </a:schemeClr>
                </a:solidFill>
              </a:rPr>
              <a:t>, </a:t>
            </a:r>
            <a:r>
              <a:rPr kumimoji="1" lang="ja-JP" altLang="en-US" dirty="0">
                <a:solidFill>
                  <a:schemeClr val="tx1">
                    <a:lumMod val="75000"/>
                    <a:lumOff val="25000"/>
                  </a:schemeClr>
                </a:solidFill>
              </a:rPr>
              <a:t>関数など</a:t>
            </a:r>
            <a:r>
              <a:rPr kumimoji="1" lang="en-US" altLang="ja-JP" dirty="0">
                <a:solidFill>
                  <a:schemeClr val="tx1">
                    <a:lumMod val="75000"/>
                    <a:lumOff val="25000"/>
                  </a:schemeClr>
                </a:solidFill>
              </a:rPr>
              <a:t>);</a:t>
            </a:r>
          </a:p>
          <a:p>
            <a:pPr>
              <a:spcBef>
                <a:spcPts val="1000"/>
              </a:spcBef>
              <a:buClr>
                <a:schemeClr val="accent1"/>
              </a:buClr>
              <a:buSzPct val="80000"/>
              <a:buFont typeface="Wingdings 3" charset="2"/>
              <a:buChar char=""/>
            </a:pPr>
            <a:r>
              <a:rPr kumimoji="1" lang="en-US" altLang="ja-JP" dirty="0">
                <a:solidFill>
                  <a:schemeClr val="tx1">
                    <a:lumMod val="75000"/>
                    <a:lumOff val="25000"/>
                  </a:schemeClr>
                </a:solidFill>
              </a:rPr>
              <a:t>Function(){}</a:t>
            </a:r>
            <a:r>
              <a:rPr kumimoji="1" lang="ja-JP" altLang="en-US" dirty="0">
                <a:solidFill>
                  <a:schemeClr val="tx1">
                    <a:lumMod val="75000"/>
                    <a:lumOff val="25000"/>
                  </a:schemeClr>
                </a:solidFill>
              </a:rPr>
              <a:t>は、フレームワークとして必要そう。</a:t>
            </a:r>
            <a:endParaRPr kumimoji="1" lang="en-US" altLang="ja-JP" dirty="0">
              <a:solidFill>
                <a:schemeClr val="tx1">
                  <a:lumMod val="75000"/>
                  <a:lumOff val="25000"/>
                </a:schemeClr>
              </a:solidFill>
            </a:endParaRPr>
          </a:p>
          <a:p>
            <a:pPr>
              <a:spcBef>
                <a:spcPts val="1000"/>
              </a:spcBef>
              <a:buClr>
                <a:schemeClr val="accent1"/>
              </a:buClr>
              <a:buSzPct val="80000"/>
              <a:buFont typeface="Wingdings 3" charset="2"/>
              <a:buChar char=""/>
            </a:pPr>
            <a:endParaRPr kumimoji="1" lang="en-US" altLang="ja-JP" dirty="0">
              <a:solidFill>
                <a:schemeClr val="tx1">
                  <a:lumMod val="75000"/>
                  <a:lumOff val="25000"/>
                </a:schemeClr>
              </a:solidFill>
            </a:endParaRPr>
          </a:p>
          <a:p>
            <a:pPr>
              <a:spcBef>
                <a:spcPts val="1000"/>
              </a:spcBef>
              <a:buClr>
                <a:schemeClr val="accent1"/>
              </a:buClr>
              <a:buSzPct val="80000"/>
              <a:buFont typeface="Wingdings 3" charset="2"/>
              <a:buChar char=""/>
            </a:pPr>
            <a:r>
              <a:rPr kumimoji="1" lang="en-US" altLang="ja-JP" dirty="0">
                <a:solidFill>
                  <a:schemeClr val="tx1">
                    <a:lumMod val="75000"/>
                    <a:lumOff val="25000"/>
                  </a:schemeClr>
                </a:solidFill>
              </a:rPr>
              <a:t>View</a:t>
            </a:r>
            <a:r>
              <a:rPr kumimoji="1" lang="ja-JP" altLang="en-US" dirty="0">
                <a:solidFill>
                  <a:schemeClr val="tx1">
                    <a:lumMod val="75000"/>
                    <a:lumOff val="25000"/>
                  </a:schemeClr>
                </a:solidFill>
              </a:rPr>
              <a:t>関数で、テンプレートを読み込んで表示させる</a:t>
            </a:r>
            <a:endParaRPr kumimoji="1" lang="en-US" altLang="ja-JP" dirty="0">
              <a:solidFill>
                <a:schemeClr val="tx1">
                  <a:lumMod val="75000"/>
                  <a:lumOff val="25000"/>
                </a:schemeClr>
              </a:solidFill>
            </a:endParaRPr>
          </a:p>
          <a:p>
            <a:pPr>
              <a:spcBef>
                <a:spcPts val="1000"/>
              </a:spcBef>
              <a:buClr>
                <a:schemeClr val="accent1"/>
              </a:buClr>
              <a:buSzPct val="80000"/>
              <a:buFont typeface="Wingdings 3" charset="2"/>
              <a:buChar char=""/>
            </a:pPr>
            <a:endParaRPr kumimoji="1" lang="en-US" altLang="ja-JP" dirty="0">
              <a:solidFill>
                <a:schemeClr val="tx1">
                  <a:lumMod val="75000"/>
                  <a:lumOff val="25000"/>
                </a:schemeClr>
              </a:solidFill>
            </a:endParaRPr>
          </a:p>
          <a:p>
            <a:pPr>
              <a:spcBef>
                <a:spcPts val="1000"/>
              </a:spcBef>
              <a:buClr>
                <a:schemeClr val="accent1"/>
              </a:buClr>
              <a:buSzPct val="80000"/>
              <a:buFont typeface="Wingdings 3" charset="2"/>
              <a:buChar char=""/>
            </a:pPr>
            <a:r>
              <a:rPr kumimoji="1" lang="ja-JP" altLang="en-US" dirty="0">
                <a:solidFill>
                  <a:schemeClr val="tx1">
                    <a:lumMod val="75000"/>
                    <a:lumOff val="25000"/>
                  </a:schemeClr>
                </a:solidFill>
              </a:rPr>
              <a:t>テンプレートの中身は、</a:t>
            </a:r>
            <a:r>
              <a:rPr kumimoji="1" lang="en-US" altLang="ja-JP" dirty="0">
                <a:solidFill>
                  <a:schemeClr val="tx1">
                    <a:lumMod val="75000"/>
                    <a:lumOff val="25000"/>
                  </a:schemeClr>
                </a:solidFill>
              </a:rPr>
              <a:t>HTML</a:t>
            </a:r>
            <a:r>
              <a:rPr kumimoji="1" lang="ja-JP" altLang="en-US" dirty="0">
                <a:solidFill>
                  <a:schemeClr val="tx1">
                    <a:lumMod val="75000"/>
                    <a:lumOff val="25000"/>
                  </a:schemeClr>
                </a:solidFill>
              </a:rPr>
              <a:t>だけでなく、＠マークではじまる文がある（</a:t>
            </a:r>
            <a:r>
              <a:rPr kumimoji="1" lang="en-US" altLang="ja-JP" dirty="0">
                <a:solidFill>
                  <a:schemeClr val="tx1">
                    <a:lumMod val="75000"/>
                    <a:lumOff val="25000"/>
                  </a:schemeClr>
                </a:solidFill>
              </a:rPr>
              <a:t>Blade</a:t>
            </a:r>
            <a:r>
              <a:rPr kumimoji="1" lang="ja-JP" altLang="en-US" dirty="0">
                <a:solidFill>
                  <a:schemeClr val="tx1">
                    <a:lumMod val="75000"/>
                    <a:lumOff val="25000"/>
                  </a:schemeClr>
                </a:solidFill>
              </a:rPr>
              <a:t>テンプレートエンジンが解釈する文）</a:t>
            </a:r>
            <a:endParaRPr kumimoji="1" lang="en-US" altLang="ja-JP" dirty="0">
              <a:solidFill>
                <a:schemeClr val="tx1">
                  <a:lumMod val="75000"/>
                  <a:lumOff val="25000"/>
                </a:schemeClr>
              </a:solidFill>
            </a:endParaRPr>
          </a:p>
          <a:p>
            <a:pPr>
              <a:spcBef>
                <a:spcPts val="1000"/>
              </a:spcBef>
              <a:buClr>
                <a:schemeClr val="accent1"/>
              </a:buClr>
              <a:buSzPct val="80000"/>
              <a:buFont typeface="Wingdings 3" charset="2"/>
              <a:buChar char=""/>
            </a:pPr>
            <a:endParaRPr kumimoji="1" lang="en-US" altLang="ja-JP" dirty="0">
              <a:solidFill>
                <a:schemeClr val="tx1">
                  <a:lumMod val="75000"/>
                  <a:lumOff val="25000"/>
                </a:schemeClr>
              </a:solidFill>
            </a:endParaRPr>
          </a:p>
          <a:p>
            <a:pPr>
              <a:spcBef>
                <a:spcPts val="1000"/>
              </a:spcBef>
              <a:buClr>
                <a:schemeClr val="accent1"/>
              </a:buClr>
              <a:buSzPct val="80000"/>
              <a:buFont typeface="Wingdings 3" charset="2"/>
              <a:buChar char=""/>
            </a:pPr>
            <a:endParaRPr kumimoji="1" lang="en-US" altLang="ja-JP" dirty="0">
              <a:solidFill>
                <a:schemeClr val="tx1">
                  <a:lumMod val="75000"/>
                  <a:lumOff val="25000"/>
                </a:schemeClr>
              </a:solidFill>
            </a:endParaRPr>
          </a:p>
          <a:p>
            <a:pPr>
              <a:spcBef>
                <a:spcPts val="1000"/>
              </a:spcBef>
              <a:buClr>
                <a:schemeClr val="accent1"/>
              </a:buClr>
              <a:buSzPct val="80000"/>
              <a:buFont typeface="Wingdings 3" charset="2"/>
              <a:buChar char=""/>
            </a:pPr>
            <a:endParaRPr kumimoji="1" lang="en-US" altLang="ja-JP" dirty="0">
              <a:solidFill>
                <a:schemeClr val="tx1">
                  <a:lumMod val="75000"/>
                  <a:lumOff val="25000"/>
                </a:schemeClr>
              </a:solidFill>
            </a:endParaRPr>
          </a:p>
        </p:txBody>
      </p:sp>
      <p:pic>
        <p:nvPicPr>
          <p:cNvPr id="5" name="図 4" descr="文字と写真のスクリーンショット&#10;&#10;自動的に生成された説明">
            <a:extLst>
              <a:ext uri="{FF2B5EF4-FFF2-40B4-BE49-F238E27FC236}">
                <a16:creationId xmlns:a16="http://schemas.microsoft.com/office/drawing/2014/main" id="{96339924-F02E-44D6-A73B-1963C16AE840}"/>
              </a:ext>
            </a:extLst>
          </p:cNvPr>
          <p:cNvPicPr>
            <a:picLocks noChangeAspect="1"/>
          </p:cNvPicPr>
          <p:nvPr/>
        </p:nvPicPr>
        <p:blipFill>
          <a:blip r:embed="rId3"/>
          <a:stretch>
            <a:fillRect/>
          </a:stretch>
        </p:blipFill>
        <p:spPr>
          <a:xfrm>
            <a:off x="6439237" y="337082"/>
            <a:ext cx="4854309" cy="6183836"/>
          </a:xfrm>
          <a:prstGeom prst="rect">
            <a:avLst/>
          </a:prstGeom>
        </p:spPr>
      </p:pic>
    </p:spTree>
    <p:extLst>
      <p:ext uri="{BB962C8B-B14F-4D97-AF65-F5344CB8AC3E}">
        <p14:creationId xmlns:p14="http://schemas.microsoft.com/office/powerpoint/2010/main" val="321027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63D0-2AFC-4908-87E1-2932E62E9753}"/>
              </a:ext>
            </a:extLst>
          </p:cNvPr>
          <p:cNvSpPr>
            <a:spLocks noGrp="1"/>
          </p:cNvSpPr>
          <p:nvPr>
            <p:ph type="title"/>
          </p:nvPr>
        </p:nvSpPr>
        <p:spPr/>
        <p:txBody>
          <a:bodyPr>
            <a:normAutofit/>
          </a:bodyPr>
          <a:lstStyle/>
          <a:p>
            <a:r>
              <a:rPr kumimoji="1" lang="ja-JP" altLang="en-US" sz="4800" dirty="0"/>
              <a:t>ルート情報を追加する</a:t>
            </a:r>
          </a:p>
        </p:txBody>
      </p:sp>
      <p:sp>
        <p:nvSpPr>
          <p:cNvPr id="3" name="コンテンツ プレースホルダー 2">
            <a:extLst>
              <a:ext uri="{FF2B5EF4-FFF2-40B4-BE49-F238E27FC236}">
                <a16:creationId xmlns:a16="http://schemas.microsoft.com/office/drawing/2014/main" id="{86E4A57C-9915-42DB-8AFF-988891C39BA8}"/>
              </a:ext>
            </a:extLst>
          </p:cNvPr>
          <p:cNvSpPr>
            <a:spLocks noGrp="1"/>
          </p:cNvSpPr>
          <p:nvPr>
            <p:ph idx="1"/>
          </p:nvPr>
        </p:nvSpPr>
        <p:spPr/>
        <p:txBody>
          <a:bodyPr>
            <a:normAutofit/>
          </a:bodyPr>
          <a:lstStyle/>
          <a:p>
            <a:r>
              <a:rPr lang="en-US" altLang="ja-JP" sz="4400" dirty="0" err="1"/>
              <a:t>web.php</a:t>
            </a:r>
            <a:r>
              <a:rPr lang="ja-JP" altLang="en-US" sz="4400" dirty="0"/>
              <a:t>にルート情報を追加するだけ。</a:t>
            </a:r>
            <a:endParaRPr lang="en-US" altLang="ja-JP" sz="4400" dirty="0"/>
          </a:p>
        </p:txBody>
      </p:sp>
    </p:spTree>
    <p:extLst>
      <p:ext uri="{BB962C8B-B14F-4D97-AF65-F5344CB8AC3E}">
        <p14:creationId xmlns:p14="http://schemas.microsoft.com/office/powerpoint/2010/main" val="3268124075"/>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867</Words>
  <Application>Microsoft Office PowerPoint</Application>
  <PresentationFormat>ワイド画面</PresentationFormat>
  <Paragraphs>137</Paragraphs>
  <Slides>14</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Arial</vt:lpstr>
      <vt:lpstr>Trebuchet MS</vt:lpstr>
      <vt:lpstr>Wingdings 3</vt:lpstr>
      <vt:lpstr>ファセット</vt:lpstr>
      <vt:lpstr>PHPフレームワーク Laravel入門　第2章</vt:lpstr>
      <vt:lpstr>第２章</vt:lpstr>
      <vt:lpstr>ルーティング</vt:lpstr>
      <vt:lpstr>一般的なWebサイトなら・・・</vt:lpstr>
      <vt:lpstr>Laravelを使う場合・・・</vt:lpstr>
      <vt:lpstr>ルーティングを図示すると・・・</vt:lpstr>
      <vt:lpstr>routesフォルダ内</vt:lpstr>
      <vt:lpstr>ルート情報の記述</vt:lpstr>
      <vt:lpstr>ルート情報を追加する</vt:lpstr>
      <vt:lpstr>HTMLを出力する</vt:lpstr>
      <vt:lpstr>ヒアドキュメントを使う</vt:lpstr>
      <vt:lpstr>その前に。アプリの構成を。</vt:lpstr>
      <vt:lpstr>続いて、Laravelのフォルダ</vt:lpstr>
      <vt:lpstr>Laravelのappフォルダ内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PHPフレームワーク Laravel入門　第2章</dc:title>
  <dc:creator>mnaganuma</dc:creator>
  <cp:lastModifiedBy>mnaganuma</cp:lastModifiedBy>
  <cp:revision>6</cp:revision>
  <dcterms:created xsi:type="dcterms:W3CDTF">2019-11-06T06:10:34Z</dcterms:created>
  <dcterms:modified xsi:type="dcterms:W3CDTF">2019-11-06T07:59:36Z</dcterms:modified>
</cp:coreProperties>
</file>