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57" r:id="rId4"/>
    <p:sldId id="258" r:id="rId5"/>
    <p:sldId id="259" r:id="rId6"/>
    <p:sldId id="261" r:id="rId7"/>
    <p:sldId id="263" r:id="rId8"/>
    <p:sldId id="262"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60" autoAdjust="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69AAF5-1645-4855-A1F4-9AD967E17174}" type="datetimeFigureOut">
              <a:rPr lang="en-AU" smtClean="0"/>
              <a:pPr/>
              <a:t>10/05/2020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A8A07D-05F2-4789-A265-9D8C472E1570}"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“These can be the result of struggling with friendships, being teased, outcast and bullying which can lead to .... demoralised, alienated, anxious and even traumatised.”</a:t>
            </a:r>
          </a:p>
          <a:p>
            <a:endParaRPr lang="en-AU" dirty="0"/>
          </a:p>
        </p:txBody>
      </p:sp>
      <p:sp>
        <p:nvSpPr>
          <p:cNvPr id="4" name="Slide Number Placeholder 3"/>
          <p:cNvSpPr>
            <a:spLocks noGrp="1"/>
          </p:cNvSpPr>
          <p:nvPr>
            <p:ph type="sldNum" sz="quarter" idx="10"/>
          </p:nvPr>
        </p:nvSpPr>
        <p:spPr/>
        <p:txBody>
          <a:bodyPr/>
          <a:lstStyle/>
          <a:p>
            <a:fld id="{D5A8A07D-05F2-4789-A265-9D8C472E1570}" type="slidenum">
              <a:rPr lang="en-AU" smtClean="0"/>
              <a:pPr/>
              <a:t>7</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sz="1200" dirty="0" smtClean="0"/>
              <a:t>and newer generations feel more comfortable with expressing how they feel through technology.</a:t>
            </a:r>
            <a:endParaRPr lang="en-AU" dirty="0"/>
          </a:p>
        </p:txBody>
      </p:sp>
      <p:sp>
        <p:nvSpPr>
          <p:cNvPr id="4" name="Slide Number Placeholder 3"/>
          <p:cNvSpPr>
            <a:spLocks noGrp="1"/>
          </p:cNvSpPr>
          <p:nvPr>
            <p:ph type="sldNum" sz="quarter" idx="10"/>
          </p:nvPr>
        </p:nvSpPr>
        <p:spPr/>
        <p:txBody>
          <a:bodyPr/>
          <a:lstStyle/>
          <a:p>
            <a:fld id="{D5A8A07D-05F2-4789-A265-9D8C472E1570}" type="slidenum">
              <a:rPr lang="en-AU" smtClean="0"/>
              <a:pPr/>
              <a:t>8</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to protect the anonymity of the students.”</a:t>
            </a:r>
          </a:p>
          <a:p>
            <a:endParaRPr lang="en-AU" dirty="0"/>
          </a:p>
        </p:txBody>
      </p:sp>
      <p:sp>
        <p:nvSpPr>
          <p:cNvPr id="4" name="Slide Number Placeholder 3"/>
          <p:cNvSpPr>
            <a:spLocks noGrp="1"/>
          </p:cNvSpPr>
          <p:nvPr>
            <p:ph type="sldNum" sz="quarter" idx="10"/>
          </p:nvPr>
        </p:nvSpPr>
        <p:spPr/>
        <p:txBody>
          <a:bodyPr/>
          <a:lstStyle/>
          <a:p>
            <a:fld id="{D5A8A07D-05F2-4789-A265-9D8C472E1570}" type="slidenum">
              <a:rPr lang="en-AU" smtClean="0"/>
              <a:pPr/>
              <a:t>9</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D5A8A07D-05F2-4789-A265-9D8C472E1570}" type="slidenum">
              <a:rPr lang="en-AU" smtClean="0"/>
              <a:pPr/>
              <a:t>10</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D5A8A07D-05F2-4789-A265-9D8C472E1570}" type="slidenum">
              <a:rPr lang="en-AU" smtClean="0"/>
              <a:pPr/>
              <a:t>11</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More positive learning experience?</a:t>
            </a:r>
            <a:endParaRPr lang="en-AU" dirty="0"/>
          </a:p>
        </p:txBody>
      </p:sp>
      <p:sp>
        <p:nvSpPr>
          <p:cNvPr id="4" name="Slide Number Placeholder 3"/>
          <p:cNvSpPr>
            <a:spLocks noGrp="1"/>
          </p:cNvSpPr>
          <p:nvPr>
            <p:ph type="sldNum" sz="quarter" idx="10"/>
          </p:nvPr>
        </p:nvSpPr>
        <p:spPr/>
        <p:txBody>
          <a:bodyPr/>
          <a:lstStyle/>
          <a:p>
            <a:fld id="{D5A8A07D-05F2-4789-A265-9D8C472E1570}" type="slidenum">
              <a:rPr lang="en-AU" smtClean="0"/>
              <a:pPr/>
              <a:t>12</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D5A8A07D-05F2-4789-A265-9D8C472E1570}" type="slidenum">
              <a:rPr lang="en-AU" smtClean="0"/>
              <a:pPr/>
              <a:t>13</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7DB7D92-980E-4518-83A6-A14A72B0FC6D}" type="datetimeFigureOut">
              <a:rPr lang="en-AU" smtClean="0"/>
              <a:pPr/>
              <a:t>10/05/2020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7E58C8A-B0CF-40F3-9823-17F30B3169AF}"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7DB7D92-980E-4518-83A6-A14A72B0FC6D}" type="datetimeFigureOut">
              <a:rPr lang="en-AU" smtClean="0"/>
              <a:pPr/>
              <a:t>10/05/2020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7E58C8A-B0CF-40F3-9823-17F30B3169AF}"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7DB7D92-980E-4518-83A6-A14A72B0FC6D}" type="datetimeFigureOut">
              <a:rPr lang="en-AU" smtClean="0"/>
              <a:pPr/>
              <a:t>10/05/2020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7E58C8A-B0CF-40F3-9823-17F30B3169AF}"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7DB7D92-980E-4518-83A6-A14A72B0FC6D}" type="datetimeFigureOut">
              <a:rPr lang="en-AU" smtClean="0"/>
              <a:pPr/>
              <a:t>10/05/2020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7E58C8A-B0CF-40F3-9823-17F30B3169AF}"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B7D92-980E-4518-83A6-A14A72B0FC6D}" type="datetimeFigureOut">
              <a:rPr lang="en-AU" smtClean="0"/>
              <a:pPr/>
              <a:t>10/05/2020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7E58C8A-B0CF-40F3-9823-17F30B3169AF}"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7DB7D92-980E-4518-83A6-A14A72B0FC6D}" type="datetimeFigureOut">
              <a:rPr lang="en-AU" smtClean="0"/>
              <a:pPr/>
              <a:t>10/05/2020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7E58C8A-B0CF-40F3-9823-17F30B3169AF}"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7DB7D92-980E-4518-83A6-A14A72B0FC6D}" type="datetimeFigureOut">
              <a:rPr lang="en-AU" smtClean="0"/>
              <a:pPr/>
              <a:t>10/05/2020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7E58C8A-B0CF-40F3-9823-17F30B3169AF}"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7DB7D92-980E-4518-83A6-A14A72B0FC6D}" type="datetimeFigureOut">
              <a:rPr lang="en-AU" smtClean="0"/>
              <a:pPr/>
              <a:t>10/05/2020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7E58C8A-B0CF-40F3-9823-17F30B3169AF}"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B7D92-980E-4518-83A6-A14A72B0FC6D}" type="datetimeFigureOut">
              <a:rPr lang="en-AU" smtClean="0"/>
              <a:pPr/>
              <a:t>10/05/2020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7E58C8A-B0CF-40F3-9823-17F30B3169AF}"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B7D92-980E-4518-83A6-A14A72B0FC6D}" type="datetimeFigureOut">
              <a:rPr lang="en-AU" smtClean="0"/>
              <a:pPr/>
              <a:t>10/05/2020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7E58C8A-B0CF-40F3-9823-17F30B3169AF}"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B7D92-980E-4518-83A6-A14A72B0FC6D}" type="datetimeFigureOut">
              <a:rPr lang="en-AU" smtClean="0"/>
              <a:pPr/>
              <a:t>10/05/2020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7E58C8A-B0CF-40F3-9823-17F30B3169AF}"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B7D92-980E-4518-83A6-A14A72B0FC6D}" type="datetimeFigureOut">
              <a:rPr lang="en-AU" smtClean="0"/>
              <a:pPr/>
              <a:t>10/05/2020</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58C8A-B0CF-40F3-9823-17F30B3169AF}"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1"/>
            <a:ext cx="7772400" cy="1224136"/>
          </a:xfrm>
        </p:spPr>
        <p:txBody>
          <a:bodyPr/>
          <a:lstStyle/>
          <a:p>
            <a:r>
              <a:rPr lang="en-AU" b="1" dirty="0" smtClean="0"/>
              <a:t>Promo Video –  “Insight” App</a:t>
            </a:r>
            <a:endParaRPr lang="en-AU" b="1" i="1" dirty="0"/>
          </a:p>
        </p:txBody>
      </p:sp>
      <p:sp>
        <p:nvSpPr>
          <p:cNvPr id="3" name="Subtitle 2"/>
          <p:cNvSpPr>
            <a:spLocks noGrp="1"/>
          </p:cNvSpPr>
          <p:nvPr>
            <p:ph type="subTitle" idx="1"/>
          </p:nvPr>
        </p:nvSpPr>
        <p:spPr>
          <a:xfrm>
            <a:off x="1331640" y="5013176"/>
            <a:ext cx="6400800" cy="1512168"/>
          </a:xfrm>
        </p:spPr>
        <p:txBody>
          <a:bodyPr>
            <a:normAutofit/>
          </a:bodyPr>
          <a:lstStyle/>
          <a:p>
            <a:r>
              <a:rPr lang="en-AU" dirty="0" smtClean="0"/>
              <a:t>Group 21 - Assignment 5 – Project</a:t>
            </a:r>
          </a:p>
          <a:p>
            <a:r>
              <a:rPr lang="en-AU" i="1" dirty="0" smtClean="0"/>
              <a:t>- Draft Storyboard &amp; Script-</a:t>
            </a:r>
            <a:endParaRPr lang="en-AU" i="1" dirty="0"/>
          </a:p>
        </p:txBody>
      </p:sp>
      <p:pic>
        <p:nvPicPr>
          <p:cNvPr id="1026" name="Picture 2" descr="C:\Data\Study\RMIT\IntroToInfoTech\Assign2\StudentSurveyApp_1.jpg"/>
          <p:cNvPicPr>
            <a:picLocks noChangeAspect="1" noChangeArrowheads="1"/>
          </p:cNvPicPr>
          <p:nvPr/>
        </p:nvPicPr>
        <p:blipFill>
          <a:blip r:embed="rId2" cstate="print"/>
          <a:srcRect/>
          <a:stretch>
            <a:fillRect/>
          </a:stretch>
        </p:blipFill>
        <p:spPr bwMode="auto">
          <a:xfrm>
            <a:off x="2267744" y="1700808"/>
            <a:ext cx="4504212" cy="312422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2114"/>
          </a:xfrm>
        </p:spPr>
        <p:txBody>
          <a:bodyPr/>
          <a:lstStyle/>
          <a:p>
            <a:r>
              <a:rPr lang="en-AU" dirty="0" smtClean="0"/>
              <a:t>Scene 8</a:t>
            </a:r>
            <a:endParaRPr lang="en-AU" dirty="0"/>
          </a:p>
        </p:txBody>
      </p:sp>
      <p:sp>
        <p:nvSpPr>
          <p:cNvPr id="3" name="Content Placeholder 2"/>
          <p:cNvSpPr>
            <a:spLocks noGrp="1"/>
          </p:cNvSpPr>
          <p:nvPr>
            <p:ph idx="1"/>
          </p:nvPr>
        </p:nvSpPr>
        <p:spPr>
          <a:xfrm>
            <a:off x="457200" y="1052736"/>
            <a:ext cx="8507288" cy="5616624"/>
          </a:xfrm>
        </p:spPr>
        <p:txBody>
          <a:bodyPr>
            <a:normAutofit/>
          </a:bodyPr>
          <a:lstStyle/>
          <a:p>
            <a:r>
              <a:rPr lang="en-AU" sz="1800" b="1" u="sng" dirty="0" smtClean="0"/>
              <a:t>Visual:</a:t>
            </a:r>
            <a:r>
              <a:rPr lang="en-AU" sz="1800" dirty="0" smtClean="0"/>
              <a:t> Panning video of headmaster in office on a tablet device, flashes of graphs/charts on device screen</a:t>
            </a:r>
          </a:p>
          <a:p>
            <a:r>
              <a:rPr lang="en-AU" sz="1800" b="1" u="sng" dirty="0" smtClean="0"/>
              <a:t>Audio:</a:t>
            </a:r>
            <a:r>
              <a:rPr lang="en-AU" sz="1800" dirty="0" smtClean="0"/>
              <a:t> Narrator</a:t>
            </a:r>
          </a:p>
          <a:p>
            <a:pPr>
              <a:buNone/>
            </a:pPr>
            <a:endParaRPr lang="en-AU" sz="1800" dirty="0" smtClean="0"/>
          </a:p>
          <a:p>
            <a:pPr>
              <a:buFont typeface="Wingdings" pitchFamily="2" charset="2"/>
              <a:buChar char="Ø"/>
            </a:pPr>
            <a:r>
              <a:rPr lang="en-AU" sz="1800" dirty="0" smtClean="0"/>
              <a:t>“The school headmaster or administrator is provided a broader dashboard view of the school’s aggregated survey information, to monitor changes over time and introduce campaigns addressing concerning trends, prior to them becoming more significant problems and performance barriers.”</a:t>
            </a:r>
          </a:p>
          <a:p>
            <a:endParaRPr lang="en-AU" sz="1800" dirty="0" smtClean="0"/>
          </a:p>
          <a:p>
            <a:endParaRPr lang="en-AU"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2114"/>
          </a:xfrm>
        </p:spPr>
        <p:txBody>
          <a:bodyPr/>
          <a:lstStyle/>
          <a:p>
            <a:r>
              <a:rPr lang="en-AU" dirty="0" smtClean="0"/>
              <a:t>Scene 9</a:t>
            </a:r>
            <a:endParaRPr lang="en-AU" dirty="0"/>
          </a:p>
        </p:txBody>
      </p:sp>
      <p:sp>
        <p:nvSpPr>
          <p:cNvPr id="3" name="Content Placeholder 2"/>
          <p:cNvSpPr>
            <a:spLocks noGrp="1"/>
          </p:cNvSpPr>
          <p:nvPr>
            <p:ph idx="1"/>
          </p:nvPr>
        </p:nvSpPr>
        <p:spPr>
          <a:xfrm>
            <a:off x="457200" y="1052736"/>
            <a:ext cx="8507288" cy="5616624"/>
          </a:xfrm>
        </p:spPr>
        <p:txBody>
          <a:bodyPr>
            <a:normAutofit/>
          </a:bodyPr>
          <a:lstStyle/>
          <a:p>
            <a:r>
              <a:rPr lang="en-AU" sz="1800" b="1" u="sng" dirty="0" smtClean="0"/>
              <a:t>Visual:</a:t>
            </a:r>
            <a:r>
              <a:rPr lang="en-AU" sz="1800" dirty="0" smtClean="0"/>
              <a:t> Illustration of tablet device transmitting data (e.g. lightning bolt/dotted line) to cloud database, panning out to multiple devices all transmitting data to cloud database, then cloud processing the data and transmitting data back to devices.</a:t>
            </a:r>
          </a:p>
          <a:p>
            <a:r>
              <a:rPr lang="en-AU" sz="1800" b="1" u="sng" dirty="0" smtClean="0"/>
              <a:t>Audio:</a:t>
            </a:r>
            <a:r>
              <a:rPr lang="en-AU" sz="1800" dirty="0" smtClean="0"/>
              <a:t> Narrator</a:t>
            </a:r>
          </a:p>
          <a:p>
            <a:pPr>
              <a:buNone/>
            </a:pPr>
            <a:endParaRPr lang="en-AU" sz="1800" dirty="0" smtClean="0"/>
          </a:p>
          <a:p>
            <a:pPr>
              <a:buFont typeface="Wingdings" pitchFamily="2" charset="2"/>
              <a:buChar char="Ø"/>
            </a:pPr>
            <a:r>
              <a:rPr lang="en-AU" sz="1800" dirty="0" smtClean="0"/>
              <a:t>“The survey results are </a:t>
            </a:r>
            <a:r>
              <a:rPr lang="en-AU" sz="1800" dirty="0" smtClean="0"/>
              <a:t>encrypted and</a:t>
            </a:r>
            <a:r>
              <a:rPr lang="en-AU" sz="1800" dirty="0" smtClean="0"/>
              <a:t> </a:t>
            </a:r>
            <a:r>
              <a:rPr lang="en-AU" sz="1800" dirty="0" smtClean="0"/>
              <a:t>anonymously transmitted from each school to Insight’s secure central database.  The database gathers and processes the information for statistical purposes, and based on the school’s country and region, feedback can be provided to school administrators for benchmarking </a:t>
            </a:r>
            <a:r>
              <a:rPr lang="en-AU" sz="1800" dirty="0" smtClean="0"/>
              <a:t>their </a:t>
            </a:r>
            <a:r>
              <a:rPr lang="en-AU" sz="1800" dirty="0" smtClean="0"/>
              <a:t>results against the average of other schools within the same region.”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2114"/>
          </a:xfrm>
        </p:spPr>
        <p:txBody>
          <a:bodyPr/>
          <a:lstStyle/>
          <a:p>
            <a:r>
              <a:rPr lang="en-AU" dirty="0" smtClean="0"/>
              <a:t>Scene 10</a:t>
            </a:r>
            <a:endParaRPr lang="en-AU" dirty="0"/>
          </a:p>
        </p:txBody>
      </p:sp>
      <p:sp>
        <p:nvSpPr>
          <p:cNvPr id="3" name="Content Placeholder 2"/>
          <p:cNvSpPr>
            <a:spLocks noGrp="1"/>
          </p:cNvSpPr>
          <p:nvPr>
            <p:ph idx="1"/>
          </p:nvPr>
        </p:nvSpPr>
        <p:spPr>
          <a:xfrm>
            <a:off x="457200" y="1052736"/>
            <a:ext cx="8507288" cy="5616624"/>
          </a:xfrm>
        </p:spPr>
        <p:txBody>
          <a:bodyPr>
            <a:normAutofit/>
          </a:bodyPr>
          <a:lstStyle/>
          <a:p>
            <a:r>
              <a:rPr lang="en-AU" sz="1800" b="1" u="sng" dirty="0" smtClean="0"/>
              <a:t>Visual:</a:t>
            </a:r>
            <a:r>
              <a:rPr lang="en-AU" sz="1800" dirty="0" smtClean="0"/>
              <a:t> Several scenes of school playgrounds with high activity, student(s) sitting in front of laptops in library’s or </a:t>
            </a:r>
            <a:r>
              <a:rPr lang="en-AU" sz="1800" dirty="0" err="1" smtClean="0"/>
              <a:t>playgounds</a:t>
            </a:r>
            <a:r>
              <a:rPr lang="en-AU" sz="1800" dirty="0" smtClean="0"/>
              <a:t>, student(s) using mobile devices, fast playback speed.</a:t>
            </a:r>
          </a:p>
          <a:p>
            <a:r>
              <a:rPr lang="en-AU" sz="1800" b="1" u="sng" dirty="0" smtClean="0"/>
              <a:t>Audio:</a:t>
            </a:r>
            <a:r>
              <a:rPr lang="en-AU" sz="1800" dirty="0" smtClean="0"/>
              <a:t> Narrator</a:t>
            </a:r>
          </a:p>
          <a:p>
            <a:pPr>
              <a:buNone/>
            </a:pPr>
            <a:endParaRPr lang="en-AU" sz="1800" dirty="0" smtClean="0"/>
          </a:p>
          <a:p>
            <a:pPr>
              <a:buFont typeface="Wingdings" pitchFamily="2" charset="2"/>
              <a:buChar char="Ø"/>
            </a:pPr>
            <a:r>
              <a:rPr lang="en-AU" sz="1800" dirty="0" smtClean="0"/>
              <a:t>“Given the ever changing world we live in, Insight can provide schools, educators and parents a window into the minds of the younger generation, and the challenges they face.”</a:t>
            </a:r>
          </a:p>
          <a:p>
            <a:pPr>
              <a:buFont typeface="Wingdings" pitchFamily="2" charset="2"/>
              <a:buChar char="Ø"/>
            </a:pPr>
            <a:r>
              <a:rPr lang="en-AU" sz="1800" dirty="0" smtClean="0"/>
              <a:t>“Equipped with this understanding teaching methods can be adapted to improve attentiveness and performance, campaigns run to target emerging areas of concern, and the health and wellbeing of students enhanced everywhere.</a:t>
            </a:r>
          </a:p>
          <a:p>
            <a:pPr>
              <a:buFont typeface="Wingdings" pitchFamily="2" charset="2"/>
              <a:buChar char="Ø"/>
            </a:pPr>
            <a:r>
              <a:rPr lang="en-AU" sz="1800" dirty="0" smtClean="0"/>
              <a:t>“Insight will provide the insight to help students achieve their best.” </a:t>
            </a:r>
            <a:r>
              <a:rPr lang="en-AU" sz="1800" i="1" dirty="0" smtClean="0"/>
              <a:t>(Slogan TBA – too cliché)</a:t>
            </a:r>
          </a:p>
          <a:p>
            <a:pPr>
              <a:buFont typeface="Wingdings" pitchFamily="2" charset="2"/>
              <a:buChar char="Ø"/>
            </a:pPr>
            <a:endParaRPr lang="en-AU" sz="1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2114"/>
          </a:xfrm>
        </p:spPr>
        <p:txBody>
          <a:bodyPr/>
          <a:lstStyle/>
          <a:p>
            <a:r>
              <a:rPr lang="en-AU" dirty="0" smtClean="0"/>
              <a:t>Scene 11</a:t>
            </a:r>
            <a:endParaRPr lang="en-AU" dirty="0"/>
          </a:p>
        </p:txBody>
      </p:sp>
      <p:sp>
        <p:nvSpPr>
          <p:cNvPr id="3" name="Content Placeholder 2"/>
          <p:cNvSpPr>
            <a:spLocks noGrp="1"/>
          </p:cNvSpPr>
          <p:nvPr>
            <p:ph idx="1"/>
          </p:nvPr>
        </p:nvSpPr>
        <p:spPr>
          <a:xfrm>
            <a:off x="457200" y="1052736"/>
            <a:ext cx="8507288" cy="5616624"/>
          </a:xfrm>
        </p:spPr>
        <p:txBody>
          <a:bodyPr>
            <a:normAutofit/>
          </a:bodyPr>
          <a:lstStyle/>
          <a:p>
            <a:r>
              <a:rPr lang="en-AU" sz="1800" b="1" u="sng" dirty="0" smtClean="0"/>
              <a:t>Visual:</a:t>
            </a:r>
            <a:r>
              <a:rPr lang="en-AU" sz="1800" dirty="0" smtClean="0"/>
              <a:t> Closing Slide Showing product logo (TBA) or happy </a:t>
            </a:r>
            <a:r>
              <a:rPr lang="en-AU" sz="1800" dirty="0" err="1" smtClean="0"/>
              <a:t>emoji’s</a:t>
            </a:r>
            <a:r>
              <a:rPr lang="en-AU" sz="1800" dirty="0" smtClean="0"/>
              <a:t> and website</a:t>
            </a:r>
          </a:p>
          <a:p>
            <a:r>
              <a:rPr lang="en-AU" sz="1800" b="1" u="sng" dirty="0" smtClean="0"/>
              <a:t>Audio:</a:t>
            </a:r>
            <a:r>
              <a:rPr lang="en-AU" sz="1800" dirty="0" smtClean="0"/>
              <a:t> Narrator, music level ramps up, children’s cheer</a:t>
            </a:r>
          </a:p>
          <a:p>
            <a:pPr>
              <a:buNone/>
            </a:pPr>
            <a:endParaRPr lang="en-AU" sz="1800" dirty="0" smtClean="0"/>
          </a:p>
          <a:p>
            <a:pPr>
              <a:buFont typeface="Wingdings" pitchFamily="2" charset="2"/>
              <a:buChar char="Ø"/>
            </a:pPr>
            <a:r>
              <a:rPr lang="en-AU" sz="1800" dirty="0" smtClean="0"/>
              <a:t>“For more information visit www.studentinsight.net”</a:t>
            </a:r>
            <a:endParaRPr lang="en-AU" sz="1800" i="1" dirty="0" smtClean="0"/>
          </a:p>
          <a:p>
            <a:pPr>
              <a:buFont typeface="Wingdings" pitchFamily="2" charset="2"/>
              <a:buChar char="Ø"/>
            </a:pPr>
            <a:endParaRPr lang="en-AU" sz="1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2114"/>
          </a:xfrm>
        </p:spPr>
        <p:txBody>
          <a:bodyPr/>
          <a:lstStyle/>
          <a:p>
            <a:r>
              <a:rPr lang="en-AU" dirty="0" smtClean="0"/>
              <a:t>Intro</a:t>
            </a:r>
            <a:endParaRPr lang="en-AU" dirty="0"/>
          </a:p>
        </p:txBody>
      </p:sp>
      <p:sp>
        <p:nvSpPr>
          <p:cNvPr id="3" name="Content Placeholder 2"/>
          <p:cNvSpPr>
            <a:spLocks noGrp="1"/>
          </p:cNvSpPr>
          <p:nvPr>
            <p:ph idx="1"/>
          </p:nvPr>
        </p:nvSpPr>
        <p:spPr>
          <a:xfrm>
            <a:off x="457200" y="1052736"/>
            <a:ext cx="8507288" cy="5616624"/>
          </a:xfrm>
        </p:spPr>
        <p:txBody>
          <a:bodyPr>
            <a:normAutofit/>
          </a:bodyPr>
          <a:lstStyle/>
          <a:p>
            <a:r>
              <a:rPr lang="en-AU" sz="1800" b="1" u="sng" dirty="0" smtClean="0"/>
              <a:t>Visual:</a:t>
            </a:r>
            <a:r>
              <a:rPr lang="en-AU" sz="1800" dirty="0" smtClean="0"/>
              <a:t> Opening Slide Showing Team Name and Name of Application</a:t>
            </a:r>
          </a:p>
          <a:p>
            <a:r>
              <a:rPr lang="en-AU" sz="1800" b="1" u="sng" dirty="0" smtClean="0"/>
              <a:t>Audio:</a:t>
            </a:r>
            <a:r>
              <a:rPr lang="en-AU" sz="1800" dirty="0" smtClean="0"/>
              <a:t> Backing track commences, acoustic guitar instrumental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2114"/>
          </a:xfrm>
        </p:spPr>
        <p:txBody>
          <a:bodyPr/>
          <a:lstStyle/>
          <a:p>
            <a:r>
              <a:rPr lang="en-AU" dirty="0" smtClean="0"/>
              <a:t>Scene 1</a:t>
            </a:r>
            <a:endParaRPr lang="en-AU" dirty="0"/>
          </a:p>
        </p:txBody>
      </p:sp>
      <p:sp>
        <p:nvSpPr>
          <p:cNvPr id="3" name="Content Placeholder 2"/>
          <p:cNvSpPr>
            <a:spLocks noGrp="1"/>
          </p:cNvSpPr>
          <p:nvPr>
            <p:ph idx="1"/>
          </p:nvPr>
        </p:nvSpPr>
        <p:spPr>
          <a:xfrm>
            <a:off x="457200" y="1052736"/>
            <a:ext cx="8507288" cy="5616624"/>
          </a:xfrm>
        </p:spPr>
        <p:txBody>
          <a:bodyPr>
            <a:normAutofit lnSpcReduction="10000"/>
          </a:bodyPr>
          <a:lstStyle/>
          <a:p>
            <a:r>
              <a:rPr lang="en-AU" sz="1800" b="1" u="sng" dirty="0" smtClean="0"/>
              <a:t>Visual:</a:t>
            </a:r>
            <a:r>
              <a:rPr lang="en-AU" sz="1800" dirty="0" smtClean="0"/>
              <a:t> Basic illustrated animation of family with 2 parents / 2 kids leaving for school / work on a weekday morning (TBA – illustrate faces only, full body, etc)</a:t>
            </a:r>
          </a:p>
          <a:p>
            <a:r>
              <a:rPr lang="en-AU" sz="1800" b="1" u="sng" dirty="0" smtClean="0"/>
              <a:t>Audio:</a:t>
            </a:r>
            <a:r>
              <a:rPr lang="en-AU" sz="1800" dirty="0" smtClean="0"/>
              <a:t> Voiceover - candid family dialog, 2 parents / 2 children getting ready for school</a:t>
            </a:r>
          </a:p>
          <a:p>
            <a:pPr>
              <a:buNone/>
            </a:pPr>
            <a:endParaRPr lang="en-AU" sz="1800" dirty="0" smtClean="0"/>
          </a:p>
          <a:p>
            <a:pPr>
              <a:buFont typeface="Wingdings" pitchFamily="2" charset="2"/>
              <a:buChar char="Ø"/>
            </a:pPr>
            <a:r>
              <a:rPr lang="en-AU" sz="1800" b="1" dirty="0" smtClean="0"/>
              <a:t>Mother:</a:t>
            </a:r>
            <a:r>
              <a:rPr lang="en-AU" sz="1800" dirty="0" smtClean="0"/>
              <a:t> “</a:t>
            </a:r>
            <a:r>
              <a:rPr lang="en-AU" sz="1800" dirty="0"/>
              <a:t>Kids are you ready? You’re going to be late for the </a:t>
            </a:r>
            <a:r>
              <a:rPr lang="en-AU" sz="1800" dirty="0" smtClean="0"/>
              <a:t>bus drop off if we don’t leave now and</a:t>
            </a:r>
            <a:r>
              <a:rPr lang="en-AU" sz="1800" i="1" dirty="0" smtClean="0"/>
              <a:t> </a:t>
            </a:r>
            <a:r>
              <a:rPr lang="en-AU" sz="1800" dirty="0"/>
              <a:t>I’ll be late for work</a:t>
            </a:r>
            <a:r>
              <a:rPr lang="en-AU" sz="1800" dirty="0" smtClean="0"/>
              <a:t>.” </a:t>
            </a:r>
            <a:r>
              <a:rPr lang="en-AU" sz="1800" i="1" dirty="0" smtClean="0"/>
              <a:t>(calls out)</a:t>
            </a:r>
            <a:endParaRPr lang="en-AU" sz="1800" i="1" dirty="0"/>
          </a:p>
          <a:p>
            <a:pPr>
              <a:buFont typeface="Wingdings" pitchFamily="2" charset="2"/>
              <a:buChar char="Ø"/>
            </a:pPr>
            <a:r>
              <a:rPr lang="en-AU" sz="1800" b="1" dirty="0" smtClean="0"/>
              <a:t>Son:</a:t>
            </a:r>
            <a:r>
              <a:rPr lang="en-AU" sz="1800" dirty="0"/>
              <a:t> </a:t>
            </a:r>
            <a:r>
              <a:rPr lang="en-AU" sz="1800" dirty="0" smtClean="0"/>
              <a:t>       “</a:t>
            </a:r>
            <a:r>
              <a:rPr lang="en-AU" sz="1800" dirty="0" err="1" smtClean="0"/>
              <a:t>Muuum</a:t>
            </a:r>
            <a:r>
              <a:rPr lang="en-AU" sz="1800" dirty="0"/>
              <a:t>, I’m </a:t>
            </a:r>
            <a:r>
              <a:rPr lang="en-AU" sz="1800" dirty="0" err="1" smtClean="0"/>
              <a:t>sooo</a:t>
            </a:r>
            <a:r>
              <a:rPr lang="en-AU" sz="1800" dirty="0" smtClean="0"/>
              <a:t> </a:t>
            </a:r>
            <a:r>
              <a:rPr lang="en-AU" sz="1800" dirty="0"/>
              <a:t>tired, I was having bad dreams last night</a:t>
            </a:r>
            <a:r>
              <a:rPr lang="en-AU" sz="1800" dirty="0" smtClean="0"/>
              <a:t>” </a:t>
            </a:r>
            <a:r>
              <a:rPr lang="en-AU" sz="1800" i="1" dirty="0" smtClean="0"/>
              <a:t>(tired voice)</a:t>
            </a:r>
            <a:endParaRPr lang="en-AU" sz="1800" i="1" dirty="0"/>
          </a:p>
          <a:p>
            <a:pPr>
              <a:buFont typeface="Wingdings" pitchFamily="2" charset="2"/>
              <a:buChar char="Ø"/>
            </a:pPr>
            <a:r>
              <a:rPr lang="en-AU" sz="1800" b="1" dirty="0" smtClean="0"/>
              <a:t>Mother:</a:t>
            </a:r>
            <a:r>
              <a:rPr lang="en-AU" sz="1800" dirty="0" smtClean="0"/>
              <a:t> “I told you not to watch that movie before bed... You’re </a:t>
            </a:r>
            <a:r>
              <a:rPr lang="en-AU" sz="1800" dirty="0"/>
              <a:t>not even dressed </a:t>
            </a:r>
            <a:r>
              <a:rPr lang="en-AU" sz="1800" dirty="0" smtClean="0"/>
              <a:t>yet?  Have you had breakfast?  C’mon </a:t>
            </a:r>
            <a:r>
              <a:rPr lang="en-AU" sz="1800" dirty="0"/>
              <a:t>hurry </a:t>
            </a:r>
            <a:r>
              <a:rPr lang="en-AU" sz="1800" dirty="0" smtClean="0"/>
              <a:t>up...” </a:t>
            </a:r>
            <a:r>
              <a:rPr lang="en-AU" sz="1800" i="1" dirty="0" smtClean="0"/>
              <a:t>(hastily)</a:t>
            </a:r>
            <a:endParaRPr lang="en-AU" sz="1800" dirty="0"/>
          </a:p>
          <a:p>
            <a:pPr>
              <a:buFont typeface="Wingdings" pitchFamily="2" charset="2"/>
              <a:buChar char="Ø"/>
            </a:pPr>
            <a:r>
              <a:rPr lang="en-AU" sz="1800" b="1" dirty="0" smtClean="0"/>
              <a:t>Father:   </a:t>
            </a:r>
            <a:r>
              <a:rPr lang="en-AU" sz="1800" dirty="0" smtClean="0"/>
              <a:t>“Ok honey, </a:t>
            </a:r>
            <a:r>
              <a:rPr lang="en-AU" sz="1800" dirty="0"/>
              <a:t>I’m </a:t>
            </a:r>
            <a:r>
              <a:rPr lang="en-AU" sz="1800" dirty="0" smtClean="0"/>
              <a:t>off to </a:t>
            </a:r>
            <a:r>
              <a:rPr lang="en-AU" sz="1800" dirty="0"/>
              <a:t>my interview. Wish me luck</a:t>
            </a:r>
            <a:r>
              <a:rPr lang="en-AU" sz="1800" dirty="0" smtClean="0"/>
              <a:t>.” </a:t>
            </a:r>
            <a:r>
              <a:rPr lang="en-AU" sz="1800" i="1" dirty="0" smtClean="0"/>
              <a:t>(nervous but chirpy)</a:t>
            </a:r>
            <a:endParaRPr lang="en-AU" sz="1800" i="1" dirty="0"/>
          </a:p>
          <a:p>
            <a:pPr>
              <a:buFont typeface="Wingdings" pitchFamily="2" charset="2"/>
              <a:buChar char="Ø"/>
            </a:pPr>
            <a:r>
              <a:rPr lang="en-AU" sz="1800" b="1" dirty="0" smtClean="0"/>
              <a:t>Mother:</a:t>
            </a:r>
            <a:r>
              <a:rPr lang="en-AU" sz="1800" dirty="0" smtClean="0"/>
              <a:t> </a:t>
            </a:r>
            <a:r>
              <a:rPr lang="en-AU" sz="1800" dirty="0"/>
              <a:t>“Hope you get this </a:t>
            </a:r>
            <a:r>
              <a:rPr lang="en-AU" sz="1800" dirty="0" smtClean="0"/>
              <a:t>job </a:t>
            </a:r>
            <a:r>
              <a:rPr lang="en-AU" sz="1800" dirty="0"/>
              <a:t>sweetheart. It’s been 6 </a:t>
            </a:r>
            <a:r>
              <a:rPr lang="en-AU" sz="1800" dirty="0" smtClean="0"/>
              <a:t>months, </a:t>
            </a:r>
            <a:r>
              <a:rPr lang="en-AU" sz="1800" dirty="0"/>
              <a:t>we </a:t>
            </a:r>
            <a:r>
              <a:rPr lang="en-AU" sz="1800" dirty="0" smtClean="0"/>
              <a:t>need this...”</a:t>
            </a:r>
          </a:p>
          <a:p>
            <a:pPr>
              <a:buFont typeface="Wingdings" pitchFamily="2" charset="2"/>
              <a:buChar char="Ø"/>
            </a:pPr>
            <a:r>
              <a:rPr lang="en-AU" sz="1800" b="1" dirty="0" smtClean="0"/>
              <a:t>Father:</a:t>
            </a:r>
            <a:r>
              <a:rPr lang="en-AU" sz="1800" dirty="0" smtClean="0"/>
              <a:t>   “</a:t>
            </a:r>
            <a:r>
              <a:rPr lang="en-AU" sz="1800" dirty="0"/>
              <a:t>Y</a:t>
            </a:r>
            <a:r>
              <a:rPr lang="en-AU" sz="1800" dirty="0" smtClean="0"/>
              <a:t>eah I know...” </a:t>
            </a:r>
            <a:r>
              <a:rPr lang="en-AU" sz="1800" i="1" dirty="0" smtClean="0"/>
              <a:t>(humble) – Door closes sound effect</a:t>
            </a:r>
            <a:endParaRPr lang="en-AU" sz="1800" dirty="0"/>
          </a:p>
          <a:p>
            <a:pPr>
              <a:buFont typeface="Wingdings" pitchFamily="2" charset="2"/>
              <a:buChar char="Ø"/>
            </a:pPr>
            <a:r>
              <a:rPr lang="en-AU" sz="1800" b="1" dirty="0" smtClean="0"/>
              <a:t>Mother:</a:t>
            </a:r>
            <a:r>
              <a:rPr lang="en-AU" sz="1800" dirty="0"/>
              <a:t> </a:t>
            </a:r>
            <a:r>
              <a:rPr lang="en-AU" sz="1800" dirty="0" smtClean="0"/>
              <a:t>“</a:t>
            </a:r>
            <a:r>
              <a:rPr lang="en-AU" sz="1800" dirty="0"/>
              <a:t>G</a:t>
            </a:r>
            <a:r>
              <a:rPr lang="en-AU" sz="1800" dirty="0" smtClean="0"/>
              <a:t>et </a:t>
            </a:r>
            <a:r>
              <a:rPr lang="en-AU" sz="1800" dirty="0"/>
              <a:t>off that device and get ready </a:t>
            </a:r>
            <a:r>
              <a:rPr lang="en-AU" sz="1800" dirty="0" smtClean="0"/>
              <a:t>for school young lady” </a:t>
            </a:r>
            <a:r>
              <a:rPr lang="en-AU" sz="1800" i="1" dirty="0" smtClean="0"/>
              <a:t>(stern)</a:t>
            </a:r>
            <a:endParaRPr lang="en-AU" sz="1800" dirty="0"/>
          </a:p>
          <a:p>
            <a:pPr>
              <a:buFont typeface="Wingdings" pitchFamily="2" charset="2"/>
              <a:buChar char="Ø"/>
            </a:pPr>
            <a:r>
              <a:rPr lang="en-AU" sz="1800" b="1" dirty="0" smtClean="0"/>
              <a:t>Daughter:</a:t>
            </a:r>
            <a:r>
              <a:rPr lang="en-AU" sz="1800" dirty="0" smtClean="0"/>
              <a:t> “I </a:t>
            </a:r>
            <a:r>
              <a:rPr lang="en-AU" sz="1800" dirty="0"/>
              <a:t>don’t want to go to school today” </a:t>
            </a:r>
            <a:r>
              <a:rPr lang="en-AU" sz="1800" i="1" dirty="0" smtClean="0"/>
              <a:t>(low voice)</a:t>
            </a:r>
            <a:endParaRPr lang="en-AU" sz="1800" dirty="0"/>
          </a:p>
          <a:p>
            <a:pPr>
              <a:buFont typeface="Wingdings" pitchFamily="2" charset="2"/>
              <a:buChar char="Ø"/>
            </a:pPr>
            <a:r>
              <a:rPr lang="en-AU" sz="1800" b="1" dirty="0" smtClean="0"/>
              <a:t>Mother:</a:t>
            </a:r>
            <a:r>
              <a:rPr lang="en-AU" sz="1800" dirty="0" smtClean="0"/>
              <a:t> “Why </a:t>
            </a:r>
            <a:r>
              <a:rPr lang="en-AU" sz="1800" dirty="0"/>
              <a:t>you’re not sick? </a:t>
            </a:r>
            <a:r>
              <a:rPr lang="en-AU" sz="1800" dirty="0" smtClean="0"/>
              <a:t> You </a:t>
            </a:r>
            <a:r>
              <a:rPr lang="en-AU" sz="1800" dirty="0"/>
              <a:t>were fine yesterday</a:t>
            </a:r>
            <a:r>
              <a:rPr lang="en-AU" sz="1800" i="1" dirty="0" smtClean="0"/>
              <a:t>…” (stern)</a:t>
            </a:r>
            <a:endParaRPr lang="en-AU" sz="1800" dirty="0"/>
          </a:p>
          <a:p>
            <a:pPr>
              <a:buFont typeface="Wingdings" pitchFamily="2" charset="2"/>
              <a:buChar char="Ø"/>
            </a:pPr>
            <a:r>
              <a:rPr lang="en-AU" sz="1800" b="1" dirty="0" smtClean="0"/>
              <a:t>Daughter:</a:t>
            </a:r>
            <a:r>
              <a:rPr lang="en-AU" sz="1800" dirty="0" smtClean="0"/>
              <a:t> “They’re </a:t>
            </a:r>
            <a:r>
              <a:rPr lang="en-AU" sz="1800" dirty="0"/>
              <a:t>saying things about </a:t>
            </a:r>
            <a:r>
              <a:rPr lang="en-AU" sz="1800" dirty="0" smtClean="0"/>
              <a:t>me again...” </a:t>
            </a:r>
            <a:r>
              <a:rPr lang="en-AU" sz="1800" i="1" dirty="0" smtClean="0"/>
              <a:t>(low voice)</a:t>
            </a:r>
            <a:endParaRPr lang="en-AU" sz="1800" i="1" dirty="0"/>
          </a:p>
          <a:p>
            <a:pPr>
              <a:buFont typeface="Wingdings" pitchFamily="2" charset="2"/>
              <a:buChar char="Ø"/>
            </a:pPr>
            <a:r>
              <a:rPr lang="en-AU" sz="1800" b="1" dirty="0" smtClean="0"/>
              <a:t>Mother:</a:t>
            </a:r>
            <a:r>
              <a:rPr lang="en-AU" sz="1800" dirty="0" smtClean="0"/>
              <a:t> “Who’s saying things? …</a:t>
            </a:r>
            <a:r>
              <a:rPr lang="en-AU" sz="1800" dirty="0"/>
              <a:t>just ignore them</a:t>
            </a:r>
            <a:r>
              <a:rPr lang="en-AU" sz="1800" dirty="0" smtClean="0"/>
              <a:t>… We’ll </a:t>
            </a:r>
            <a:r>
              <a:rPr lang="en-AU" sz="1800" dirty="0"/>
              <a:t>talk about it later</a:t>
            </a:r>
            <a:r>
              <a:rPr lang="en-AU" sz="1800" dirty="0" smtClean="0"/>
              <a:t>, we don’t have time for that now </a:t>
            </a:r>
            <a:r>
              <a:rPr lang="en-AU" sz="1800" dirty="0"/>
              <a:t>we </a:t>
            </a:r>
            <a:r>
              <a:rPr lang="en-AU" sz="1800" dirty="0" err="1"/>
              <a:t>gotta</a:t>
            </a:r>
            <a:r>
              <a:rPr lang="en-AU" sz="1800" dirty="0"/>
              <a:t> </a:t>
            </a:r>
            <a:r>
              <a:rPr lang="en-AU" sz="1800" dirty="0" smtClean="0"/>
              <a:t>go” </a:t>
            </a:r>
            <a:r>
              <a:rPr lang="en-AU" sz="1800" i="1" dirty="0" smtClean="0"/>
              <a:t>(hastily)</a:t>
            </a:r>
            <a:endParaRPr lang="en-AU" sz="18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2114"/>
          </a:xfrm>
        </p:spPr>
        <p:txBody>
          <a:bodyPr/>
          <a:lstStyle/>
          <a:p>
            <a:r>
              <a:rPr lang="en-AU" dirty="0" smtClean="0"/>
              <a:t>Scene 2</a:t>
            </a:r>
            <a:endParaRPr lang="en-AU" dirty="0"/>
          </a:p>
        </p:txBody>
      </p:sp>
      <p:sp>
        <p:nvSpPr>
          <p:cNvPr id="3" name="Content Placeholder 2"/>
          <p:cNvSpPr>
            <a:spLocks noGrp="1"/>
          </p:cNvSpPr>
          <p:nvPr>
            <p:ph idx="1"/>
          </p:nvPr>
        </p:nvSpPr>
        <p:spPr>
          <a:xfrm>
            <a:off x="457200" y="1052736"/>
            <a:ext cx="8507288" cy="5616624"/>
          </a:xfrm>
        </p:spPr>
        <p:txBody>
          <a:bodyPr>
            <a:normAutofit/>
          </a:bodyPr>
          <a:lstStyle/>
          <a:p>
            <a:r>
              <a:rPr lang="en-AU" sz="1800" b="1" u="sng" dirty="0" smtClean="0"/>
              <a:t>Visual:</a:t>
            </a:r>
            <a:r>
              <a:rPr lang="en-AU" sz="1800" dirty="0" smtClean="0"/>
              <a:t> Image of a student in the school yard, head in hands (TBA)</a:t>
            </a:r>
          </a:p>
          <a:p>
            <a:r>
              <a:rPr lang="en-AU" sz="1800" b="1" u="sng" dirty="0" smtClean="0"/>
              <a:t>Audio:</a:t>
            </a:r>
            <a:r>
              <a:rPr lang="en-AU" sz="1800" dirty="0" smtClean="0"/>
              <a:t> Narrator</a:t>
            </a:r>
          </a:p>
          <a:p>
            <a:pPr>
              <a:buNone/>
            </a:pPr>
            <a:endParaRPr lang="en-AU" sz="1800" dirty="0" smtClean="0"/>
          </a:p>
          <a:p>
            <a:pPr>
              <a:buFont typeface="Wingdings" pitchFamily="2" charset="2"/>
              <a:buChar char="Ø"/>
            </a:pPr>
            <a:r>
              <a:rPr lang="en-AU" sz="1800" dirty="0" smtClean="0"/>
              <a:t>“Life is busy and can be complicated, it’s </a:t>
            </a:r>
            <a:r>
              <a:rPr lang="en-AU" sz="1800" dirty="0"/>
              <a:t>no wonder that </a:t>
            </a:r>
            <a:r>
              <a:rPr lang="en-AU" sz="1800" dirty="0" smtClean="0"/>
              <a:t>some kids </a:t>
            </a:r>
            <a:r>
              <a:rPr lang="en-AU" sz="1800" dirty="0"/>
              <a:t>come to school feeling </a:t>
            </a:r>
            <a:r>
              <a:rPr lang="en-AU" sz="1800" dirty="0" smtClean="0"/>
              <a:t>…”</a:t>
            </a:r>
          </a:p>
          <a:p>
            <a:endParaRPr lang="en-AU"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2114"/>
          </a:xfrm>
        </p:spPr>
        <p:txBody>
          <a:bodyPr/>
          <a:lstStyle/>
          <a:p>
            <a:r>
              <a:rPr lang="en-AU" dirty="0" smtClean="0"/>
              <a:t>Scene 3</a:t>
            </a:r>
            <a:endParaRPr lang="en-AU" dirty="0"/>
          </a:p>
        </p:txBody>
      </p:sp>
      <p:sp>
        <p:nvSpPr>
          <p:cNvPr id="3" name="Content Placeholder 2"/>
          <p:cNvSpPr>
            <a:spLocks noGrp="1"/>
          </p:cNvSpPr>
          <p:nvPr>
            <p:ph idx="1"/>
          </p:nvPr>
        </p:nvSpPr>
        <p:spPr>
          <a:xfrm>
            <a:off x="457200" y="1052736"/>
            <a:ext cx="8507288" cy="5616624"/>
          </a:xfrm>
        </p:spPr>
        <p:txBody>
          <a:bodyPr>
            <a:normAutofit/>
          </a:bodyPr>
          <a:lstStyle/>
          <a:p>
            <a:r>
              <a:rPr lang="en-AU" sz="1800" b="1" u="sng" dirty="0" smtClean="0"/>
              <a:t>Visual:</a:t>
            </a:r>
            <a:r>
              <a:rPr lang="en-AU" sz="1800" dirty="0" smtClean="0"/>
              <a:t> Illustration of facial expressions (maybe </a:t>
            </a:r>
            <a:r>
              <a:rPr lang="en-AU" sz="1800" dirty="0" err="1" smtClean="0"/>
              <a:t>emoji’s</a:t>
            </a:r>
            <a:r>
              <a:rPr lang="en-AU" sz="1800" dirty="0" smtClean="0"/>
              <a:t>?) with text for each emotion</a:t>
            </a:r>
          </a:p>
          <a:p>
            <a:r>
              <a:rPr lang="en-AU" sz="1800" b="1" u="sng" dirty="0" smtClean="0"/>
              <a:t>Audio:</a:t>
            </a:r>
            <a:r>
              <a:rPr lang="en-AU" sz="1800" dirty="0" smtClean="0"/>
              <a:t> Children’s voices calling out each emotion – uttered in the tone of the emotion</a:t>
            </a:r>
          </a:p>
          <a:p>
            <a:pPr>
              <a:buNone/>
            </a:pPr>
            <a:endParaRPr lang="en-AU" sz="1800" dirty="0" smtClean="0"/>
          </a:p>
          <a:p>
            <a:pPr>
              <a:buFont typeface="Wingdings" pitchFamily="2" charset="2"/>
              <a:buChar char="Ø"/>
            </a:pPr>
            <a:r>
              <a:rPr lang="en-AU" sz="1800" dirty="0" smtClean="0"/>
              <a:t>“Worried”</a:t>
            </a:r>
          </a:p>
          <a:p>
            <a:pPr>
              <a:buFont typeface="Wingdings" pitchFamily="2" charset="2"/>
              <a:buChar char="Ø"/>
            </a:pPr>
            <a:r>
              <a:rPr lang="en-AU" sz="1800" dirty="0" smtClean="0"/>
              <a:t>“Nervous”</a:t>
            </a:r>
          </a:p>
          <a:p>
            <a:pPr>
              <a:buFont typeface="Wingdings" pitchFamily="2" charset="2"/>
              <a:buChar char="Ø"/>
            </a:pPr>
            <a:r>
              <a:rPr lang="en-AU" sz="1800" dirty="0" smtClean="0"/>
              <a:t>“Angry”</a:t>
            </a:r>
          </a:p>
          <a:p>
            <a:pPr>
              <a:buFont typeface="Wingdings" pitchFamily="2" charset="2"/>
              <a:buChar char="Ø"/>
            </a:pPr>
            <a:r>
              <a:rPr lang="en-AU" sz="1800" dirty="0" smtClean="0"/>
              <a:t>“Sad”</a:t>
            </a:r>
          </a:p>
          <a:p>
            <a:pPr>
              <a:buFont typeface="Wingdings" pitchFamily="2" charset="2"/>
              <a:buChar char="Ø"/>
            </a:pPr>
            <a:r>
              <a:rPr lang="en-AU" sz="1800" dirty="0" smtClean="0"/>
              <a:t>“Grumpy”</a:t>
            </a:r>
          </a:p>
          <a:p>
            <a:pPr>
              <a:buFont typeface="Wingdings" pitchFamily="2" charset="2"/>
              <a:buChar char="Ø"/>
            </a:pPr>
            <a:r>
              <a:rPr lang="en-AU" sz="1800" dirty="0" smtClean="0"/>
              <a:t>“Lonely”</a:t>
            </a:r>
          </a:p>
          <a:p>
            <a:pPr>
              <a:buFont typeface="Wingdings" pitchFamily="2" charset="2"/>
              <a:buChar char="Ø"/>
            </a:pPr>
            <a:r>
              <a:rPr lang="en-AU" sz="1800" dirty="0" smtClean="0"/>
              <a:t>“Frightened”</a:t>
            </a:r>
          </a:p>
          <a:p>
            <a:pPr>
              <a:buFont typeface="Wingdings" pitchFamily="2" charset="2"/>
              <a:buChar char="Ø"/>
            </a:pPr>
            <a:r>
              <a:rPr lang="en-AU" sz="1800" dirty="0" smtClean="0"/>
              <a:t>“Hungry”</a:t>
            </a:r>
          </a:p>
          <a:p>
            <a:pPr>
              <a:buFont typeface="Wingdings" pitchFamily="2" charset="2"/>
              <a:buChar char="Ø"/>
            </a:pPr>
            <a:r>
              <a:rPr lang="en-AU" sz="1800" dirty="0" smtClean="0"/>
              <a:t>“Confused”</a:t>
            </a:r>
          </a:p>
          <a:p>
            <a:endParaRPr lang="en-AU" sz="1800" dirty="0" smtClean="0"/>
          </a:p>
          <a:p>
            <a:endParaRPr lang="en-AU" sz="1800" dirty="0" smtClean="0"/>
          </a:p>
          <a:p>
            <a:endParaRPr lang="en-AU"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2114"/>
          </a:xfrm>
        </p:spPr>
        <p:txBody>
          <a:bodyPr/>
          <a:lstStyle/>
          <a:p>
            <a:r>
              <a:rPr lang="en-AU" dirty="0" smtClean="0"/>
              <a:t>Scene 4</a:t>
            </a:r>
            <a:endParaRPr lang="en-AU" dirty="0"/>
          </a:p>
        </p:txBody>
      </p:sp>
      <p:sp>
        <p:nvSpPr>
          <p:cNvPr id="3" name="Content Placeholder 2"/>
          <p:cNvSpPr>
            <a:spLocks noGrp="1"/>
          </p:cNvSpPr>
          <p:nvPr>
            <p:ph idx="1"/>
          </p:nvPr>
        </p:nvSpPr>
        <p:spPr>
          <a:xfrm>
            <a:off x="457200" y="1052736"/>
            <a:ext cx="8507288" cy="5616624"/>
          </a:xfrm>
        </p:spPr>
        <p:txBody>
          <a:bodyPr>
            <a:normAutofit/>
          </a:bodyPr>
          <a:lstStyle/>
          <a:p>
            <a:r>
              <a:rPr lang="en-AU" sz="1800" b="1" u="sng" dirty="0" smtClean="0"/>
              <a:t>Visual:</a:t>
            </a:r>
            <a:r>
              <a:rPr lang="en-AU" sz="1800" dirty="0" smtClean="0"/>
              <a:t> Panning video of school playgrounds, fast playback speed</a:t>
            </a:r>
          </a:p>
          <a:p>
            <a:r>
              <a:rPr lang="en-AU" sz="1800" b="1" u="sng" dirty="0" smtClean="0"/>
              <a:t>Audio:</a:t>
            </a:r>
            <a:r>
              <a:rPr lang="en-AU" sz="1800" dirty="0" smtClean="0"/>
              <a:t> Narrator</a:t>
            </a:r>
          </a:p>
          <a:p>
            <a:pPr>
              <a:buNone/>
            </a:pPr>
            <a:endParaRPr lang="en-AU" sz="1800" dirty="0" smtClean="0"/>
          </a:p>
          <a:p>
            <a:pPr>
              <a:buFont typeface="Wingdings" pitchFamily="2" charset="2"/>
              <a:buChar char="Ø"/>
            </a:pPr>
            <a:r>
              <a:rPr lang="en-AU" sz="1800" dirty="0" smtClean="0"/>
              <a:t>“There are approximately 2.2 million primary and 1.6 million secondary school students currently attending schools across Australia”</a:t>
            </a:r>
          </a:p>
          <a:p>
            <a:pPr>
              <a:buFont typeface="Wingdings" pitchFamily="2" charset="2"/>
              <a:buChar char="Ø"/>
            </a:pPr>
            <a:r>
              <a:rPr lang="en-AU" sz="1800" b="1" dirty="0"/>
              <a:t>“</a:t>
            </a:r>
            <a:r>
              <a:rPr lang="en-US" sz="1800" dirty="0"/>
              <a:t>While many of these students are from well-balanced </a:t>
            </a:r>
            <a:r>
              <a:rPr lang="en-US" sz="1800" dirty="0" smtClean="0"/>
              <a:t>households, come </a:t>
            </a:r>
            <a:r>
              <a:rPr lang="en-US" sz="1800" dirty="0"/>
              <a:t>from healthy families and have stable social networks, there are </a:t>
            </a:r>
            <a:r>
              <a:rPr lang="en-US" sz="1800" dirty="0" smtClean="0"/>
              <a:t>still a </a:t>
            </a:r>
            <a:r>
              <a:rPr lang="en-US" sz="1800" dirty="0"/>
              <a:t>significant proportion of students that arrive at school each day in a far from ideal frame of mind for learning</a:t>
            </a:r>
            <a:r>
              <a:rPr lang="en-US" sz="1800" dirty="0" smtClean="0"/>
              <a:t>.”</a:t>
            </a:r>
            <a:endParaRPr lang="en-AU" sz="1800" dirty="0" smtClean="0"/>
          </a:p>
          <a:p>
            <a:pPr>
              <a:buFont typeface="Wingdings" pitchFamily="2" charset="2"/>
              <a:buChar char="Ø"/>
            </a:pPr>
            <a:endParaRPr lang="en-AU" sz="1800" dirty="0" smtClean="0"/>
          </a:p>
          <a:p>
            <a:endParaRPr lang="en-AU" sz="1800" dirty="0" smtClean="0"/>
          </a:p>
          <a:p>
            <a:endParaRPr lang="en-AU"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2114"/>
          </a:xfrm>
        </p:spPr>
        <p:txBody>
          <a:bodyPr/>
          <a:lstStyle/>
          <a:p>
            <a:r>
              <a:rPr lang="en-AU" dirty="0" smtClean="0"/>
              <a:t>Scene 5</a:t>
            </a:r>
            <a:endParaRPr lang="en-AU" dirty="0"/>
          </a:p>
        </p:txBody>
      </p:sp>
      <p:sp>
        <p:nvSpPr>
          <p:cNvPr id="3" name="Content Placeholder 2"/>
          <p:cNvSpPr>
            <a:spLocks noGrp="1"/>
          </p:cNvSpPr>
          <p:nvPr>
            <p:ph idx="1"/>
          </p:nvPr>
        </p:nvSpPr>
        <p:spPr>
          <a:xfrm>
            <a:off x="457200" y="1052736"/>
            <a:ext cx="8507288" cy="5616624"/>
          </a:xfrm>
        </p:spPr>
        <p:txBody>
          <a:bodyPr>
            <a:normAutofit/>
          </a:bodyPr>
          <a:lstStyle/>
          <a:p>
            <a:r>
              <a:rPr lang="en-AU" sz="1800" b="1" u="sng" dirty="0" smtClean="0"/>
              <a:t>Visual:</a:t>
            </a:r>
            <a:r>
              <a:rPr lang="en-AU" sz="1800" dirty="0" smtClean="0"/>
              <a:t> Flash up newspaper articles and video excerpts of news and current affair segments with headlines on bullying and child mental health</a:t>
            </a:r>
          </a:p>
          <a:p>
            <a:r>
              <a:rPr lang="en-AU" sz="1800" b="1" u="sng" dirty="0" smtClean="0"/>
              <a:t>Audio:</a:t>
            </a:r>
            <a:r>
              <a:rPr lang="en-AU" sz="1800" dirty="0" smtClean="0"/>
              <a:t> Narrator and fade in/out of news reader on keywords</a:t>
            </a:r>
          </a:p>
          <a:p>
            <a:pPr>
              <a:buNone/>
            </a:pPr>
            <a:endParaRPr lang="en-AU" sz="1800" dirty="0" smtClean="0"/>
          </a:p>
          <a:p>
            <a:pPr>
              <a:buFont typeface="Wingdings" pitchFamily="2" charset="2"/>
              <a:buChar char="Ø"/>
            </a:pPr>
            <a:r>
              <a:rPr lang="en-AU" sz="1800" dirty="0" smtClean="0"/>
              <a:t>“More intense feelings resulting </a:t>
            </a:r>
            <a:r>
              <a:rPr lang="en-AU" sz="1800" dirty="0" smtClean="0"/>
              <a:t>from friendship and domestic </a:t>
            </a:r>
            <a:r>
              <a:rPr lang="en-AU" sz="1800" dirty="0" smtClean="0"/>
              <a:t>struggles, teasing and bullying over longer term can distract from learning and lead to more serious mental health issues if </a:t>
            </a:r>
            <a:r>
              <a:rPr lang="en-AU" sz="1800" dirty="0" smtClean="0"/>
              <a:t>ignored and</a:t>
            </a:r>
            <a:r>
              <a:rPr lang="en-AU" sz="1800" dirty="0" smtClean="0"/>
              <a:t> </a:t>
            </a:r>
            <a:r>
              <a:rPr lang="en-AU" sz="1800" dirty="0" smtClean="0"/>
              <a:t>unaddressed.”</a:t>
            </a:r>
          </a:p>
          <a:p>
            <a:pPr>
              <a:buNone/>
            </a:pPr>
            <a:endParaRPr lang="en-AU" sz="1800" dirty="0" smtClean="0"/>
          </a:p>
          <a:p>
            <a:pPr>
              <a:buFont typeface="Wingdings" pitchFamily="2" charset="2"/>
              <a:buChar char="Ø"/>
            </a:pPr>
            <a:endParaRPr lang="en-AU" sz="1800" dirty="0" smtClean="0"/>
          </a:p>
          <a:p>
            <a:endParaRPr lang="en-AU" sz="1800" dirty="0" smtClean="0"/>
          </a:p>
          <a:p>
            <a:endParaRPr lang="en-AU"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2114"/>
          </a:xfrm>
        </p:spPr>
        <p:txBody>
          <a:bodyPr/>
          <a:lstStyle/>
          <a:p>
            <a:r>
              <a:rPr lang="en-AU" dirty="0" smtClean="0"/>
              <a:t>Scene 6</a:t>
            </a:r>
            <a:endParaRPr lang="en-AU" dirty="0"/>
          </a:p>
        </p:txBody>
      </p:sp>
      <p:sp>
        <p:nvSpPr>
          <p:cNvPr id="3" name="Content Placeholder 2"/>
          <p:cNvSpPr>
            <a:spLocks noGrp="1"/>
          </p:cNvSpPr>
          <p:nvPr>
            <p:ph idx="1"/>
          </p:nvPr>
        </p:nvSpPr>
        <p:spPr>
          <a:xfrm>
            <a:off x="457200" y="1052736"/>
            <a:ext cx="8507288" cy="5616624"/>
          </a:xfrm>
        </p:spPr>
        <p:txBody>
          <a:bodyPr>
            <a:normAutofit/>
          </a:bodyPr>
          <a:lstStyle/>
          <a:p>
            <a:r>
              <a:rPr lang="en-AU" sz="1800" b="1" u="sng" dirty="0" smtClean="0"/>
              <a:t>Visual:</a:t>
            </a:r>
            <a:r>
              <a:rPr lang="en-AU" sz="1800" dirty="0" smtClean="0"/>
              <a:t> Panning video of students in classroom on their mobile devices, flashes of device screen with </a:t>
            </a:r>
            <a:r>
              <a:rPr lang="en-AU" sz="1800" dirty="0" err="1" smtClean="0"/>
              <a:t>emoji</a:t>
            </a:r>
            <a:r>
              <a:rPr lang="en-AU" sz="1800" dirty="0" smtClean="0"/>
              <a:t> survey</a:t>
            </a:r>
          </a:p>
          <a:p>
            <a:r>
              <a:rPr lang="en-AU" sz="1800" b="1" u="sng" dirty="0" smtClean="0"/>
              <a:t>Audio:</a:t>
            </a:r>
            <a:r>
              <a:rPr lang="en-AU" sz="1800" dirty="0" smtClean="0"/>
              <a:t> Narrator</a:t>
            </a:r>
          </a:p>
          <a:p>
            <a:pPr>
              <a:buNone/>
            </a:pPr>
            <a:endParaRPr lang="en-AU" sz="1800" dirty="0" smtClean="0"/>
          </a:p>
          <a:p>
            <a:pPr>
              <a:buFont typeface="Wingdings" pitchFamily="2" charset="2"/>
              <a:buChar char="Ø"/>
            </a:pPr>
            <a:r>
              <a:rPr lang="en-AU" sz="1800" dirty="0" smtClean="0"/>
              <a:t>“Insight is a mobile app designed for students to express how they feel each day through a short 5 question survey aimed at gathering feedback on various aspects of </a:t>
            </a:r>
            <a:r>
              <a:rPr lang="en-AU" sz="1800" dirty="0" smtClean="0"/>
              <a:t>students’</a:t>
            </a:r>
            <a:r>
              <a:rPr lang="en-AU" sz="1800" dirty="0" smtClean="0"/>
              <a:t> </a:t>
            </a:r>
            <a:r>
              <a:rPr lang="en-AU" sz="1800" dirty="0" smtClean="0"/>
              <a:t>psychological and physical wellbeing</a:t>
            </a:r>
            <a:r>
              <a:rPr lang="en-AU" sz="1800" dirty="0" smtClean="0"/>
              <a:t>.”</a:t>
            </a:r>
          </a:p>
          <a:p>
            <a:pPr>
              <a:buFont typeface="Wingdings" pitchFamily="2" charset="2"/>
              <a:buChar char="Ø"/>
            </a:pPr>
            <a:r>
              <a:rPr lang="en-AU" sz="1800" dirty="0" smtClean="0"/>
              <a:t>“The information can then be used to address areas of concern and optimise the learning experience.”</a:t>
            </a:r>
            <a:endParaRPr lang="en-AU" sz="1800" dirty="0" smtClean="0"/>
          </a:p>
          <a:p>
            <a:pPr>
              <a:buFont typeface="Wingdings" pitchFamily="2" charset="2"/>
              <a:buChar char="Ø"/>
            </a:pPr>
            <a:r>
              <a:rPr lang="en-AU" sz="1800" dirty="0" smtClean="0"/>
              <a:t>“While it can be challenging and time consuming </a:t>
            </a:r>
            <a:r>
              <a:rPr lang="en-AU" sz="1800" dirty="0" smtClean="0"/>
              <a:t>to </a:t>
            </a:r>
            <a:r>
              <a:rPr lang="en-AU" sz="1800" dirty="0" smtClean="0"/>
              <a:t>discover how individual students feel through conventional face-to-face methods, use of technology can provide a means to efficiently and effectively  gather this information via simple multiple choice questions </a:t>
            </a:r>
            <a:r>
              <a:rPr lang="en-AU" sz="1800" dirty="0" smtClean="0"/>
              <a:t>and</a:t>
            </a:r>
            <a:r>
              <a:rPr lang="en-AU" sz="1800" dirty="0" smtClean="0"/>
              <a:t> </a:t>
            </a:r>
            <a:r>
              <a:rPr lang="en-AU" sz="1800" dirty="0" smtClean="0"/>
              <a:t>relatable </a:t>
            </a:r>
            <a:r>
              <a:rPr lang="en-AU" sz="1800" dirty="0" err="1" smtClean="0"/>
              <a:t>emoji</a:t>
            </a:r>
            <a:r>
              <a:rPr lang="en-AU" sz="1800" dirty="0" smtClean="0"/>
              <a:t> icons.”</a:t>
            </a:r>
          </a:p>
          <a:p>
            <a:pPr>
              <a:buFont typeface="Wingdings" pitchFamily="2" charset="2"/>
              <a:buChar char="Ø"/>
            </a:pPr>
            <a:endParaRPr lang="en-AU" sz="1800" dirty="0" smtClean="0"/>
          </a:p>
          <a:p>
            <a:endParaRPr lang="en-AU" sz="1800" dirty="0" smtClean="0"/>
          </a:p>
          <a:p>
            <a:endParaRPr lang="en-AU"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2114"/>
          </a:xfrm>
        </p:spPr>
        <p:txBody>
          <a:bodyPr/>
          <a:lstStyle/>
          <a:p>
            <a:r>
              <a:rPr lang="en-AU" dirty="0" smtClean="0"/>
              <a:t>Scene 7</a:t>
            </a:r>
            <a:endParaRPr lang="en-AU" dirty="0"/>
          </a:p>
        </p:txBody>
      </p:sp>
      <p:sp>
        <p:nvSpPr>
          <p:cNvPr id="3" name="Content Placeholder 2"/>
          <p:cNvSpPr>
            <a:spLocks noGrp="1"/>
          </p:cNvSpPr>
          <p:nvPr>
            <p:ph idx="1"/>
          </p:nvPr>
        </p:nvSpPr>
        <p:spPr>
          <a:xfrm>
            <a:off x="457200" y="1052736"/>
            <a:ext cx="8507288" cy="5616624"/>
          </a:xfrm>
        </p:spPr>
        <p:txBody>
          <a:bodyPr>
            <a:normAutofit/>
          </a:bodyPr>
          <a:lstStyle/>
          <a:p>
            <a:r>
              <a:rPr lang="en-AU" sz="1800" b="1" u="sng" dirty="0" smtClean="0"/>
              <a:t>Visual:</a:t>
            </a:r>
            <a:r>
              <a:rPr lang="en-AU" sz="1800" dirty="0" smtClean="0"/>
              <a:t> Panning video of teacher in classroom on a tablet device pondering results</a:t>
            </a:r>
          </a:p>
          <a:p>
            <a:r>
              <a:rPr lang="en-AU" sz="1800" b="1" u="sng" dirty="0" smtClean="0"/>
              <a:t>Audio:</a:t>
            </a:r>
            <a:r>
              <a:rPr lang="en-AU" sz="1800" dirty="0" smtClean="0"/>
              <a:t> Narrator</a:t>
            </a:r>
          </a:p>
          <a:p>
            <a:pPr>
              <a:buNone/>
            </a:pPr>
            <a:endParaRPr lang="en-AU" sz="1800" dirty="0" smtClean="0"/>
          </a:p>
          <a:p>
            <a:pPr>
              <a:buFont typeface="Wingdings" pitchFamily="2" charset="2"/>
              <a:buChar char="Ø"/>
            </a:pPr>
            <a:r>
              <a:rPr lang="en-AU" sz="1800" dirty="0" smtClean="0"/>
              <a:t>“The survey results are then quickly and securely transmitted to the teacher’s device which will display aggregated information to provide insight into the general frame of mind of the class, and make adjustments to the day’s schedule, communication and teaching style to better engage students throughout the day.”</a:t>
            </a:r>
          </a:p>
          <a:p>
            <a:endParaRPr lang="en-AU" sz="1800" dirty="0" smtClean="0"/>
          </a:p>
          <a:p>
            <a:endParaRPr lang="en-AU"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1180</Words>
  <Application>Microsoft Office PowerPoint</Application>
  <PresentationFormat>On-screen Show (4:3)</PresentationFormat>
  <Paragraphs>100</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Promo Video –  “Insight” App</vt:lpstr>
      <vt:lpstr>Intro</vt:lpstr>
      <vt:lpstr>Scene 1</vt:lpstr>
      <vt:lpstr>Scene 2</vt:lpstr>
      <vt:lpstr>Scene 3</vt:lpstr>
      <vt:lpstr>Scene 4</vt:lpstr>
      <vt:lpstr>Scene 5</vt:lpstr>
      <vt:lpstr>Scene 6</vt:lpstr>
      <vt:lpstr>Scene 7</vt:lpstr>
      <vt:lpstr>Scene 8</vt:lpstr>
      <vt:lpstr>Scene 9</vt:lpstr>
      <vt:lpstr>Scene 10</vt:lpstr>
      <vt:lpstr>Scene 11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PMuser</dc:creator>
  <cp:lastModifiedBy>PMuser</cp:lastModifiedBy>
  <cp:revision>48</cp:revision>
  <dcterms:created xsi:type="dcterms:W3CDTF">2020-05-10T06:46:53Z</dcterms:created>
  <dcterms:modified xsi:type="dcterms:W3CDTF">2020-05-10T13:57:19Z</dcterms:modified>
</cp:coreProperties>
</file>