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81" r:id="rId3"/>
    <p:sldId id="257" r:id="rId4"/>
    <p:sldId id="260" r:id="rId5"/>
    <p:sldId id="258" r:id="rId6"/>
    <p:sldId id="263" r:id="rId7"/>
    <p:sldId id="259" r:id="rId8"/>
    <p:sldId id="261" r:id="rId9"/>
    <p:sldId id="262" r:id="rId10"/>
    <p:sldId id="264" r:id="rId11"/>
    <p:sldId id="265" r:id="rId12"/>
    <p:sldId id="266" r:id="rId13"/>
    <p:sldId id="267" r:id="rId14"/>
    <p:sldId id="268" r:id="rId15"/>
    <p:sldId id="269" r:id="rId16"/>
    <p:sldId id="270" r:id="rId17"/>
    <p:sldId id="290" r:id="rId18"/>
    <p:sldId id="291" r:id="rId19"/>
    <p:sldId id="271" r:id="rId20"/>
    <p:sldId id="292" r:id="rId21"/>
    <p:sldId id="284" r:id="rId22"/>
    <p:sldId id="289" r:id="rId23"/>
    <p:sldId id="293" r:id="rId24"/>
    <p:sldId id="316" r:id="rId25"/>
    <p:sldId id="286" r:id="rId26"/>
    <p:sldId id="298" r:id="rId27"/>
    <p:sldId id="287" r:id="rId28"/>
    <p:sldId id="288" r:id="rId29"/>
    <p:sldId id="300" r:id="rId30"/>
    <p:sldId id="321" r:id="rId31"/>
    <p:sldId id="317" r:id="rId32"/>
    <p:sldId id="32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5674C-9900-4C83-A912-844A32CCBF5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8D9D6-2FA1-4A5E-B71B-CBD73DF25D2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DA97369-294F-408A-9688-A99C29C35F28}" type="datetime1">
              <a:rPr lang="en-US" smtClean="0"/>
            </a:fld>
            <a:endParaRPr lang="en-US"/>
          </a:p>
        </p:txBody>
      </p:sp>
      <p:sp>
        <p:nvSpPr>
          <p:cNvPr id="5" name="Footer Placeholder 4"/>
          <p:cNvSpPr>
            <a:spLocks noGrp="1"/>
          </p:cNvSpPr>
          <p:nvPr>
            <p:ph type="ftr" sz="quarter" idx="11"/>
          </p:nvPr>
        </p:nvSpPr>
        <p:spPr/>
        <p:txBody>
          <a:bodyPr/>
          <a:lstStyle/>
          <a:p>
            <a:r>
              <a:rPr lang="en-US"/>
              <a:t>Linked list     Prof.Neamat Abdelkader</a:t>
            </a:r>
            <a:endParaRPr lang="en-US"/>
          </a:p>
        </p:txBody>
      </p:sp>
      <p:sp>
        <p:nvSpPr>
          <p:cNvPr id="6" name="Slide Number Placeholder 5"/>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56084C5-7B48-4315-8160-4AECA1F9F3BA}" type="datetime1">
              <a:rPr lang="en-US" smtClean="0"/>
            </a:fld>
            <a:endParaRPr lang="en-US"/>
          </a:p>
        </p:txBody>
      </p:sp>
      <p:sp>
        <p:nvSpPr>
          <p:cNvPr id="5" name="Footer Placeholder 4"/>
          <p:cNvSpPr>
            <a:spLocks noGrp="1"/>
          </p:cNvSpPr>
          <p:nvPr>
            <p:ph type="ftr" sz="quarter" idx="11"/>
          </p:nvPr>
        </p:nvSpPr>
        <p:spPr/>
        <p:txBody>
          <a:bodyPr/>
          <a:lstStyle/>
          <a:p>
            <a:r>
              <a:rPr lang="en-US"/>
              <a:t>Linked list     Prof.Neamat Abdelkader</a:t>
            </a:r>
            <a:endParaRPr lang="en-US"/>
          </a:p>
        </p:txBody>
      </p:sp>
      <p:sp>
        <p:nvSpPr>
          <p:cNvPr id="6" name="Slide Number Placeholder 5"/>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1C41522-8691-4DC5-8A39-33B34B3F2269}" type="datetime1">
              <a:rPr lang="en-US" smtClean="0"/>
            </a:fld>
            <a:endParaRPr lang="en-US"/>
          </a:p>
        </p:txBody>
      </p:sp>
      <p:sp>
        <p:nvSpPr>
          <p:cNvPr id="5" name="Footer Placeholder 4"/>
          <p:cNvSpPr>
            <a:spLocks noGrp="1"/>
          </p:cNvSpPr>
          <p:nvPr>
            <p:ph type="ftr" sz="quarter" idx="11"/>
          </p:nvPr>
        </p:nvSpPr>
        <p:spPr/>
        <p:txBody>
          <a:bodyPr/>
          <a:lstStyle/>
          <a:p>
            <a:r>
              <a:rPr lang="en-US"/>
              <a:t>Linked list     Prof.Neamat Abdelkader</a:t>
            </a:r>
            <a:endParaRPr lang="en-US"/>
          </a:p>
        </p:txBody>
      </p:sp>
      <p:sp>
        <p:nvSpPr>
          <p:cNvPr id="6" name="Slide Number Placeholder 5"/>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897A872-01BD-43C6-97F3-5A008B22F0EB}" type="datetime1">
              <a:rPr lang="en-US" smtClean="0"/>
            </a:fld>
            <a:endParaRPr lang="en-US"/>
          </a:p>
        </p:txBody>
      </p:sp>
      <p:sp>
        <p:nvSpPr>
          <p:cNvPr id="5" name="Footer Placeholder 4"/>
          <p:cNvSpPr>
            <a:spLocks noGrp="1"/>
          </p:cNvSpPr>
          <p:nvPr>
            <p:ph type="ftr" sz="quarter" idx="11"/>
          </p:nvPr>
        </p:nvSpPr>
        <p:spPr/>
        <p:txBody>
          <a:bodyPr/>
          <a:lstStyle/>
          <a:p>
            <a:r>
              <a:rPr lang="en-US"/>
              <a:t>Linked list     Prof.Neamat Abdelkader</a:t>
            </a:r>
            <a:endParaRPr lang="en-US"/>
          </a:p>
        </p:txBody>
      </p:sp>
      <p:sp>
        <p:nvSpPr>
          <p:cNvPr id="6" name="Slide Number Placeholder 5"/>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17EC01C-4029-46FF-BD80-D55AAFEBB399}" type="datetime1">
              <a:rPr lang="en-US" smtClean="0"/>
            </a:fld>
            <a:endParaRPr lang="en-US"/>
          </a:p>
        </p:txBody>
      </p:sp>
      <p:sp>
        <p:nvSpPr>
          <p:cNvPr id="5" name="Footer Placeholder 4"/>
          <p:cNvSpPr>
            <a:spLocks noGrp="1"/>
          </p:cNvSpPr>
          <p:nvPr>
            <p:ph type="ftr" sz="quarter" idx="11"/>
          </p:nvPr>
        </p:nvSpPr>
        <p:spPr/>
        <p:txBody>
          <a:bodyPr/>
          <a:lstStyle/>
          <a:p>
            <a:r>
              <a:rPr lang="en-US"/>
              <a:t>Linked list     Prof.Neamat Abdelkader</a:t>
            </a:r>
            <a:endParaRPr lang="en-US"/>
          </a:p>
        </p:txBody>
      </p:sp>
      <p:sp>
        <p:nvSpPr>
          <p:cNvPr id="6" name="Slide Number Placeholder 5"/>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E00F773-6F5F-4FA1-9C69-9BBDE2B4F964}" type="datetime1">
              <a:rPr lang="en-US" smtClean="0"/>
            </a:fld>
            <a:endParaRPr lang="en-US"/>
          </a:p>
        </p:txBody>
      </p:sp>
      <p:sp>
        <p:nvSpPr>
          <p:cNvPr id="6" name="Footer Placeholder 5"/>
          <p:cNvSpPr>
            <a:spLocks noGrp="1"/>
          </p:cNvSpPr>
          <p:nvPr>
            <p:ph type="ftr" sz="quarter" idx="11"/>
          </p:nvPr>
        </p:nvSpPr>
        <p:spPr/>
        <p:txBody>
          <a:bodyPr/>
          <a:lstStyle/>
          <a:p>
            <a:r>
              <a:rPr lang="en-US"/>
              <a:t>Linked list     Prof.Neamat Abdelkader</a:t>
            </a:r>
            <a:endParaRPr lang="en-US"/>
          </a:p>
        </p:txBody>
      </p:sp>
      <p:sp>
        <p:nvSpPr>
          <p:cNvPr id="7" name="Slide Number Placeholder 6"/>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BD8550E-0994-453B-BC35-CF4A5DF4CC1E}" type="datetime1">
              <a:rPr lang="en-US" smtClean="0"/>
            </a:fld>
            <a:endParaRPr lang="en-US"/>
          </a:p>
        </p:txBody>
      </p:sp>
      <p:sp>
        <p:nvSpPr>
          <p:cNvPr id="8" name="Footer Placeholder 7"/>
          <p:cNvSpPr>
            <a:spLocks noGrp="1"/>
          </p:cNvSpPr>
          <p:nvPr>
            <p:ph type="ftr" sz="quarter" idx="11"/>
          </p:nvPr>
        </p:nvSpPr>
        <p:spPr/>
        <p:txBody>
          <a:bodyPr/>
          <a:lstStyle/>
          <a:p>
            <a:r>
              <a:rPr lang="en-US"/>
              <a:t>Linked list     Prof.Neamat Abdelkader</a:t>
            </a:r>
            <a:endParaRPr lang="en-US"/>
          </a:p>
        </p:txBody>
      </p:sp>
      <p:sp>
        <p:nvSpPr>
          <p:cNvPr id="9" name="Slide Number Placeholder 8"/>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0202C4-5293-40E7-9675-963E8DF7EA27}" type="datetime1">
              <a:rPr lang="en-US" smtClean="0"/>
            </a:fld>
            <a:endParaRPr lang="en-US"/>
          </a:p>
        </p:txBody>
      </p:sp>
      <p:sp>
        <p:nvSpPr>
          <p:cNvPr id="4" name="Footer Placeholder 3"/>
          <p:cNvSpPr>
            <a:spLocks noGrp="1"/>
          </p:cNvSpPr>
          <p:nvPr>
            <p:ph type="ftr" sz="quarter" idx="11"/>
          </p:nvPr>
        </p:nvSpPr>
        <p:spPr/>
        <p:txBody>
          <a:bodyPr/>
          <a:lstStyle/>
          <a:p>
            <a:r>
              <a:rPr lang="en-US"/>
              <a:t>Linked list     Prof.Neamat Abdelkader</a:t>
            </a:r>
            <a:endParaRPr lang="en-US"/>
          </a:p>
        </p:txBody>
      </p:sp>
      <p:sp>
        <p:nvSpPr>
          <p:cNvPr id="5" name="Slide Number Placeholder 4"/>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C0D54-5589-49D1-BB44-A48D4B4107E8}" type="datetime1">
              <a:rPr lang="en-US" smtClean="0"/>
            </a:fld>
            <a:endParaRPr lang="en-US"/>
          </a:p>
        </p:txBody>
      </p:sp>
      <p:sp>
        <p:nvSpPr>
          <p:cNvPr id="3" name="Footer Placeholder 2"/>
          <p:cNvSpPr>
            <a:spLocks noGrp="1"/>
          </p:cNvSpPr>
          <p:nvPr>
            <p:ph type="ftr" sz="quarter" idx="11"/>
          </p:nvPr>
        </p:nvSpPr>
        <p:spPr/>
        <p:txBody>
          <a:bodyPr/>
          <a:lstStyle/>
          <a:p>
            <a:r>
              <a:rPr lang="en-US"/>
              <a:t>Linked list     Prof.Neamat Abdelkader</a:t>
            </a:r>
            <a:endParaRPr lang="en-US"/>
          </a:p>
        </p:txBody>
      </p:sp>
      <p:sp>
        <p:nvSpPr>
          <p:cNvPr id="4" name="Slide Number Placeholder 3"/>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E70EE8A-C468-47F3-AB7B-999985C4BE89}" type="datetime1">
              <a:rPr lang="en-US" smtClean="0"/>
            </a:fld>
            <a:endParaRPr lang="en-US"/>
          </a:p>
        </p:txBody>
      </p:sp>
      <p:sp>
        <p:nvSpPr>
          <p:cNvPr id="6" name="Footer Placeholder 5"/>
          <p:cNvSpPr>
            <a:spLocks noGrp="1"/>
          </p:cNvSpPr>
          <p:nvPr>
            <p:ph type="ftr" sz="quarter" idx="11"/>
          </p:nvPr>
        </p:nvSpPr>
        <p:spPr/>
        <p:txBody>
          <a:bodyPr/>
          <a:lstStyle/>
          <a:p>
            <a:r>
              <a:rPr lang="en-US"/>
              <a:t>Linked list     Prof.Neamat Abdelkader</a:t>
            </a:r>
            <a:endParaRPr lang="en-US"/>
          </a:p>
        </p:txBody>
      </p:sp>
      <p:sp>
        <p:nvSpPr>
          <p:cNvPr id="7" name="Slide Number Placeholder 6"/>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64346A7-2CF5-40C9-9412-0DB6F78DAA4F}" type="datetime1">
              <a:rPr lang="en-US" smtClean="0"/>
            </a:fld>
            <a:endParaRPr lang="en-US"/>
          </a:p>
        </p:txBody>
      </p:sp>
      <p:sp>
        <p:nvSpPr>
          <p:cNvPr id="6" name="Footer Placeholder 5"/>
          <p:cNvSpPr>
            <a:spLocks noGrp="1"/>
          </p:cNvSpPr>
          <p:nvPr>
            <p:ph type="ftr" sz="quarter" idx="11"/>
          </p:nvPr>
        </p:nvSpPr>
        <p:spPr/>
        <p:txBody>
          <a:bodyPr/>
          <a:lstStyle/>
          <a:p>
            <a:r>
              <a:rPr lang="en-US"/>
              <a:t>Linked list     Prof.Neamat Abdelkader</a:t>
            </a:r>
            <a:endParaRPr lang="en-US"/>
          </a:p>
        </p:txBody>
      </p:sp>
      <p:sp>
        <p:nvSpPr>
          <p:cNvPr id="7" name="Slide Number Placeholder 6"/>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0C891-1259-4751-A005-7A8A922B096C}"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Linked list     Prof.Neamat Abdelkader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322D2-1961-402D-806D-127F6026059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809" y="2515897"/>
            <a:ext cx="10515600" cy="1325563"/>
          </a:xfrm>
        </p:spPr>
        <p:txBody>
          <a:bodyPr>
            <a:normAutofit/>
          </a:bodyPr>
          <a:lstStyle/>
          <a:p>
            <a:pPr algn="ctr"/>
            <a:r>
              <a:rPr lang="en-US" sz="6000" b="1" dirty="0"/>
              <a:t>Linked Lists</a:t>
            </a:r>
            <a:endParaRPr lang="ar-EG" sz="6000" b="1" dirty="0"/>
          </a:p>
        </p:txBody>
      </p:sp>
      <p:sp>
        <p:nvSpPr>
          <p:cNvPr id="3" name="Footer Placeholder 2"/>
          <p:cNvSpPr>
            <a:spLocks noGrp="1"/>
          </p:cNvSpPr>
          <p:nvPr>
            <p:ph type="ftr" sz="quarter" idx="11"/>
          </p:nvPr>
        </p:nvSpPr>
        <p:spPr/>
        <p:txBody>
          <a:bodyPr/>
          <a:lstStyle/>
          <a:p>
            <a:r>
              <a:rPr lang="en-US"/>
              <a:t>Linked list     Prof.Neamat Abdelkader</a:t>
            </a:r>
            <a:endParaRPr lang="ar-EG"/>
          </a:p>
        </p:txBody>
      </p:sp>
      <p:sp>
        <p:nvSpPr>
          <p:cNvPr id="4" name="Slide Number Placeholder 3"/>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5285"/>
            <a:ext cx="9144000" cy="500375"/>
          </a:xfrm>
        </p:spPr>
        <p:txBody>
          <a:bodyPr>
            <a:normAutofit/>
          </a:bodyPr>
          <a:lstStyle/>
          <a:p>
            <a:pPr algn="l"/>
            <a:r>
              <a:rPr lang="en-US" sz="2800" b="1" u="sng" dirty="0"/>
              <a:t>Declaration of Class of linked list</a:t>
            </a:r>
            <a:endParaRPr lang="ar-EG" sz="2800" b="1" u="sng" dirty="0"/>
          </a:p>
        </p:txBody>
      </p:sp>
      <p:sp>
        <p:nvSpPr>
          <p:cNvPr id="3" name="Subtitle 2"/>
          <p:cNvSpPr>
            <a:spLocks noGrp="1"/>
          </p:cNvSpPr>
          <p:nvPr>
            <p:ph type="subTitle" idx="1"/>
          </p:nvPr>
        </p:nvSpPr>
        <p:spPr>
          <a:xfrm>
            <a:off x="1291060" y="1454065"/>
            <a:ext cx="9144000" cy="4279833"/>
          </a:xfrm>
        </p:spPr>
        <p:txBody>
          <a:bodyPr>
            <a:normAutofit/>
          </a:bodyPr>
          <a:lstStyle/>
          <a:p>
            <a:pPr algn="l"/>
            <a:r>
              <a:rPr lang="en-US" b="1" i="1" dirty="0">
                <a:solidFill>
                  <a:srgbClr val="002060"/>
                </a:solidFill>
              </a:rPr>
              <a:t>class  </a:t>
            </a:r>
            <a:r>
              <a:rPr lang="en-US" b="1" i="1" dirty="0" err="1">
                <a:solidFill>
                  <a:srgbClr val="002060"/>
                </a:solidFill>
              </a:rPr>
              <a:t>linked_list</a:t>
            </a:r>
            <a:r>
              <a:rPr lang="en-US" b="1" i="1" dirty="0">
                <a:solidFill>
                  <a:srgbClr val="002060"/>
                </a:solidFill>
              </a:rPr>
              <a:t> </a:t>
            </a:r>
            <a:endParaRPr lang="en-US" b="1" i="1" dirty="0">
              <a:solidFill>
                <a:srgbClr val="002060"/>
              </a:solidFill>
            </a:endParaRPr>
          </a:p>
          <a:p>
            <a:pPr algn="l"/>
            <a:r>
              <a:rPr lang="en-US" b="1" i="1" dirty="0">
                <a:solidFill>
                  <a:srgbClr val="002060"/>
                </a:solidFill>
              </a:rPr>
              <a:t>{ private: </a:t>
            </a:r>
            <a:endParaRPr lang="en-US" b="1" i="1" dirty="0">
              <a:solidFill>
                <a:srgbClr val="002060"/>
              </a:solidFill>
            </a:endParaRPr>
          </a:p>
          <a:p>
            <a:pPr algn="l"/>
            <a:r>
              <a:rPr lang="en-US" b="1" i="1" dirty="0" err="1">
                <a:solidFill>
                  <a:srgbClr val="002060"/>
                </a:solidFill>
              </a:rPr>
              <a:t>struct</a:t>
            </a:r>
            <a:r>
              <a:rPr lang="en-US" b="1" i="1" dirty="0">
                <a:solidFill>
                  <a:srgbClr val="002060"/>
                </a:solidFill>
              </a:rPr>
              <a:t> node;			//</a:t>
            </a:r>
            <a:r>
              <a:rPr lang="en-US" b="1" dirty="0">
                <a:solidFill>
                  <a:srgbClr val="002060"/>
                </a:solidFill>
              </a:rPr>
              <a:t>line 1</a:t>
            </a:r>
            <a:r>
              <a:rPr lang="en-US" b="1" i="1" dirty="0">
                <a:solidFill>
                  <a:srgbClr val="002060"/>
                </a:solidFill>
              </a:rPr>
              <a:t>					</a:t>
            </a:r>
            <a:endParaRPr lang="en-US" b="1" i="1" dirty="0">
              <a:solidFill>
                <a:srgbClr val="002060"/>
              </a:solidFill>
            </a:endParaRPr>
          </a:p>
          <a:p>
            <a:pPr algn="l"/>
            <a:r>
              <a:rPr lang="en-US" b="1" i="1" dirty="0" err="1">
                <a:solidFill>
                  <a:srgbClr val="002060"/>
                </a:solidFill>
              </a:rPr>
              <a:t>typedef</a:t>
            </a:r>
            <a:r>
              <a:rPr lang="en-US" b="1" i="1" dirty="0">
                <a:solidFill>
                  <a:srgbClr val="002060"/>
                </a:solidFill>
              </a:rPr>
              <a:t>  node * link;		// </a:t>
            </a:r>
            <a:r>
              <a:rPr lang="en-US" b="1" dirty="0">
                <a:solidFill>
                  <a:srgbClr val="002060"/>
                </a:solidFill>
              </a:rPr>
              <a:t>line 2</a:t>
            </a:r>
            <a:endParaRPr lang="en-US" b="1" dirty="0">
              <a:solidFill>
                <a:srgbClr val="002060"/>
              </a:solidFill>
            </a:endParaRPr>
          </a:p>
          <a:p>
            <a:pPr algn="l"/>
            <a:r>
              <a:rPr lang="en-US" b="1" i="1" dirty="0" err="1">
                <a:solidFill>
                  <a:srgbClr val="002060"/>
                </a:solidFill>
              </a:rPr>
              <a:t>struct</a:t>
            </a:r>
            <a:r>
              <a:rPr lang="en-US" b="1" i="1" dirty="0">
                <a:solidFill>
                  <a:srgbClr val="002060"/>
                </a:solidFill>
              </a:rPr>
              <a:t>  node { //now we define node</a:t>
            </a:r>
            <a:endParaRPr lang="en-US" b="1" i="1" dirty="0">
              <a:solidFill>
                <a:srgbClr val="002060"/>
              </a:solidFill>
            </a:endParaRPr>
          </a:p>
          <a:p>
            <a:pPr algn="l"/>
            <a:r>
              <a:rPr lang="en-US" b="1" i="1" dirty="0">
                <a:solidFill>
                  <a:srgbClr val="002060"/>
                </a:solidFill>
              </a:rPr>
              <a:t>                          </a:t>
            </a:r>
            <a:r>
              <a:rPr lang="en-US" b="1" i="1" dirty="0" err="1">
                <a:solidFill>
                  <a:srgbClr val="002060"/>
                </a:solidFill>
              </a:rPr>
              <a:t>elemtype</a:t>
            </a:r>
            <a:r>
              <a:rPr lang="en-US" b="1" i="1" dirty="0">
                <a:solidFill>
                  <a:srgbClr val="002060"/>
                </a:solidFill>
              </a:rPr>
              <a:t>  </a:t>
            </a:r>
            <a:r>
              <a:rPr lang="en-US" b="1" i="1" dirty="0" err="1">
                <a:solidFill>
                  <a:srgbClr val="002060"/>
                </a:solidFill>
              </a:rPr>
              <a:t>elem</a:t>
            </a:r>
            <a:r>
              <a:rPr lang="en-US" b="1" i="1" dirty="0">
                <a:solidFill>
                  <a:srgbClr val="002060"/>
                </a:solidFill>
              </a:rPr>
              <a:t>;</a:t>
            </a:r>
            <a:endParaRPr lang="en-US" b="1" i="1" dirty="0">
              <a:solidFill>
                <a:srgbClr val="002060"/>
              </a:solidFill>
            </a:endParaRPr>
          </a:p>
          <a:p>
            <a:pPr algn="l"/>
            <a:r>
              <a:rPr lang="en-US" b="1" i="1" dirty="0">
                <a:solidFill>
                  <a:srgbClr val="002060"/>
                </a:solidFill>
              </a:rPr>
              <a:t>                           link  next;        };</a:t>
            </a:r>
            <a:endParaRPr lang="en-US" b="1" i="1" dirty="0">
              <a:solidFill>
                <a:srgbClr val="002060"/>
              </a:solidFill>
            </a:endParaRPr>
          </a:p>
          <a:p>
            <a:pPr algn="l"/>
            <a:r>
              <a:rPr lang="en-US" b="1" i="1" dirty="0">
                <a:solidFill>
                  <a:srgbClr val="002060"/>
                </a:solidFill>
              </a:rPr>
              <a:t>link  head, tail, current;  };</a:t>
            </a:r>
            <a:endParaRPr lang="en-US" b="1" i="1" dirty="0">
              <a:solidFill>
                <a:srgbClr val="002060"/>
              </a:solidFill>
            </a:endParaRPr>
          </a:p>
          <a:p>
            <a:pPr algn="l"/>
            <a:endParaRPr lang="ar-EG" b="1" dirty="0">
              <a:solidFill>
                <a:srgbClr val="002060"/>
              </a:solidFill>
            </a:endParaRPr>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907" y="401146"/>
            <a:ext cx="9144000" cy="796589"/>
          </a:xfrm>
        </p:spPr>
        <p:txBody>
          <a:bodyPr>
            <a:normAutofit/>
          </a:bodyPr>
          <a:lstStyle/>
          <a:p>
            <a:pPr algn="l"/>
            <a:r>
              <a:rPr lang="en-US" sz="2800" b="1" u="sng" dirty="0"/>
              <a:t>Notes</a:t>
            </a:r>
            <a:endParaRPr lang="ar-EG" sz="2800" b="1" u="sng" dirty="0"/>
          </a:p>
        </p:txBody>
      </p:sp>
      <p:sp>
        <p:nvSpPr>
          <p:cNvPr id="3" name="Subtitle 2"/>
          <p:cNvSpPr>
            <a:spLocks noGrp="1"/>
          </p:cNvSpPr>
          <p:nvPr>
            <p:ph type="subTitle" idx="1"/>
          </p:nvPr>
        </p:nvSpPr>
        <p:spPr>
          <a:xfrm>
            <a:off x="1124755" y="1451265"/>
            <a:ext cx="9144000" cy="4576047"/>
          </a:xfrm>
        </p:spPr>
        <p:txBody>
          <a:bodyPr>
            <a:normAutofit/>
          </a:bodyPr>
          <a:lstStyle/>
          <a:p>
            <a:pPr algn="l"/>
            <a:r>
              <a:rPr lang="en-US" dirty="0"/>
              <a:t>Line 1 : its purpose is to introduce the name ( node) to the compiler so that it can be used later</a:t>
            </a:r>
            <a:endParaRPr lang="en-US" dirty="0"/>
          </a:p>
          <a:p>
            <a:pPr algn="l"/>
            <a:r>
              <a:rPr lang="en-US" dirty="0"/>
              <a:t>Line 2 : (</a:t>
            </a:r>
            <a:r>
              <a:rPr lang="en-US" dirty="0" err="1"/>
              <a:t>typedef</a:t>
            </a:r>
            <a:r>
              <a:rPr lang="en-US" dirty="0"/>
              <a:t>  node * link) means that a link is defined to be a pointer to a node</a:t>
            </a:r>
            <a:endParaRPr lang="en-US" dirty="0"/>
          </a:p>
          <a:p>
            <a:pPr algn="l"/>
            <a:r>
              <a:rPr lang="en-US" dirty="0"/>
              <a:t>Line 3 : new pointers ( head, tail and current)</a:t>
            </a:r>
            <a:endParaRPr lang="en-US" dirty="0"/>
          </a:p>
          <a:p>
            <a:pPr algn="l"/>
            <a:r>
              <a:rPr lang="en-US" dirty="0"/>
              <a:t>Pointer =0, indicates null pointer.</a:t>
            </a:r>
            <a:endParaRPr lang="ar-EG"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7" y="426904"/>
            <a:ext cx="9144000" cy="616285"/>
          </a:xfrm>
        </p:spPr>
        <p:txBody>
          <a:bodyPr>
            <a:normAutofit/>
          </a:bodyPr>
          <a:lstStyle/>
          <a:p>
            <a:pPr algn="l"/>
            <a:r>
              <a:rPr lang="en-US" sz="2800" b="1" u="sng" dirty="0"/>
              <a:t>Linked list class (cont.)</a:t>
            </a:r>
            <a:endParaRPr lang="ar-EG" sz="2800" b="1" u="sng" dirty="0"/>
          </a:p>
        </p:txBody>
      </p:sp>
      <p:sp>
        <p:nvSpPr>
          <p:cNvPr id="3" name="Subtitle 2"/>
          <p:cNvSpPr>
            <a:spLocks noGrp="1"/>
          </p:cNvSpPr>
          <p:nvPr>
            <p:ph type="subTitle" idx="1"/>
          </p:nvPr>
        </p:nvSpPr>
        <p:spPr>
          <a:xfrm>
            <a:off x="802784" y="1258083"/>
            <a:ext cx="9144000" cy="4807866"/>
          </a:xfrm>
        </p:spPr>
        <p:txBody>
          <a:bodyPr>
            <a:normAutofit fontScale="92500" lnSpcReduction="10000"/>
          </a:bodyPr>
          <a:lstStyle/>
          <a:p>
            <a:pPr algn="l"/>
            <a:r>
              <a:rPr lang="en-US" dirty="0"/>
              <a:t>If the elements of list will be integers</a:t>
            </a:r>
            <a:endParaRPr lang="en-US" dirty="0"/>
          </a:p>
          <a:p>
            <a:pPr algn="l"/>
            <a:r>
              <a:rPr lang="en-US" b="1" i="1" dirty="0">
                <a:solidFill>
                  <a:srgbClr val="0070C0"/>
                </a:solidFill>
              </a:rPr>
              <a:t>typedef  </a:t>
            </a:r>
            <a:r>
              <a:rPr lang="en-US" b="1" i="1" dirty="0" err="1">
                <a:solidFill>
                  <a:srgbClr val="0070C0"/>
                </a:solidFill>
              </a:rPr>
              <a:t>int</a:t>
            </a:r>
            <a:r>
              <a:rPr lang="en-US" b="1" i="1" dirty="0">
                <a:solidFill>
                  <a:srgbClr val="0070C0"/>
                </a:solidFill>
              </a:rPr>
              <a:t>  </a:t>
            </a:r>
            <a:r>
              <a:rPr lang="en-US" b="1" i="1" dirty="0" err="1">
                <a:solidFill>
                  <a:srgbClr val="0070C0"/>
                </a:solidFill>
              </a:rPr>
              <a:t>elemtype</a:t>
            </a:r>
            <a:r>
              <a:rPr lang="en-US" b="1" i="1" dirty="0">
                <a:solidFill>
                  <a:srgbClr val="0070C0"/>
                </a:solidFill>
              </a:rPr>
              <a:t> ;</a:t>
            </a:r>
            <a:endParaRPr lang="en-US" b="1" i="1" dirty="0">
              <a:solidFill>
                <a:srgbClr val="0070C0"/>
              </a:solidFill>
            </a:endParaRPr>
          </a:p>
          <a:p>
            <a:pPr algn="l"/>
            <a:r>
              <a:rPr lang="en-US" b="1" i="1" dirty="0">
                <a:solidFill>
                  <a:srgbClr val="0070C0"/>
                </a:solidFill>
              </a:rPr>
              <a:t>class  </a:t>
            </a:r>
            <a:r>
              <a:rPr lang="en-US" b="1" i="1" dirty="0" err="1">
                <a:solidFill>
                  <a:srgbClr val="0070C0"/>
                </a:solidFill>
              </a:rPr>
              <a:t>linked_list</a:t>
            </a:r>
            <a:r>
              <a:rPr lang="en-US" b="1" i="1" dirty="0">
                <a:solidFill>
                  <a:srgbClr val="0070C0"/>
                </a:solidFill>
              </a:rPr>
              <a:t>  {private: </a:t>
            </a:r>
            <a:r>
              <a:rPr lang="en-US" b="1" i="1" dirty="0" err="1">
                <a:solidFill>
                  <a:srgbClr val="0070C0"/>
                </a:solidFill>
              </a:rPr>
              <a:t>struct</a:t>
            </a:r>
            <a:r>
              <a:rPr lang="en-US" b="1" i="1" dirty="0">
                <a:solidFill>
                  <a:srgbClr val="0070C0"/>
                </a:solidFill>
              </a:rPr>
              <a:t> node;							</a:t>
            </a:r>
            <a:r>
              <a:rPr lang="en-US" b="1" i="1" dirty="0" err="1">
                <a:solidFill>
                  <a:srgbClr val="0070C0"/>
                </a:solidFill>
              </a:rPr>
              <a:t>typedef</a:t>
            </a:r>
            <a:r>
              <a:rPr lang="en-US" b="1" i="1" dirty="0">
                <a:solidFill>
                  <a:srgbClr val="0070C0"/>
                </a:solidFill>
              </a:rPr>
              <a:t>  node * link;		</a:t>
            </a:r>
            <a:endParaRPr lang="en-US" b="1" i="1" dirty="0">
              <a:solidFill>
                <a:srgbClr val="0070C0"/>
              </a:solidFill>
            </a:endParaRPr>
          </a:p>
          <a:p>
            <a:pPr algn="l"/>
            <a:r>
              <a:rPr lang="en-US" b="1" i="1" dirty="0" err="1">
                <a:solidFill>
                  <a:srgbClr val="0070C0"/>
                </a:solidFill>
              </a:rPr>
              <a:t>struct</a:t>
            </a:r>
            <a:r>
              <a:rPr lang="en-US" b="1" i="1" dirty="0">
                <a:solidFill>
                  <a:srgbClr val="0070C0"/>
                </a:solidFill>
              </a:rPr>
              <a:t>  node { //now we define node</a:t>
            </a:r>
            <a:endParaRPr lang="en-US" b="1" i="1" dirty="0">
              <a:solidFill>
                <a:srgbClr val="0070C0"/>
              </a:solidFill>
            </a:endParaRPr>
          </a:p>
          <a:p>
            <a:pPr algn="l"/>
            <a:r>
              <a:rPr lang="en-US" b="1" i="1" dirty="0">
                <a:solidFill>
                  <a:srgbClr val="0070C0"/>
                </a:solidFill>
              </a:rPr>
              <a:t>                          </a:t>
            </a:r>
            <a:r>
              <a:rPr lang="en-US" b="1" i="1" dirty="0" err="1">
                <a:solidFill>
                  <a:srgbClr val="0070C0"/>
                </a:solidFill>
              </a:rPr>
              <a:t>elemtype</a:t>
            </a:r>
            <a:r>
              <a:rPr lang="en-US" b="1" i="1" dirty="0">
                <a:solidFill>
                  <a:srgbClr val="0070C0"/>
                </a:solidFill>
              </a:rPr>
              <a:t>  </a:t>
            </a:r>
            <a:r>
              <a:rPr lang="en-US" b="1" i="1" dirty="0" err="1">
                <a:solidFill>
                  <a:srgbClr val="0070C0"/>
                </a:solidFill>
              </a:rPr>
              <a:t>elem</a:t>
            </a:r>
            <a:r>
              <a:rPr lang="en-US" b="1" i="1" dirty="0">
                <a:solidFill>
                  <a:srgbClr val="0070C0"/>
                </a:solidFill>
              </a:rPr>
              <a:t>;   link  next;        };</a:t>
            </a:r>
            <a:endParaRPr lang="en-US" b="1" i="1" dirty="0">
              <a:solidFill>
                <a:srgbClr val="0070C0"/>
              </a:solidFill>
            </a:endParaRPr>
          </a:p>
          <a:p>
            <a:pPr algn="l"/>
            <a:r>
              <a:rPr lang="en-US" b="1" i="1" dirty="0">
                <a:solidFill>
                  <a:srgbClr val="0070C0"/>
                </a:solidFill>
              </a:rPr>
              <a:t>   link  head, tail, current;  </a:t>
            </a:r>
            <a:endParaRPr lang="en-US" b="1" i="1" dirty="0">
              <a:solidFill>
                <a:srgbClr val="0070C0"/>
              </a:solidFill>
            </a:endParaRPr>
          </a:p>
          <a:p>
            <a:pPr algn="l"/>
            <a:r>
              <a:rPr lang="en-US" b="1" i="1" dirty="0">
                <a:solidFill>
                  <a:srgbClr val="0070C0"/>
                </a:solidFill>
              </a:rPr>
              <a:t>Public :</a:t>
            </a:r>
            <a:endParaRPr lang="en-US" b="1" i="1" dirty="0">
              <a:solidFill>
                <a:srgbClr val="0070C0"/>
              </a:solidFill>
            </a:endParaRPr>
          </a:p>
          <a:p>
            <a:pPr algn="l"/>
            <a:r>
              <a:rPr lang="en-US" b="1" i="1" dirty="0" err="1">
                <a:solidFill>
                  <a:srgbClr val="0070C0"/>
                </a:solidFill>
              </a:rPr>
              <a:t>linked_list</a:t>
            </a:r>
            <a:r>
              <a:rPr lang="en-US" b="1" i="1" dirty="0">
                <a:solidFill>
                  <a:srgbClr val="0070C0"/>
                </a:solidFill>
              </a:rPr>
              <a:t> ( );                 //constructor</a:t>
            </a:r>
            <a:endParaRPr lang="en-US" b="1" i="1" dirty="0">
              <a:solidFill>
                <a:srgbClr val="0070C0"/>
              </a:solidFill>
            </a:endParaRPr>
          </a:p>
          <a:p>
            <a:pPr algn="l"/>
            <a:r>
              <a:rPr lang="en-US" b="1" i="1" dirty="0">
                <a:solidFill>
                  <a:srgbClr val="0070C0"/>
                </a:solidFill>
              </a:rPr>
              <a:t>Void insert( </a:t>
            </a:r>
            <a:r>
              <a:rPr lang="en-US" b="1" i="1" dirty="0" err="1">
                <a:solidFill>
                  <a:srgbClr val="0070C0"/>
                </a:solidFill>
              </a:rPr>
              <a:t>const</a:t>
            </a:r>
            <a:r>
              <a:rPr lang="en-US" b="1" i="1" dirty="0">
                <a:solidFill>
                  <a:srgbClr val="0070C0"/>
                </a:solidFill>
              </a:rPr>
              <a:t> </a:t>
            </a:r>
            <a:r>
              <a:rPr lang="en-US" b="1" i="1" dirty="0" err="1">
                <a:solidFill>
                  <a:srgbClr val="0070C0"/>
                </a:solidFill>
              </a:rPr>
              <a:t>elemtype</a:t>
            </a:r>
            <a:r>
              <a:rPr lang="en-US" b="1" i="1" dirty="0">
                <a:solidFill>
                  <a:srgbClr val="0070C0"/>
                </a:solidFill>
              </a:rPr>
              <a:t> &amp;e);</a:t>
            </a:r>
            <a:endParaRPr lang="en-US" b="1" i="1" dirty="0">
              <a:solidFill>
                <a:srgbClr val="0070C0"/>
              </a:solidFill>
            </a:endParaRPr>
          </a:p>
          <a:p>
            <a:pPr algn="l"/>
            <a:r>
              <a:rPr lang="en-US" b="1" i="1" dirty="0">
                <a:solidFill>
                  <a:srgbClr val="0070C0"/>
                </a:solidFill>
              </a:rPr>
              <a:t>bool  first ( </a:t>
            </a:r>
            <a:r>
              <a:rPr lang="en-US" b="1" i="1" dirty="0" err="1">
                <a:solidFill>
                  <a:srgbClr val="0070C0"/>
                </a:solidFill>
              </a:rPr>
              <a:t>elemtype</a:t>
            </a:r>
            <a:r>
              <a:rPr lang="en-US" b="1" i="1" dirty="0">
                <a:solidFill>
                  <a:srgbClr val="0070C0"/>
                </a:solidFill>
              </a:rPr>
              <a:t> &amp; e);			</a:t>
            </a:r>
            <a:r>
              <a:rPr lang="en-US" b="1" dirty="0"/>
              <a:t>Functions of linked list</a:t>
            </a:r>
            <a:endParaRPr lang="en-US" b="1" dirty="0"/>
          </a:p>
          <a:p>
            <a:pPr algn="l"/>
            <a:r>
              <a:rPr lang="en-US" b="1" i="1" dirty="0">
                <a:solidFill>
                  <a:srgbClr val="0070C0"/>
                </a:solidFill>
              </a:rPr>
              <a:t>bool  next ( </a:t>
            </a:r>
            <a:r>
              <a:rPr lang="en-US" b="1" i="1" dirty="0" err="1">
                <a:solidFill>
                  <a:srgbClr val="0070C0"/>
                </a:solidFill>
              </a:rPr>
              <a:t>elemtype</a:t>
            </a:r>
            <a:r>
              <a:rPr lang="en-US" b="1" i="1" dirty="0">
                <a:solidFill>
                  <a:srgbClr val="0070C0"/>
                </a:solidFill>
              </a:rPr>
              <a:t> &amp;e);  };</a:t>
            </a:r>
            <a:endParaRPr lang="en-US" b="1" i="1" dirty="0">
              <a:solidFill>
                <a:srgbClr val="0070C0"/>
              </a:solidFill>
            </a:endParaRPr>
          </a:p>
          <a:p>
            <a:pPr algn="l"/>
            <a:endParaRPr lang="en-US" b="1" i="1" dirty="0">
              <a:solidFill>
                <a:srgbClr val="002060"/>
              </a:solidFill>
            </a:endParaRPr>
          </a:p>
          <a:p>
            <a:pPr algn="l"/>
            <a:endParaRPr lang="en-US" i="1" dirty="0">
              <a:solidFill>
                <a:schemeClr val="tx2"/>
              </a:solidFill>
            </a:endParaRPr>
          </a:p>
          <a:p>
            <a:pPr algn="l"/>
            <a:endParaRPr lang="ar-EG"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cxnSp>
        <p:nvCxnSpPr>
          <p:cNvPr id="7" name="Straight Arrow Connector 6"/>
          <p:cNvCxnSpPr/>
          <p:nvPr/>
        </p:nvCxnSpPr>
        <p:spPr>
          <a:xfrm flipH="1">
            <a:off x="4876800" y="5234609"/>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4770783" y="4863548"/>
            <a:ext cx="198782" cy="8348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9605" y="684482"/>
            <a:ext cx="9144000" cy="706437"/>
          </a:xfrm>
        </p:spPr>
        <p:txBody>
          <a:bodyPr>
            <a:normAutofit/>
          </a:bodyPr>
          <a:lstStyle/>
          <a:p>
            <a:pPr algn="l"/>
            <a:r>
              <a:rPr lang="en-US" sz="2800" b="1" u="sng" dirty="0"/>
              <a:t>Notes on functions of linked list</a:t>
            </a:r>
            <a:endParaRPr lang="ar-EG" sz="2800" b="1" u="sng" dirty="0"/>
          </a:p>
        </p:txBody>
      </p:sp>
      <p:sp>
        <p:nvSpPr>
          <p:cNvPr id="3" name="Subtitle 2"/>
          <p:cNvSpPr>
            <a:spLocks noGrp="1"/>
          </p:cNvSpPr>
          <p:nvPr>
            <p:ph type="subTitle" idx="1"/>
          </p:nvPr>
        </p:nvSpPr>
        <p:spPr>
          <a:xfrm>
            <a:off x="1227786" y="1515660"/>
            <a:ext cx="9144000" cy="4241196"/>
          </a:xfrm>
        </p:spPr>
        <p:txBody>
          <a:bodyPr/>
          <a:lstStyle/>
          <a:p>
            <a:pPr algn="l"/>
            <a:r>
              <a:rPr lang="en-US" dirty="0"/>
              <a:t>insert( ): function is used to insert an element in the list calling by reference, and use </a:t>
            </a:r>
            <a:r>
              <a:rPr lang="en-US" dirty="0" err="1"/>
              <a:t>const</a:t>
            </a:r>
            <a:r>
              <a:rPr lang="en-US" dirty="0"/>
              <a:t> to prevent the function to change it.</a:t>
            </a:r>
            <a:endParaRPr lang="en-US" dirty="0"/>
          </a:p>
          <a:p>
            <a:pPr algn="l"/>
            <a:endParaRPr lang="en-US" dirty="0"/>
          </a:p>
          <a:p>
            <a:pPr algn="l"/>
            <a:r>
              <a:rPr lang="en-US" dirty="0"/>
              <a:t>first ( ) : it is used to return the first element in the list, if the list is empty, it will return false.</a:t>
            </a:r>
            <a:endParaRPr lang="en-US" dirty="0"/>
          </a:p>
          <a:p>
            <a:pPr algn="l"/>
            <a:endParaRPr lang="en-US" dirty="0"/>
          </a:p>
          <a:p>
            <a:pPr algn="l"/>
            <a:r>
              <a:rPr lang="en-US" dirty="0"/>
              <a:t>next ( ) : it is used to return the next element to the current node, if there is not a next node (current is tail), it will return false.</a:t>
            </a:r>
            <a:endParaRPr lang="ar-EG"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r>
              <a:rPr lang="en-US" sz="2800" b="1" u="sng" dirty="0"/>
              <a:t>Linked list class (cont.)</a:t>
            </a:r>
            <a:endParaRPr lang="ar-EG" sz="2800" b="1" u="sng" dirty="0"/>
          </a:p>
        </p:txBody>
      </p:sp>
      <p:sp>
        <p:nvSpPr>
          <p:cNvPr id="3" name="Content Placeholder 2"/>
          <p:cNvSpPr>
            <a:spLocks noGrp="1"/>
          </p:cNvSpPr>
          <p:nvPr>
            <p:ph idx="1"/>
          </p:nvPr>
        </p:nvSpPr>
        <p:spPr>
          <a:xfrm>
            <a:off x="735169" y="1078649"/>
            <a:ext cx="10817180" cy="5128967"/>
          </a:xfrm>
        </p:spPr>
        <p:txBody>
          <a:bodyPr>
            <a:normAutofit fontScale="85000" lnSpcReduction="20000"/>
          </a:bodyPr>
          <a:lstStyle/>
          <a:p>
            <a:pPr marL="0" indent="0">
              <a:buNone/>
            </a:pPr>
            <a:r>
              <a:rPr lang="en-US" sz="2400" b="1" u="sng" dirty="0"/>
              <a:t>Constructor function</a:t>
            </a:r>
            <a:r>
              <a:rPr lang="en-US" sz="2400" u="sng" dirty="0"/>
              <a:t>:</a:t>
            </a:r>
            <a:endParaRPr lang="en-US" sz="2400" u="sng" dirty="0"/>
          </a:p>
          <a:p>
            <a:pPr marL="0" indent="0">
              <a:buNone/>
            </a:pPr>
            <a:r>
              <a:rPr lang="en-US" sz="2400" b="1" i="1" dirty="0" err="1">
                <a:solidFill>
                  <a:srgbClr val="0070C0"/>
                </a:solidFill>
              </a:rPr>
              <a:t>linked_list</a:t>
            </a:r>
            <a:r>
              <a:rPr lang="en-US" sz="2400" b="1" i="1" dirty="0">
                <a:solidFill>
                  <a:srgbClr val="0070C0"/>
                </a:solidFill>
              </a:rPr>
              <a:t> :: </a:t>
            </a:r>
            <a:r>
              <a:rPr lang="en-US" sz="2400" b="1" i="1" dirty="0" err="1">
                <a:solidFill>
                  <a:srgbClr val="0070C0"/>
                </a:solidFill>
              </a:rPr>
              <a:t>linked_list</a:t>
            </a:r>
            <a:r>
              <a:rPr lang="en-US" sz="2400" b="1" i="1" dirty="0">
                <a:solidFill>
                  <a:srgbClr val="0070C0"/>
                </a:solidFill>
              </a:rPr>
              <a:t> ( )</a:t>
            </a:r>
            <a:endParaRPr lang="en-US" sz="2400" b="1" i="1" dirty="0">
              <a:solidFill>
                <a:srgbClr val="0070C0"/>
              </a:solidFill>
            </a:endParaRPr>
          </a:p>
          <a:p>
            <a:pPr marL="0" indent="0">
              <a:buNone/>
            </a:pPr>
            <a:r>
              <a:rPr lang="en-US" sz="2400" b="1" i="1" dirty="0">
                <a:solidFill>
                  <a:srgbClr val="0070C0"/>
                </a:solidFill>
              </a:rPr>
              <a:t>{ //initialize an empty list</a:t>
            </a:r>
            <a:endParaRPr lang="en-US" sz="2400" b="1" i="1" dirty="0">
              <a:solidFill>
                <a:srgbClr val="0070C0"/>
              </a:solidFill>
            </a:endParaRPr>
          </a:p>
          <a:p>
            <a:pPr marL="0" indent="0">
              <a:buNone/>
            </a:pPr>
            <a:r>
              <a:rPr lang="en-US" sz="2400" b="1" i="1" dirty="0">
                <a:solidFill>
                  <a:srgbClr val="0070C0"/>
                </a:solidFill>
              </a:rPr>
              <a:t>   head = 0;  tail = 0; current = 0; }</a:t>
            </a:r>
            <a:endParaRPr lang="en-US" sz="2400" b="1" i="1" dirty="0">
              <a:solidFill>
                <a:srgbClr val="0070C0"/>
              </a:solidFill>
            </a:endParaRPr>
          </a:p>
          <a:p>
            <a:pPr marL="0" indent="0">
              <a:buNone/>
            </a:pPr>
            <a:endParaRPr lang="en-US" sz="2400" dirty="0"/>
          </a:p>
          <a:p>
            <a:pPr marL="0" indent="0">
              <a:buNone/>
            </a:pPr>
            <a:r>
              <a:rPr lang="en-US" sz="2400" b="1" u="sng" dirty="0"/>
              <a:t>insert function, to insert node at the end of the list</a:t>
            </a:r>
            <a:endParaRPr lang="en-US" sz="2400" b="1" u="sng" dirty="0"/>
          </a:p>
          <a:p>
            <a:pPr marL="0" indent="0">
              <a:buNone/>
            </a:pPr>
            <a:r>
              <a:rPr lang="en-US" sz="2400" b="1" i="1" dirty="0">
                <a:solidFill>
                  <a:srgbClr val="0070C0"/>
                </a:solidFill>
              </a:rPr>
              <a:t>void  </a:t>
            </a:r>
            <a:r>
              <a:rPr lang="en-US" sz="2400" b="1" i="1" dirty="0" err="1">
                <a:solidFill>
                  <a:srgbClr val="0070C0"/>
                </a:solidFill>
              </a:rPr>
              <a:t>linked_list</a:t>
            </a:r>
            <a:r>
              <a:rPr lang="en-US" sz="2400" b="1" i="1" dirty="0">
                <a:solidFill>
                  <a:srgbClr val="0070C0"/>
                </a:solidFill>
              </a:rPr>
              <a:t> :: insert (</a:t>
            </a:r>
            <a:r>
              <a:rPr lang="en-US" sz="2400" b="1" i="1" dirty="0" err="1">
                <a:solidFill>
                  <a:srgbClr val="0070C0"/>
                </a:solidFill>
              </a:rPr>
              <a:t>const</a:t>
            </a:r>
            <a:r>
              <a:rPr lang="en-US" sz="2400" b="1" i="1" dirty="0">
                <a:solidFill>
                  <a:srgbClr val="0070C0"/>
                </a:solidFill>
              </a:rPr>
              <a:t> </a:t>
            </a:r>
            <a:r>
              <a:rPr lang="en-US" sz="2400" b="1" i="1" dirty="0" err="1">
                <a:solidFill>
                  <a:srgbClr val="0070C0"/>
                </a:solidFill>
              </a:rPr>
              <a:t>elemtype</a:t>
            </a:r>
            <a:r>
              <a:rPr lang="en-US" sz="2400" b="1" i="1" dirty="0">
                <a:solidFill>
                  <a:srgbClr val="0070C0"/>
                </a:solidFill>
              </a:rPr>
              <a:t> &amp; e)</a:t>
            </a:r>
            <a:endParaRPr lang="en-US" sz="2400" b="1" i="1" dirty="0">
              <a:solidFill>
                <a:srgbClr val="0070C0"/>
              </a:solidFill>
            </a:endParaRPr>
          </a:p>
          <a:p>
            <a:pPr marL="0" indent="0">
              <a:buNone/>
            </a:pPr>
            <a:r>
              <a:rPr lang="en-US" sz="2400" b="1" i="1" dirty="0">
                <a:solidFill>
                  <a:srgbClr val="0070C0"/>
                </a:solidFill>
              </a:rPr>
              <a:t> { link  </a:t>
            </a:r>
            <a:r>
              <a:rPr lang="en-US" sz="2400" b="1" i="1" dirty="0" err="1">
                <a:solidFill>
                  <a:srgbClr val="0070C0"/>
                </a:solidFill>
              </a:rPr>
              <a:t>addnode</a:t>
            </a:r>
            <a:r>
              <a:rPr lang="en-US" sz="2400" b="1" i="1" dirty="0">
                <a:solidFill>
                  <a:srgbClr val="0070C0"/>
                </a:solidFill>
              </a:rPr>
              <a:t> ( new node);  // dynamic memory allocation of a node</a:t>
            </a:r>
            <a:endParaRPr lang="en-US" sz="2400" b="1" i="1" dirty="0">
              <a:solidFill>
                <a:srgbClr val="0070C0"/>
              </a:solidFill>
            </a:endParaRPr>
          </a:p>
          <a:p>
            <a:pPr marL="0" indent="0">
              <a:buNone/>
            </a:pPr>
            <a:r>
              <a:rPr lang="en-US" sz="2400" b="1" i="1" dirty="0">
                <a:solidFill>
                  <a:srgbClr val="0070C0"/>
                </a:solidFill>
              </a:rPr>
              <a:t>assert (</a:t>
            </a:r>
            <a:r>
              <a:rPr lang="en-US" sz="2400" b="1" i="1" dirty="0" err="1">
                <a:solidFill>
                  <a:srgbClr val="0070C0"/>
                </a:solidFill>
              </a:rPr>
              <a:t>addnode</a:t>
            </a:r>
            <a:r>
              <a:rPr lang="en-US" sz="2400" b="1" i="1" dirty="0">
                <a:solidFill>
                  <a:srgbClr val="0070C0"/>
                </a:solidFill>
              </a:rPr>
              <a:t>);    // to be sure that a node was allocated, if no space is not available, it returns 0</a:t>
            </a:r>
            <a:endParaRPr lang="en-US" sz="2400" b="1" i="1" dirty="0">
              <a:solidFill>
                <a:srgbClr val="0070C0"/>
              </a:solidFill>
            </a:endParaRPr>
          </a:p>
          <a:p>
            <a:pPr marL="0" indent="0">
              <a:buNone/>
            </a:pPr>
            <a:r>
              <a:rPr lang="en-US" sz="2400" b="1" i="1" dirty="0" err="1">
                <a:solidFill>
                  <a:srgbClr val="0070C0"/>
                </a:solidFill>
              </a:rPr>
              <a:t>addnode</a:t>
            </a:r>
            <a:r>
              <a:rPr lang="en-US" sz="2400" b="1" i="1" dirty="0">
                <a:solidFill>
                  <a:srgbClr val="0070C0"/>
                </a:solidFill>
              </a:rPr>
              <a:t>-</a:t>
            </a:r>
            <a:r>
              <a:rPr lang="en-US" sz="2400" b="1" i="1" dirty="0">
                <a:solidFill>
                  <a:srgbClr val="0070C0"/>
                </a:solidFill>
                <a:sym typeface="Wingdings" panose="05000000000000000000" pitchFamily="2" charset="2"/>
              </a:rPr>
              <a:t> </a:t>
            </a:r>
            <a:r>
              <a:rPr lang="en-US" sz="2400" b="1" i="1" dirty="0" err="1">
                <a:solidFill>
                  <a:srgbClr val="0070C0"/>
                </a:solidFill>
                <a:sym typeface="Wingdings" panose="05000000000000000000" pitchFamily="2" charset="2"/>
              </a:rPr>
              <a:t>elem</a:t>
            </a:r>
            <a:r>
              <a:rPr lang="en-US" sz="2400" b="1" i="1" dirty="0">
                <a:solidFill>
                  <a:srgbClr val="0070C0"/>
                </a:solidFill>
                <a:sym typeface="Wingdings" panose="05000000000000000000" pitchFamily="2" charset="2"/>
              </a:rPr>
              <a:t>= e;</a:t>
            </a:r>
            <a:endParaRPr lang="en-US" sz="2400" b="1" i="1" dirty="0">
              <a:solidFill>
                <a:srgbClr val="0070C0"/>
              </a:solidFill>
              <a:sym typeface="Wingdings" panose="05000000000000000000" pitchFamily="2" charset="2"/>
            </a:endParaRPr>
          </a:p>
          <a:p>
            <a:pPr marL="0" indent="0">
              <a:buNone/>
            </a:pPr>
            <a:r>
              <a:rPr lang="en-US" sz="2400" b="1" i="1" dirty="0">
                <a:solidFill>
                  <a:srgbClr val="0070C0"/>
                </a:solidFill>
                <a:sym typeface="Wingdings" panose="05000000000000000000" pitchFamily="2" charset="2"/>
              </a:rPr>
              <a:t>If( head ==0) head = </a:t>
            </a:r>
            <a:r>
              <a:rPr lang="en-US" sz="2400" b="1" i="1" dirty="0" err="1">
                <a:solidFill>
                  <a:srgbClr val="0070C0"/>
                </a:solidFill>
                <a:sym typeface="Wingdings" panose="05000000000000000000" pitchFamily="2" charset="2"/>
              </a:rPr>
              <a:t>addnode</a:t>
            </a:r>
            <a:r>
              <a:rPr lang="en-US" sz="2400" b="1" i="1" dirty="0">
                <a:solidFill>
                  <a:srgbClr val="0070C0"/>
                </a:solidFill>
                <a:sym typeface="Wingdings" panose="05000000000000000000" pitchFamily="2" charset="2"/>
              </a:rPr>
              <a:t>;</a:t>
            </a:r>
            <a:endParaRPr lang="en-US" sz="2400" b="1" i="1" dirty="0">
              <a:solidFill>
                <a:srgbClr val="0070C0"/>
              </a:solidFill>
              <a:sym typeface="Wingdings" panose="05000000000000000000" pitchFamily="2" charset="2"/>
            </a:endParaRPr>
          </a:p>
          <a:p>
            <a:pPr marL="0" indent="0">
              <a:buNone/>
            </a:pPr>
            <a:r>
              <a:rPr lang="en-US" sz="2400" b="1" i="1" dirty="0">
                <a:solidFill>
                  <a:srgbClr val="0070C0"/>
                </a:solidFill>
                <a:sym typeface="Wingdings" panose="05000000000000000000" pitchFamily="2" charset="2"/>
              </a:rPr>
              <a:t>else  tail next= </a:t>
            </a:r>
            <a:r>
              <a:rPr lang="en-US" sz="2400" b="1" i="1" dirty="0" err="1">
                <a:solidFill>
                  <a:srgbClr val="0070C0"/>
                </a:solidFill>
                <a:sym typeface="Wingdings" panose="05000000000000000000" pitchFamily="2" charset="2"/>
              </a:rPr>
              <a:t>addnode</a:t>
            </a:r>
            <a:r>
              <a:rPr lang="en-US" sz="2400" b="1" i="1" dirty="0">
                <a:solidFill>
                  <a:srgbClr val="0070C0"/>
                </a:solidFill>
                <a:sym typeface="Wingdings" panose="05000000000000000000" pitchFamily="2" charset="2"/>
              </a:rPr>
              <a:t>;</a:t>
            </a:r>
            <a:endParaRPr lang="en-US" sz="2400" b="1" i="1" dirty="0">
              <a:solidFill>
                <a:srgbClr val="0070C0"/>
              </a:solidFill>
              <a:sym typeface="Wingdings" panose="05000000000000000000" pitchFamily="2" charset="2"/>
            </a:endParaRPr>
          </a:p>
          <a:p>
            <a:pPr marL="0" indent="0">
              <a:buNone/>
            </a:pPr>
            <a:r>
              <a:rPr lang="en-US" sz="2400" b="1" i="1" dirty="0">
                <a:solidFill>
                  <a:srgbClr val="0070C0"/>
                </a:solidFill>
                <a:sym typeface="Wingdings" panose="05000000000000000000" pitchFamily="2" charset="2"/>
              </a:rPr>
              <a:t>tail = </a:t>
            </a:r>
            <a:r>
              <a:rPr lang="en-US" sz="2400" b="1" i="1" dirty="0" err="1">
                <a:solidFill>
                  <a:srgbClr val="0070C0"/>
                </a:solidFill>
                <a:sym typeface="Wingdings" panose="05000000000000000000" pitchFamily="2" charset="2"/>
              </a:rPr>
              <a:t>addnode</a:t>
            </a:r>
            <a:r>
              <a:rPr lang="en-US" sz="2400" b="1" i="1" dirty="0">
                <a:solidFill>
                  <a:srgbClr val="0070C0"/>
                </a:solidFill>
                <a:sym typeface="Wingdings" panose="05000000000000000000" pitchFamily="2" charset="2"/>
              </a:rPr>
              <a:t>;</a:t>
            </a:r>
            <a:endParaRPr lang="en-US" sz="2400" b="1" i="1" dirty="0">
              <a:solidFill>
                <a:srgbClr val="0070C0"/>
              </a:solidFill>
              <a:sym typeface="Wingdings" panose="05000000000000000000" pitchFamily="2" charset="2"/>
            </a:endParaRPr>
          </a:p>
          <a:p>
            <a:pPr marL="0" indent="0">
              <a:buNone/>
            </a:pPr>
            <a:r>
              <a:rPr lang="en-US" sz="2400" b="1" i="1" dirty="0" err="1">
                <a:solidFill>
                  <a:srgbClr val="0070C0"/>
                </a:solidFill>
                <a:sym typeface="Wingdings" panose="05000000000000000000" pitchFamily="2" charset="2"/>
              </a:rPr>
              <a:t>addnode</a:t>
            </a:r>
            <a:r>
              <a:rPr lang="en-US" sz="2400" b="1" i="1" dirty="0">
                <a:solidFill>
                  <a:srgbClr val="0070C0"/>
                </a:solidFill>
                <a:sym typeface="Wingdings" panose="05000000000000000000" pitchFamily="2" charset="2"/>
              </a:rPr>
              <a:t> next=0; }</a:t>
            </a:r>
            <a:endParaRPr lang="en-US" sz="2400" b="1" i="1" dirty="0">
              <a:solidFill>
                <a:srgbClr val="0070C0"/>
              </a:solidFill>
              <a:sym typeface="Wingdings" panose="05000000000000000000" pitchFamily="2" charset="2"/>
            </a:endParaRPr>
          </a:p>
          <a:p>
            <a:pPr marL="0" indent="0">
              <a:buNone/>
            </a:pPr>
            <a:r>
              <a:rPr lang="en-US" sz="2400" b="1" dirty="0">
                <a:sym typeface="Wingdings" panose="05000000000000000000" pitchFamily="2" charset="2"/>
              </a:rPr>
              <a:t>Modify the insert( ) to insert node at the beginning of the list</a:t>
            </a:r>
            <a:endParaRPr lang="ar-EG" sz="2400" b="1"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normAutofit/>
          </a:bodyPr>
          <a:lstStyle/>
          <a:p>
            <a:r>
              <a:rPr lang="en-US" sz="2400" b="1" u="sng" dirty="0"/>
              <a:t>first function</a:t>
            </a:r>
            <a:endParaRPr lang="ar-EG" sz="2400" b="1" u="sng" dirty="0"/>
          </a:p>
        </p:txBody>
      </p:sp>
      <p:sp>
        <p:nvSpPr>
          <p:cNvPr id="3" name="Content Placeholder 2"/>
          <p:cNvSpPr>
            <a:spLocks noGrp="1"/>
          </p:cNvSpPr>
          <p:nvPr>
            <p:ph idx="1"/>
          </p:nvPr>
        </p:nvSpPr>
        <p:spPr>
          <a:xfrm>
            <a:off x="760926" y="1143045"/>
            <a:ext cx="10515600" cy="4351338"/>
          </a:xfrm>
        </p:spPr>
        <p:txBody>
          <a:bodyPr>
            <a:normAutofit fontScale="92500" lnSpcReduction="20000"/>
          </a:bodyPr>
          <a:lstStyle/>
          <a:p>
            <a:pPr marL="0" indent="0">
              <a:buNone/>
            </a:pPr>
            <a:r>
              <a:rPr lang="en-US" sz="2400" b="1" i="1" dirty="0">
                <a:solidFill>
                  <a:srgbClr val="0070C0"/>
                </a:solidFill>
              </a:rPr>
              <a:t>bool  </a:t>
            </a:r>
            <a:r>
              <a:rPr lang="en-US" sz="2400" b="1" i="1" dirty="0" err="1">
                <a:solidFill>
                  <a:srgbClr val="0070C0"/>
                </a:solidFill>
              </a:rPr>
              <a:t>linked_list</a:t>
            </a:r>
            <a:r>
              <a:rPr lang="en-US" sz="2400" b="1" i="1" dirty="0">
                <a:solidFill>
                  <a:srgbClr val="0070C0"/>
                </a:solidFill>
              </a:rPr>
              <a:t> :: first (</a:t>
            </a:r>
            <a:r>
              <a:rPr lang="en-US" sz="2400" b="1" i="1" dirty="0" err="1">
                <a:solidFill>
                  <a:srgbClr val="0070C0"/>
                </a:solidFill>
              </a:rPr>
              <a:t>elemtype</a:t>
            </a:r>
            <a:r>
              <a:rPr lang="en-US" sz="2400" b="1" i="1" dirty="0">
                <a:solidFill>
                  <a:srgbClr val="0070C0"/>
                </a:solidFill>
              </a:rPr>
              <a:t> &amp; e)</a:t>
            </a:r>
            <a:endParaRPr lang="en-US" sz="2400" b="1" i="1" dirty="0">
              <a:solidFill>
                <a:srgbClr val="0070C0"/>
              </a:solidFill>
            </a:endParaRPr>
          </a:p>
          <a:p>
            <a:pPr marL="0" indent="0">
              <a:buNone/>
            </a:pPr>
            <a:r>
              <a:rPr lang="en-US" sz="2400" b="1" i="1" dirty="0">
                <a:solidFill>
                  <a:srgbClr val="0070C0"/>
                </a:solidFill>
              </a:rPr>
              <a:t> { // after calling first, current points to first node (head)</a:t>
            </a:r>
            <a:endParaRPr lang="en-US" sz="2400" b="1" i="1" dirty="0">
              <a:solidFill>
                <a:srgbClr val="0070C0"/>
              </a:solidFill>
            </a:endParaRPr>
          </a:p>
          <a:p>
            <a:pPr marL="0" indent="0">
              <a:buNone/>
            </a:pPr>
            <a:r>
              <a:rPr lang="en-US" sz="2400" b="1" i="1" dirty="0">
                <a:solidFill>
                  <a:srgbClr val="0070C0"/>
                </a:solidFill>
              </a:rPr>
              <a:t>   if( head == 0) return false;</a:t>
            </a:r>
            <a:endParaRPr lang="en-US" sz="2400" b="1" i="1" dirty="0">
              <a:solidFill>
                <a:srgbClr val="0070C0"/>
              </a:solidFill>
            </a:endParaRPr>
          </a:p>
          <a:p>
            <a:pPr marL="0" indent="0">
              <a:buNone/>
            </a:pPr>
            <a:r>
              <a:rPr lang="en-US" sz="2400" b="1" i="1" dirty="0">
                <a:solidFill>
                  <a:srgbClr val="0070C0"/>
                </a:solidFill>
              </a:rPr>
              <a:t>      else { e = head </a:t>
            </a:r>
            <a:r>
              <a:rPr lang="en-US" sz="2400" b="1" i="1" dirty="0">
                <a:solidFill>
                  <a:srgbClr val="0070C0"/>
                </a:solidFill>
                <a:sym typeface="Wingdings" panose="05000000000000000000" pitchFamily="2" charset="2"/>
              </a:rPr>
              <a:t> </a:t>
            </a:r>
            <a:r>
              <a:rPr lang="en-US" sz="2400" b="1" i="1" dirty="0" err="1">
                <a:solidFill>
                  <a:srgbClr val="0070C0"/>
                </a:solidFill>
                <a:sym typeface="Wingdings" panose="05000000000000000000" pitchFamily="2" charset="2"/>
              </a:rPr>
              <a:t>elem</a:t>
            </a:r>
            <a:r>
              <a:rPr lang="en-US" sz="2400" b="1" i="1" dirty="0">
                <a:solidFill>
                  <a:srgbClr val="0070C0"/>
                </a:solidFill>
                <a:sym typeface="Wingdings" panose="05000000000000000000" pitchFamily="2" charset="2"/>
              </a:rPr>
              <a:t>;  current = head;  return true;}}</a:t>
            </a:r>
            <a:endParaRPr lang="en-US" sz="2400" b="1" i="1" dirty="0">
              <a:solidFill>
                <a:srgbClr val="0070C0"/>
              </a:solidFill>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r>
              <a:rPr lang="en-US" sz="2400" b="1" u="sng" dirty="0">
                <a:sym typeface="Wingdings" panose="05000000000000000000" pitchFamily="2" charset="2"/>
              </a:rPr>
              <a:t>next function</a:t>
            </a:r>
            <a:endParaRPr lang="en-US" sz="2400" b="1" u="sng" dirty="0">
              <a:sym typeface="Wingdings" panose="05000000000000000000" pitchFamily="2" charset="2"/>
            </a:endParaRPr>
          </a:p>
          <a:p>
            <a:pPr marL="0" indent="0">
              <a:buNone/>
            </a:pPr>
            <a:r>
              <a:rPr lang="en-US" sz="2400" b="1" i="1" dirty="0">
                <a:solidFill>
                  <a:srgbClr val="0070C0"/>
                </a:solidFill>
                <a:sym typeface="Wingdings" panose="05000000000000000000" pitchFamily="2" charset="2"/>
              </a:rPr>
              <a:t>bool  </a:t>
            </a:r>
            <a:r>
              <a:rPr lang="en-US" sz="2400" b="1" i="1" dirty="0" err="1">
                <a:solidFill>
                  <a:srgbClr val="0070C0"/>
                </a:solidFill>
                <a:sym typeface="Wingdings" panose="05000000000000000000" pitchFamily="2" charset="2"/>
              </a:rPr>
              <a:t>linked_list</a:t>
            </a:r>
            <a:r>
              <a:rPr lang="en-US" sz="2400" b="1" i="1" dirty="0">
                <a:solidFill>
                  <a:srgbClr val="0070C0"/>
                </a:solidFill>
                <a:sym typeface="Wingdings" panose="05000000000000000000" pitchFamily="2" charset="2"/>
              </a:rPr>
              <a:t> :: next ( </a:t>
            </a:r>
            <a:r>
              <a:rPr lang="en-US" sz="2400" b="1" i="1" dirty="0" err="1">
                <a:solidFill>
                  <a:srgbClr val="0070C0"/>
                </a:solidFill>
                <a:sym typeface="Wingdings" panose="05000000000000000000" pitchFamily="2" charset="2"/>
              </a:rPr>
              <a:t>elemtype</a:t>
            </a:r>
            <a:r>
              <a:rPr lang="en-US" sz="2400" b="1" i="1" dirty="0">
                <a:solidFill>
                  <a:srgbClr val="0070C0"/>
                </a:solidFill>
                <a:sym typeface="Wingdings" panose="05000000000000000000" pitchFamily="2" charset="2"/>
              </a:rPr>
              <a:t> &amp; e)</a:t>
            </a:r>
            <a:endParaRPr lang="en-US" sz="2400" b="1" i="1" dirty="0">
              <a:solidFill>
                <a:srgbClr val="0070C0"/>
              </a:solidFill>
              <a:sym typeface="Wingdings" panose="05000000000000000000" pitchFamily="2" charset="2"/>
            </a:endParaRPr>
          </a:p>
          <a:p>
            <a:pPr marL="0" indent="0">
              <a:buNone/>
            </a:pPr>
            <a:r>
              <a:rPr lang="en-US" sz="2400" b="1" i="1" dirty="0">
                <a:solidFill>
                  <a:srgbClr val="0070C0"/>
                </a:solidFill>
                <a:sym typeface="Wingdings" panose="05000000000000000000" pitchFamily="2" charset="2"/>
              </a:rPr>
              <a:t>{ assert ( current); //for proper use, current should be nonzero</a:t>
            </a:r>
            <a:endParaRPr lang="en-US" sz="2400" b="1" i="1" dirty="0">
              <a:solidFill>
                <a:srgbClr val="0070C0"/>
              </a:solidFill>
              <a:sym typeface="Wingdings" panose="05000000000000000000" pitchFamily="2" charset="2"/>
            </a:endParaRPr>
          </a:p>
          <a:p>
            <a:pPr marL="0" indent="0">
              <a:buNone/>
            </a:pPr>
            <a:r>
              <a:rPr lang="en-US" sz="2400" b="1" i="1" dirty="0">
                <a:solidFill>
                  <a:srgbClr val="0070C0"/>
                </a:solidFill>
                <a:sym typeface="Wingdings" panose="05000000000000000000" pitchFamily="2" charset="2"/>
              </a:rPr>
              <a:t> // after each call, current always points to the item that next has just returned</a:t>
            </a:r>
            <a:endParaRPr lang="en-US" sz="2400" b="1" i="1" dirty="0">
              <a:solidFill>
                <a:srgbClr val="0070C0"/>
              </a:solidFill>
              <a:sym typeface="Wingdings" panose="05000000000000000000" pitchFamily="2" charset="2"/>
            </a:endParaRPr>
          </a:p>
          <a:p>
            <a:pPr marL="0" indent="0">
              <a:buNone/>
            </a:pPr>
            <a:r>
              <a:rPr lang="en-US" sz="2400" b="1" i="1" dirty="0">
                <a:solidFill>
                  <a:srgbClr val="0070C0"/>
                </a:solidFill>
                <a:sym typeface="Wingdings" panose="05000000000000000000" pitchFamily="2" charset="2"/>
              </a:rPr>
              <a:t>If ( current  next ==0) return false;</a:t>
            </a:r>
            <a:endParaRPr lang="en-US" sz="2400" b="1" i="1" dirty="0">
              <a:solidFill>
                <a:srgbClr val="0070C0"/>
              </a:solidFill>
              <a:sym typeface="Wingdings" panose="05000000000000000000" pitchFamily="2" charset="2"/>
            </a:endParaRPr>
          </a:p>
          <a:p>
            <a:pPr marL="0" indent="0">
              <a:buNone/>
            </a:pPr>
            <a:r>
              <a:rPr lang="en-US" sz="2400" b="1" i="1" dirty="0">
                <a:solidFill>
                  <a:srgbClr val="0070C0"/>
                </a:solidFill>
                <a:sym typeface="Wingdings" panose="05000000000000000000" pitchFamily="2" charset="2"/>
              </a:rPr>
              <a:t>else { current = current  next;  e = current  </a:t>
            </a:r>
            <a:r>
              <a:rPr lang="en-US" sz="2400" b="1" i="1" dirty="0" err="1">
                <a:solidFill>
                  <a:srgbClr val="0070C0"/>
                </a:solidFill>
                <a:sym typeface="Wingdings" panose="05000000000000000000" pitchFamily="2" charset="2"/>
              </a:rPr>
              <a:t>elem</a:t>
            </a:r>
            <a:r>
              <a:rPr lang="en-US" sz="2400" b="1" i="1" dirty="0">
                <a:solidFill>
                  <a:srgbClr val="0070C0"/>
                </a:solidFill>
                <a:sym typeface="Wingdings" panose="05000000000000000000" pitchFamily="2" charset="2"/>
              </a:rPr>
              <a:t>; </a:t>
            </a:r>
            <a:endParaRPr lang="en-US" sz="2400" b="1" i="1" dirty="0">
              <a:solidFill>
                <a:srgbClr val="0070C0"/>
              </a:solidFill>
              <a:sym typeface="Wingdings" panose="05000000000000000000" pitchFamily="2" charset="2"/>
            </a:endParaRPr>
          </a:p>
          <a:p>
            <a:pPr marL="0" indent="0">
              <a:buNone/>
            </a:pPr>
            <a:r>
              <a:rPr lang="en-US" sz="2400" b="1" i="1" dirty="0">
                <a:solidFill>
                  <a:srgbClr val="0070C0"/>
                </a:solidFill>
                <a:sym typeface="Wingdings" panose="05000000000000000000" pitchFamily="2" charset="2"/>
              </a:rPr>
              <a:t>  return  true; } }</a:t>
            </a:r>
            <a:endParaRPr lang="ar-EG" sz="2400" b="1" i="1" dirty="0">
              <a:solidFill>
                <a:srgbClr val="0070C0"/>
              </a:solidFill>
            </a:endParaRPr>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6873" y="529935"/>
            <a:ext cx="9144000" cy="642043"/>
          </a:xfrm>
        </p:spPr>
        <p:txBody>
          <a:bodyPr>
            <a:normAutofit fontScale="90000"/>
          </a:bodyPr>
          <a:lstStyle/>
          <a:p>
            <a:pPr algn="l"/>
            <a:r>
              <a:rPr lang="en-US" sz="2400" b="1" dirty="0"/>
              <a:t>Ex_1: Write a main function that uses the class linked list, reads 10 elements, inserts them in the list and prints them</a:t>
            </a:r>
            <a:endParaRPr lang="ar-EG" sz="2400" b="1" dirty="0"/>
          </a:p>
        </p:txBody>
      </p:sp>
      <p:sp>
        <p:nvSpPr>
          <p:cNvPr id="3" name="Subtitle 2"/>
          <p:cNvSpPr>
            <a:spLocks noGrp="1"/>
          </p:cNvSpPr>
          <p:nvPr>
            <p:ph type="subTitle" idx="1"/>
          </p:nvPr>
        </p:nvSpPr>
        <p:spPr>
          <a:xfrm>
            <a:off x="416417" y="1335356"/>
            <a:ext cx="9144000" cy="4975292"/>
          </a:xfrm>
        </p:spPr>
        <p:txBody>
          <a:bodyPr>
            <a:normAutofit fontScale="85000" lnSpcReduction="20000"/>
          </a:bodyPr>
          <a:lstStyle/>
          <a:p>
            <a:pPr algn="l"/>
            <a:r>
              <a:rPr lang="en-US" b="1" i="1" dirty="0" err="1">
                <a:solidFill>
                  <a:srgbClr val="0070C0"/>
                </a:solidFill>
              </a:rPr>
              <a:t>int</a:t>
            </a:r>
            <a:r>
              <a:rPr lang="en-US" b="1" i="1" dirty="0">
                <a:solidFill>
                  <a:srgbClr val="0070C0"/>
                </a:solidFill>
              </a:rPr>
              <a:t> main ( )</a:t>
            </a:r>
            <a:endParaRPr lang="en-US" b="1" i="1" dirty="0">
              <a:solidFill>
                <a:srgbClr val="0070C0"/>
              </a:solidFill>
            </a:endParaRPr>
          </a:p>
          <a:p>
            <a:pPr algn="l"/>
            <a:r>
              <a:rPr lang="en-US" b="1" i="1" dirty="0">
                <a:solidFill>
                  <a:srgbClr val="0070C0"/>
                </a:solidFill>
              </a:rPr>
              <a:t> { </a:t>
            </a:r>
            <a:r>
              <a:rPr lang="en-US" b="1" i="1" dirty="0" err="1">
                <a:solidFill>
                  <a:srgbClr val="0070C0"/>
                </a:solidFill>
              </a:rPr>
              <a:t>linked_list</a:t>
            </a:r>
            <a:r>
              <a:rPr lang="en-US" b="1" i="1" dirty="0">
                <a:solidFill>
                  <a:srgbClr val="0070C0"/>
                </a:solidFill>
              </a:rPr>
              <a:t> L ;</a:t>
            </a:r>
            <a:endParaRPr lang="en-US" b="1" i="1" dirty="0">
              <a:solidFill>
                <a:srgbClr val="0070C0"/>
              </a:solidFill>
            </a:endParaRPr>
          </a:p>
          <a:p>
            <a:pPr algn="l"/>
            <a:r>
              <a:rPr lang="en-US" b="1" i="1" dirty="0">
                <a:solidFill>
                  <a:srgbClr val="0070C0"/>
                </a:solidFill>
              </a:rPr>
              <a:t>   </a:t>
            </a:r>
            <a:r>
              <a:rPr lang="en-US" b="1" i="1" dirty="0" err="1">
                <a:solidFill>
                  <a:srgbClr val="0070C0"/>
                </a:solidFill>
              </a:rPr>
              <a:t>elemtype</a:t>
            </a:r>
            <a:r>
              <a:rPr lang="en-US" b="1" i="1" dirty="0">
                <a:solidFill>
                  <a:srgbClr val="0070C0"/>
                </a:solidFill>
              </a:rPr>
              <a:t> x , y;  </a:t>
            </a:r>
            <a:r>
              <a:rPr lang="en-US" b="1" i="1" dirty="0" err="1">
                <a:solidFill>
                  <a:srgbClr val="0070C0"/>
                </a:solidFill>
              </a:rPr>
              <a:t>int</a:t>
            </a:r>
            <a:r>
              <a:rPr lang="en-US" b="1" i="1" dirty="0">
                <a:solidFill>
                  <a:srgbClr val="0070C0"/>
                </a:solidFill>
              </a:rPr>
              <a:t> </a:t>
            </a:r>
            <a:r>
              <a:rPr lang="en-US" b="1" i="1" dirty="0" err="1">
                <a:solidFill>
                  <a:srgbClr val="0070C0"/>
                </a:solidFill>
              </a:rPr>
              <a:t>n,m</a:t>
            </a:r>
            <a:r>
              <a:rPr lang="en-US" b="1" i="1" dirty="0">
                <a:solidFill>
                  <a:srgbClr val="0070C0"/>
                </a:solidFill>
              </a:rPr>
              <a:t>;</a:t>
            </a:r>
            <a:endParaRPr lang="en-US" b="1" i="1" dirty="0">
              <a:solidFill>
                <a:srgbClr val="0070C0"/>
              </a:solidFill>
            </a:endParaRPr>
          </a:p>
          <a:p>
            <a:pPr algn="l"/>
            <a:r>
              <a:rPr lang="en-US" b="1" i="1" dirty="0">
                <a:solidFill>
                  <a:srgbClr val="0070C0"/>
                </a:solidFill>
              </a:rPr>
              <a:t>      </a:t>
            </a:r>
            <a:r>
              <a:rPr lang="en-US" b="1" i="1" dirty="0" err="1">
                <a:solidFill>
                  <a:srgbClr val="0070C0"/>
                </a:solidFill>
              </a:rPr>
              <a:t>cin</a:t>
            </a:r>
            <a:r>
              <a:rPr lang="en-US" b="1" i="1" dirty="0">
                <a:solidFill>
                  <a:srgbClr val="0070C0"/>
                </a:solidFill>
              </a:rPr>
              <a:t>&gt;&gt;n;</a:t>
            </a:r>
            <a:endParaRPr lang="en-US" b="1" i="1" dirty="0">
              <a:solidFill>
                <a:srgbClr val="0070C0"/>
              </a:solidFill>
            </a:endParaRPr>
          </a:p>
          <a:p>
            <a:pPr algn="l"/>
            <a:r>
              <a:rPr lang="en-US" b="1" i="1" dirty="0">
                <a:solidFill>
                  <a:srgbClr val="0070C0"/>
                </a:solidFill>
              </a:rPr>
              <a:t>       for( </a:t>
            </a:r>
            <a:r>
              <a:rPr lang="en-US" b="1" i="1" dirty="0" err="1">
                <a:solidFill>
                  <a:srgbClr val="0070C0"/>
                </a:solidFill>
              </a:rPr>
              <a:t>int</a:t>
            </a:r>
            <a:r>
              <a:rPr lang="en-US" b="1" i="1" dirty="0">
                <a:solidFill>
                  <a:srgbClr val="0070C0"/>
                </a:solidFill>
              </a:rPr>
              <a:t> </a:t>
            </a:r>
            <a:r>
              <a:rPr lang="en-US" b="1" i="1" dirty="0" err="1">
                <a:solidFill>
                  <a:srgbClr val="0070C0"/>
                </a:solidFill>
              </a:rPr>
              <a:t>i</a:t>
            </a:r>
            <a:r>
              <a:rPr lang="en-US" b="1" i="1" dirty="0">
                <a:solidFill>
                  <a:srgbClr val="0070C0"/>
                </a:solidFill>
              </a:rPr>
              <a:t>=0; </a:t>
            </a:r>
            <a:r>
              <a:rPr lang="en-US" b="1" i="1" dirty="0" err="1">
                <a:solidFill>
                  <a:srgbClr val="0070C0"/>
                </a:solidFill>
              </a:rPr>
              <a:t>i</a:t>
            </a:r>
            <a:r>
              <a:rPr lang="en-US" b="1" i="1" dirty="0">
                <a:solidFill>
                  <a:srgbClr val="0070C0"/>
                </a:solidFill>
              </a:rPr>
              <a:t>&lt;n ; </a:t>
            </a:r>
            <a:r>
              <a:rPr lang="en-US" b="1" i="1" dirty="0" err="1">
                <a:solidFill>
                  <a:srgbClr val="0070C0"/>
                </a:solidFill>
              </a:rPr>
              <a:t>i</a:t>
            </a:r>
            <a:r>
              <a:rPr lang="en-US" b="1" i="1" dirty="0">
                <a:solidFill>
                  <a:srgbClr val="0070C0"/>
                </a:solidFill>
              </a:rPr>
              <a:t>++)</a:t>
            </a:r>
            <a:endParaRPr lang="en-US" b="1" i="1" dirty="0">
              <a:solidFill>
                <a:srgbClr val="0070C0"/>
              </a:solidFill>
            </a:endParaRPr>
          </a:p>
          <a:p>
            <a:pPr algn="l"/>
            <a:r>
              <a:rPr lang="en-US" b="1" i="1" dirty="0">
                <a:solidFill>
                  <a:srgbClr val="0070C0"/>
                </a:solidFill>
              </a:rPr>
              <a:t>    { </a:t>
            </a:r>
            <a:r>
              <a:rPr lang="en-US" b="1" i="1" dirty="0" err="1">
                <a:solidFill>
                  <a:srgbClr val="0070C0"/>
                </a:solidFill>
              </a:rPr>
              <a:t>cin</a:t>
            </a:r>
            <a:r>
              <a:rPr lang="en-US" b="1" i="1" dirty="0">
                <a:solidFill>
                  <a:srgbClr val="0070C0"/>
                </a:solidFill>
              </a:rPr>
              <a:t>&gt;&gt;x; L. insert (x); }</a:t>
            </a:r>
            <a:endParaRPr lang="en-US" b="1" i="1" dirty="0">
              <a:solidFill>
                <a:srgbClr val="0070C0"/>
              </a:solidFill>
            </a:endParaRPr>
          </a:p>
          <a:p>
            <a:pPr algn="l"/>
            <a:r>
              <a:rPr lang="en-US" b="1" i="1" dirty="0">
                <a:solidFill>
                  <a:srgbClr val="0070C0"/>
                </a:solidFill>
              </a:rPr>
              <a:t>   </a:t>
            </a:r>
            <a:r>
              <a:rPr lang="en-US" b="1" i="1" dirty="0" err="1">
                <a:solidFill>
                  <a:srgbClr val="0070C0"/>
                </a:solidFill>
              </a:rPr>
              <a:t>cout</a:t>
            </a:r>
            <a:r>
              <a:rPr lang="en-US" b="1" i="1" dirty="0">
                <a:solidFill>
                  <a:srgbClr val="0070C0"/>
                </a:solidFill>
              </a:rPr>
              <a:t> &lt;&lt;" elements of the list "&lt;&lt;</a:t>
            </a:r>
            <a:r>
              <a:rPr lang="en-US" b="1" i="1" dirty="0" err="1">
                <a:solidFill>
                  <a:srgbClr val="0070C0"/>
                </a:solidFill>
              </a:rPr>
              <a:t>endl</a:t>
            </a:r>
            <a:r>
              <a:rPr lang="en-US" b="1" i="1" dirty="0">
                <a:solidFill>
                  <a:srgbClr val="0070C0"/>
                </a:solidFill>
              </a:rPr>
              <a:t>;</a:t>
            </a:r>
            <a:endParaRPr lang="en-US" b="1" i="1" dirty="0">
              <a:solidFill>
                <a:srgbClr val="0070C0"/>
              </a:solidFill>
            </a:endParaRPr>
          </a:p>
          <a:p>
            <a:pPr algn="l"/>
            <a:r>
              <a:rPr lang="en-US" b="1" i="1" dirty="0">
                <a:solidFill>
                  <a:srgbClr val="0070C0"/>
                </a:solidFill>
              </a:rPr>
              <a:t>   bool </a:t>
            </a:r>
            <a:r>
              <a:rPr lang="en-US" b="1" i="1" dirty="0" err="1">
                <a:solidFill>
                  <a:srgbClr val="0070C0"/>
                </a:solidFill>
              </a:rPr>
              <a:t>notempty</a:t>
            </a:r>
            <a:r>
              <a:rPr lang="en-US" b="1" i="1" dirty="0">
                <a:solidFill>
                  <a:srgbClr val="0070C0"/>
                </a:solidFill>
              </a:rPr>
              <a:t> =L. first (y);</a:t>
            </a:r>
            <a:endParaRPr lang="en-US" b="1" i="1" dirty="0">
              <a:solidFill>
                <a:srgbClr val="0070C0"/>
              </a:solidFill>
            </a:endParaRPr>
          </a:p>
          <a:p>
            <a:pPr algn="l"/>
            <a:r>
              <a:rPr lang="en-US" b="1" i="1" dirty="0">
                <a:solidFill>
                  <a:srgbClr val="0070C0"/>
                </a:solidFill>
              </a:rPr>
              <a:t>   while (</a:t>
            </a:r>
            <a:r>
              <a:rPr lang="en-US" b="1" i="1" dirty="0" err="1">
                <a:solidFill>
                  <a:srgbClr val="0070C0"/>
                </a:solidFill>
              </a:rPr>
              <a:t>notempty</a:t>
            </a:r>
            <a:r>
              <a:rPr lang="en-US" b="1" i="1" dirty="0">
                <a:solidFill>
                  <a:srgbClr val="0070C0"/>
                </a:solidFill>
              </a:rPr>
              <a:t>) { </a:t>
            </a:r>
            <a:r>
              <a:rPr lang="en-US" b="1" i="1" dirty="0" err="1">
                <a:solidFill>
                  <a:srgbClr val="0070C0"/>
                </a:solidFill>
              </a:rPr>
              <a:t>cout</a:t>
            </a:r>
            <a:r>
              <a:rPr lang="en-US" b="1" i="1" dirty="0">
                <a:solidFill>
                  <a:srgbClr val="0070C0"/>
                </a:solidFill>
              </a:rPr>
              <a:t> &lt;&lt;y&lt;&lt;"  "; </a:t>
            </a:r>
            <a:r>
              <a:rPr lang="en-US" b="1" i="1" dirty="0" err="1">
                <a:solidFill>
                  <a:srgbClr val="0070C0"/>
                </a:solidFill>
              </a:rPr>
              <a:t>notempty</a:t>
            </a:r>
            <a:r>
              <a:rPr lang="en-US" b="1" i="1" dirty="0">
                <a:solidFill>
                  <a:srgbClr val="0070C0"/>
                </a:solidFill>
              </a:rPr>
              <a:t> = L. next(y); } }</a:t>
            </a:r>
            <a:endParaRPr lang="en-US" b="1" i="1" dirty="0">
              <a:solidFill>
                <a:srgbClr val="0070C0"/>
              </a:solidFill>
            </a:endParaRPr>
          </a:p>
          <a:p>
            <a:pPr algn="l"/>
            <a:r>
              <a:rPr lang="en-US" b="1" i="1" u="sng" dirty="0">
                <a:solidFill>
                  <a:schemeClr val="accent5"/>
                </a:solidFill>
              </a:rPr>
              <a:t>   </a:t>
            </a:r>
            <a:r>
              <a:rPr lang="en-US" b="1" u="sng" dirty="0"/>
              <a:t>Output if insert 5 elements</a:t>
            </a:r>
            <a:endParaRPr lang="en-US" b="1" u="sng" dirty="0"/>
          </a:p>
          <a:p>
            <a:pPr algn="l"/>
            <a:r>
              <a:rPr lang="en-US" b="1" dirty="0"/>
              <a:t>  insert 5 elements in the list</a:t>
            </a:r>
            <a:endParaRPr lang="en-US" b="1" dirty="0"/>
          </a:p>
          <a:p>
            <a:pPr algn="l"/>
            <a:r>
              <a:rPr lang="en-US" b="1" dirty="0"/>
              <a:t>10 20 30 40 50</a:t>
            </a:r>
            <a:endParaRPr lang="en-US" b="1" dirty="0"/>
          </a:p>
          <a:p>
            <a:pPr algn="l"/>
            <a:r>
              <a:rPr lang="en-US" b="1" dirty="0"/>
              <a:t> elements of the list</a:t>
            </a:r>
            <a:endParaRPr lang="en-US" b="1" dirty="0"/>
          </a:p>
          <a:p>
            <a:pPr algn="l"/>
            <a:r>
              <a:rPr lang="en-US" b="1" dirty="0"/>
              <a:t>10  20  30  40  50</a:t>
            </a:r>
            <a:endParaRPr lang="ar-EG" b="1"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572" y="452661"/>
            <a:ext cx="9144000" cy="770831"/>
          </a:xfrm>
        </p:spPr>
        <p:txBody>
          <a:bodyPr>
            <a:normAutofit/>
          </a:bodyPr>
          <a:lstStyle/>
          <a:p>
            <a:pPr algn="l"/>
            <a:r>
              <a:rPr lang="en-US" sz="2400" b="1" dirty="0"/>
              <a:t>Ex_2:  Add a member function to the class linked list to print the elements of the list</a:t>
            </a:r>
            <a:endParaRPr lang="ar-EG" sz="2400" b="1" dirty="0"/>
          </a:p>
        </p:txBody>
      </p:sp>
      <p:sp>
        <p:nvSpPr>
          <p:cNvPr id="3" name="Subtitle 2"/>
          <p:cNvSpPr>
            <a:spLocks noGrp="1"/>
          </p:cNvSpPr>
          <p:nvPr>
            <p:ph type="subTitle" idx="1"/>
          </p:nvPr>
        </p:nvSpPr>
        <p:spPr>
          <a:xfrm>
            <a:off x="545206" y="1326523"/>
            <a:ext cx="9144000" cy="4559121"/>
          </a:xfrm>
        </p:spPr>
        <p:txBody>
          <a:bodyPr/>
          <a:lstStyle/>
          <a:p>
            <a:pPr algn="l"/>
            <a:r>
              <a:rPr lang="en-US" b="1" i="1" dirty="0">
                <a:solidFill>
                  <a:srgbClr val="002060"/>
                </a:solidFill>
              </a:rPr>
              <a:t> </a:t>
            </a:r>
            <a:r>
              <a:rPr lang="en-US" b="1" i="1" dirty="0">
                <a:solidFill>
                  <a:srgbClr val="0070C0"/>
                </a:solidFill>
              </a:rPr>
              <a:t>void </a:t>
            </a:r>
            <a:r>
              <a:rPr lang="en-US" b="1" i="1" dirty="0" err="1">
                <a:solidFill>
                  <a:srgbClr val="0070C0"/>
                </a:solidFill>
              </a:rPr>
              <a:t>linked_list</a:t>
            </a:r>
            <a:r>
              <a:rPr lang="en-US" b="1" i="1" dirty="0">
                <a:solidFill>
                  <a:srgbClr val="0070C0"/>
                </a:solidFill>
              </a:rPr>
              <a:t>:: print( )</a:t>
            </a:r>
            <a:endParaRPr lang="en-US" b="1" i="1" dirty="0">
              <a:solidFill>
                <a:srgbClr val="0070C0"/>
              </a:solidFill>
            </a:endParaRPr>
          </a:p>
          <a:p>
            <a:pPr algn="l"/>
            <a:r>
              <a:rPr lang="en-US" b="1" i="1" dirty="0">
                <a:solidFill>
                  <a:srgbClr val="0070C0"/>
                </a:solidFill>
              </a:rPr>
              <a:t>  { </a:t>
            </a:r>
            <a:r>
              <a:rPr lang="en-US" b="1" i="1" dirty="0" err="1">
                <a:solidFill>
                  <a:srgbClr val="0070C0"/>
                </a:solidFill>
              </a:rPr>
              <a:t>elemtype</a:t>
            </a:r>
            <a:r>
              <a:rPr lang="en-US" b="1" i="1" dirty="0">
                <a:solidFill>
                  <a:srgbClr val="0070C0"/>
                </a:solidFill>
              </a:rPr>
              <a:t> y;  bool </a:t>
            </a:r>
            <a:r>
              <a:rPr lang="en-US" b="1" i="1" dirty="0" err="1">
                <a:solidFill>
                  <a:srgbClr val="0070C0"/>
                </a:solidFill>
              </a:rPr>
              <a:t>notempty</a:t>
            </a:r>
            <a:r>
              <a:rPr lang="en-US" b="1" i="1" dirty="0">
                <a:solidFill>
                  <a:srgbClr val="0070C0"/>
                </a:solidFill>
              </a:rPr>
              <a:t> =first (y);</a:t>
            </a:r>
            <a:endParaRPr lang="en-US" b="1" i="1" dirty="0">
              <a:solidFill>
                <a:srgbClr val="0070C0"/>
              </a:solidFill>
            </a:endParaRPr>
          </a:p>
          <a:p>
            <a:pPr algn="l"/>
            <a:r>
              <a:rPr lang="en-US" b="1" i="1" dirty="0">
                <a:solidFill>
                  <a:srgbClr val="0070C0"/>
                </a:solidFill>
              </a:rPr>
              <a:t>   while (</a:t>
            </a:r>
            <a:r>
              <a:rPr lang="en-US" b="1" i="1" dirty="0" err="1">
                <a:solidFill>
                  <a:srgbClr val="0070C0"/>
                </a:solidFill>
              </a:rPr>
              <a:t>notempty</a:t>
            </a:r>
            <a:r>
              <a:rPr lang="en-US" b="1" i="1" dirty="0">
                <a:solidFill>
                  <a:srgbClr val="0070C0"/>
                </a:solidFill>
              </a:rPr>
              <a:t>) { </a:t>
            </a:r>
            <a:r>
              <a:rPr lang="en-US" b="1" i="1" dirty="0" err="1">
                <a:solidFill>
                  <a:srgbClr val="0070C0"/>
                </a:solidFill>
              </a:rPr>
              <a:t>cout</a:t>
            </a:r>
            <a:r>
              <a:rPr lang="en-US" b="1" i="1" dirty="0">
                <a:solidFill>
                  <a:srgbClr val="0070C0"/>
                </a:solidFill>
              </a:rPr>
              <a:t> &lt;&lt;y&lt;&lt;"  "; </a:t>
            </a:r>
            <a:r>
              <a:rPr lang="en-US" b="1" i="1" dirty="0" err="1">
                <a:solidFill>
                  <a:srgbClr val="0070C0"/>
                </a:solidFill>
              </a:rPr>
              <a:t>notempty</a:t>
            </a:r>
            <a:r>
              <a:rPr lang="en-US" b="1" i="1" dirty="0">
                <a:solidFill>
                  <a:srgbClr val="0070C0"/>
                </a:solidFill>
              </a:rPr>
              <a:t> = next(y); } }</a:t>
            </a:r>
            <a:endParaRPr lang="en-US" b="1" i="1" dirty="0">
              <a:solidFill>
                <a:srgbClr val="0070C0"/>
              </a:solidFill>
            </a:endParaRPr>
          </a:p>
          <a:p>
            <a:pPr algn="l"/>
            <a:r>
              <a:rPr lang="en-US" u="sng" dirty="0"/>
              <a:t>Another solution:</a:t>
            </a:r>
            <a:endParaRPr lang="en-US" u="sng" dirty="0"/>
          </a:p>
          <a:p>
            <a:pPr algn="l"/>
            <a:r>
              <a:rPr lang="en-US" b="1" i="1" dirty="0">
                <a:solidFill>
                  <a:srgbClr val="0070C0"/>
                </a:solidFill>
              </a:rPr>
              <a:t>void </a:t>
            </a:r>
            <a:r>
              <a:rPr lang="en-US" b="1" i="1" dirty="0" err="1">
                <a:solidFill>
                  <a:srgbClr val="0070C0"/>
                </a:solidFill>
              </a:rPr>
              <a:t>linked_list</a:t>
            </a:r>
            <a:r>
              <a:rPr lang="en-US" b="1" i="1" dirty="0">
                <a:solidFill>
                  <a:srgbClr val="0070C0"/>
                </a:solidFill>
              </a:rPr>
              <a:t>:: print( )</a:t>
            </a:r>
            <a:endParaRPr lang="en-US" b="1" i="1" dirty="0">
              <a:solidFill>
                <a:srgbClr val="0070C0"/>
              </a:solidFill>
            </a:endParaRPr>
          </a:p>
          <a:p>
            <a:pPr algn="l"/>
            <a:r>
              <a:rPr lang="en-US" b="1" i="1" dirty="0">
                <a:solidFill>
                  <a:srgbClr val="0070C0"/>
                </a:solidFill>
              </a:rPr>
              <a:t>{ current=head;</a:t>
            </a:r>
            <a:endParaRPr lang="en-US" b="1" i="1" dirty="0">
              <a:solidFill>
                <a:srgbClr val="0070C0"/>
              </a:solidFill>
            </a:endParaRPr>
          </a:p>
          <a:p>
            <a:pPr algn="l"/>
            <a:r>
              <a:rPr lang="en-US" b="1" i="1" dirty="0">
                <a:solidFill>
                  <a:srgbClr val="0070C0"/>
                </a:solidFill>
              </a:rPr>
              <a:t>  </a:t>
            </a:r>
            <a:r>
              <a:rPr lang="en-US" b="1" i="1" dirty="0" err="1">
                <a:solidFill>
                  <a:srgbClr val="0070C0"/>
                </a:solidFill>
              </a:rPr>
              <a:t>cout</a:t>
            </a:r>
            <a:r>
              <a:rPr lang="en-US" b="1" i="1" dirty="0">
                <a:solidFill>
                  <a:srgbClr val="0070C0"/>
                </a:solidFill>
              </a:rPr>
              <a:t>&lt;&lt; current-&gt;</a:t>
            </a:r>
            <a:r>
              <a:rPr lang="en-US" b="1" i="1" dirty="0" err="1">
                <a:solidFill>
                  <a:srgbClr val="0070C0"/>
                </a:solidFill>
              </a:rPr>
              <a:t>elem</a:t>
            </a:r>
            <a:r>
              <a:rPr lang="en-US" b="1" i="1" dirty="0">
                <a:solidFill>
                  <a:srgbClr val="0070C0"/>
                </a:solidFill>
              </a:rPr>
              <a:t>&lt;&lt;</a:t>
            </a:r>
            <a:r>
              <a:rPr lang="en-US" b="1" i="1" dirty="0" err="1">
                <a:solidFill>
                  <a:srgbClr val="0070C0"/>
                </a:solidFill>
              </a:rPr>
              <a:t>endl</a:t>
            </a:r>
            <a:r>
              <a:rPr lang="en-US" b="1" i="1" dirty="0">
                <a:solidFill>
                  <a:srgbClr val="0070C0"/>
                </a:solidFill>
              </a:rPr>
              <a:t>;</a:t>
            </a:r>
            <a:endParaRPr lang="en-US" b="1" i="1" dirty="0">
              <a:solidFill>
                <a:srgbClr val="0070C0"/>
              </a:solidFill>
            </a:endParaRPr>
          </a:p>
          <a:p>
            <a:pPr algn="l"/>
            <a:r>
              <a:rPr lang="en-US" b="1" i="1" dirty="0">
                <a:solidFill>
                  <a:srgbClr val="0070C0"/>
                </a:solidFill>
              </a:rPr>
              <a:t>  while( current-&gt;next!=0) {current=current-&gt;next;</a:t>
            </a:r>
            <a:endParaRPr lang="en-US" b="1" i="1" dirty="0">
              <a:solidFill>
                <a:srgbClr val="0070C0"/>
              </a:solidFill>
            </a:endParaRPr>
          </a:p>
          <a:p>
            <a:pPr algn="l"/>
            <a:r>
              <a:rPr lang="en-US" b="1" i="1" dirty="0">
                <a:solidFill>
                  <a:srgbClr val="0070C0"/>
                </a:solidFill>
              </a:rPr>
              <a:t>    </a:t>
            </a:r>
            <a:r>
              <a:rPr lang="en-US" b="1" i="1" dirty="0" err="1">
                <a:solidFill>
                  <a:srgbClr val="0070C0"/>
                </a:solidFill>
              </a:rPr>
              <a:t>cout</a:t>
            </a:r>
            <a:r>
              <a:rPr lang="en-US" b="1" i="1" dirty="0">
                <a:solidFill>
                  <a:srgbClr val="0070C0"/>
                </a:solidFill>
              </a:rPr>
              <a:t>&lt;&lt; current-&gt;</a:t>
            </a:r>
            <a:r>
              <a:rPr lang="en-US" b="1" i="1" dirty="0" err="1">
                <a:solidFill>
                  <a:srgbClr val="0070C0"/>
                </a:solidFill>
              </a:rPr>
              <a:t>elem</a:t>
            </a:r>
            <a:r>
              <a:rPr lang="en-US" b="1" i="1" dirty="0">
                <a:solidFill>
                  <a:srgbClr val="0070C0"/>
                </a:solidFill>
              </a:rPr>
              <a:t> &lt;&lt;</a:t>
            </a:r>
            <a:r>
              <a:rPr lang="en-US" b="1" i="1" dirty="0" err="1">
                <a:solidFill>
                  <a:srgbClr val="0070C0"/>
                </a:solidFill>
              </a:rPr>
              <a:t>endl</a:t>
            </a:r>
            <a:r>
              <a:rPr lang="en-US" b="1" i="1" dirty="0">
                <a:solidFill>
                  <a:srgbClr val="0070C0"/>
                </a:solidFill>
              </a:rPr>
              <a:t>;}   }</a:t>
            </a:r>
            <a:endParaRPr lang="en-US" b="1" i="1" dirty="0">
              <a:solidFill>
                <a:srgbClr val="0070C0"/>
              </a:solidFill>
            </a:endParaRPr>
          </a:p>
        </p:txBody>
      </p:sp>
      <p:sp>
        <p:nvSpPr>
          <p:cNvPr id="4" name="Title 1"/>
          <p:cNvSpPr txBox="1"/>
          <p:nvPr/>
        </p:nvSpPr>
        <p:spPr>
          <a:xfrm>
            <a:off x="751267" y="362510"/>
            <a:ext cx="9144000" cy="96401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ar-EG" sz="2800" b="1" dirty="0"/>
          </a:p>
        </p:txBody>
      </p:sp>
      <p:sp>
        <p:nvSpPr>
          <p:cNvPr id="5" name="Footer Placeholder 4"/>
          <p:cNvSpPr>
            <a:spLocks noGrp="1"/>
          </p:cNvSpPr>
          <p:nvPr>
            <p:ph type="ftr" sz="quarter" idx="11"/>
          </p:nvPr>
        </p:nvSpPr>
        <p:spPr/>
        <p:txBody>
          <a:bodyPr/>
          <a:lstStyle/>
          <a:p>
            <a:r>
              <a:rPr lang="en-US"/>
              <a:t>Linked list     Prof.Neamat Abdelkader</a:t>
            </a:r>
            <a:endParaRPr lang="ar-EG"/>
          </a:p>
        </p:txBody>
      </p:sp>
      <p:sp>
        <p:nvSpPr>
          <p:cNvPr id="6" name="Slide Number Placeholder 5"/>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51267" y="362510"/>
            <a:ext cx="9144000" cy="822347"/>
          </a:xfrm>
        </p:spPr>
        <p:txBody>
          <a:bodyPr>
            <a:normAutofit/>
          </a:bodyPr>
          <a:lstStyle/>
          <a:p>
            <a:pPr algn="l"/>
            <a:r>
              <a:rPr lang="en-US" sz="2000" b="1" dirty="0"/>
              <a:t>Ex_3: Add search function as member function to the class linked list to search for certain element in the list and returns the number of its node</a:t>
            </a:r>
            <a:endParaRPr lang="ar-EG" sz="2000" b="1" dirty="0"/>
          </a:p>
        </p:txBody>
      </p:sp>
      <p:sp>
        <p:nvSpPr>
          <p:cNvPr id="5" name="Content Placeholder 2"/>
          <p:cNvSpPr>
            <a:spLocks noGrp="1"/>
          </p:cNvSpPr>
          <p:nvPr>
            <p:ph type="subTitle" idx="1"/>
          </p:nvPr>
        </p:nvSpPr>
        <p:spPr>
          <a:xfrm>
            <a:off x="519113" y="1374773"/>
            <a:ext cx="9861550" cy="5219209"/>
          </a:xfrm>
        </p:spPr>
        <p:txBody>
          <a:bodyPr>
            <a:noAutofit/>
          </a:bodyPr>
          <a:lstStyle/>
          <a:p>
            <a:pPr algn="l"/>
            <a:r>
              <a:rPr lang="en-US" sz="2000" b="1" i="1" dirty="0" err="1">
                <a:solidFill>
                  <a:srgbClr val="FF0000"/>
                </a:solidFill>
              </a:rPr>
              <a:t>int</a:t>
            </a:r>
            <a:r>
              <a:rPr lang="en-US" sz="2000" b="1" i="1" dirty="0">
                <a:solidFill>
                  <a:srgbClr val="FF0000"/>
                </a:solidFill>
              </a:rPr>
              <a:t> </a:t>
            </a:r>
            <a:r>
              <a:rPr lang="en-US" sz="2000" b="1" i="1" dirty="0" err="1">
                <a:solidFill>
                  <a:srgbClr val="FF0000"/>
                </a:solidFill>
              </a:rPr>
              <a:t>linked_list</a:t>
            </a:r>
            <a:r>
              <a:rPr lang="en-US" sz="2000" b="1" i="1" dirty="0">
                <a:solidFill>
                  <a:srgbClr val="FF0000"/>
                </a:solidFill>
              </a:rPr>
              <a:t> :: search (</a:t>
            </a:r>
            <a:r>
              <a:rPr lang="en-US" sz="2000" b="1" i="1" dirty="0" err="1">
                <a:solidFill>
                  <a:srgbClr val="FF0000"/>
                </a:solidFill>
              </a:rPr>
              <a:t>elemtype</a:t>
            </a:r>
            <a:r>
              <a:rPr lang="en-US" sz="2000" b="1" i="1" dirty="0">
                <a:solidFill>
                  <a:srgbClr val="FF0000"/>
                </a:solidFill>
              </a:rPr>
              <a:t> &amp;e)</a:t>
            </a:r>
            <a:endParaRPr lang="en-US" sz="2000" b="1" i="1" dirty="0">
              <a:solidFill>
                <a:srgbClr val="FF0000"/>
              </a:solidFill>
            </a:endParaRPr>
          </a:p>
          <a:p>
            <a:pPr algn="l"/>
            <a:r>
              <a:rPr lang="en-US" sz="2000" b="1" i="1" dirty="0">
                <a:solidFill>
                  <a:srgbClr val="FF0000"/>
                </a:solidFill>
              </a:rPr>
              <a:t>  {</a:t>
            </a:r>
            <a:r>
              <a:rPr lang="en-US" sz="2000" b="1" i="1" dirty="0" err="1">
                <a:solidFill>
                  <a:srgbClr val="FF0000"/>
                </a:solidFill>
              </a:rPr>
              <a:t>elemtype</a:t>
            </a:r>
            <a:r>
              <a:rPr lang="en-US" sz="2000" b="1" i="1" dirty="0">
                <a:solidFill>
                  <a:srgbClr val="FF0000"/>
                </a:solidFill>
              </a:rPr>
              <a:t> x; </a:t>
            </a:r>
            <a:r>
              <a:rPr lang="en-US" sz="2000" b="1" i="1" dirty="0" err="1">
                <a:solidFill>
                  <a:srgbClr val="FF0000"/>
                </a:solidFill>
              </a:rPr>
              <a:t>int</a:t>
            </a:r>
            <a:r>
              <a:rPr lang="en-US" sz="2000" b="1" i="1" dirty="0">
                <a:solidFill>
                  <a:srgbClr val="FF0000"/>
                </a:solidFill>
              </a:rPr>
              <a:t>  n=1;</a:t>
            </a:r>
            <a:endParaRPr lang="en-US" sz="2000" b="1" i="1" dirty="0">
              <a:solidFill>
                <a:srgbClr val="FF0000"/>
              </a:solidFill>
            </a:endParaRPr>
          </a:p>
          <a:p>
            <a:pPr algn="l"/>
            <a:r>
              <a:rPr lang="en-US" sz="2000" b="1" i="1" dirty="0">
                <a:solidFill>
                  <a:srgbClr val="FF0000"/>
                </a:solidFill>
              </a:rPr>
              <a:t>             bool </a:t>
            </a:r>
            <a:r>
              <a:rPr lang="en-US" sz="2000" b="1" i="1" dirty="0" err="1">
                <a:solidFill>
                  <a:srgbClr val="FF0000"/>
                </a:solidFill>
              </a:rPr>
              <a:t>notempty</a:t>
            </a:r>
            <a:r>
              <a:rPr lang="en-US" sz="2000" b="1" i="1" dirty="0">
                <a:solidFill>
                  <a:srgbClr val="FF0000"/>
                </a:solidFill>
              </a:rPr>
              <a:t> = first(x);    </a:t>
            </a:r>
            <a:r>
              <a:rPr lang="en-US" sz="2000" b="1" i="1" dirty="0" err="1">
                <a:solidFill>
                  <a:srgbClr val="FF0000"/>
                </a:solidFill>
              </a:rPr>
              <a:t>cout</a:t>
            </a:r>
            <a:r>
              <a:rPr lang="en-US" sz="2000" b="1" i="1" dirty="0">
                <a:solidFill>
                  <a:srgbClr val="FF0000"/>
                </a:solidFill>
              </a:rPr>
              <a:t>&lt;&lt;x&lt;&lt;</a:t>
            </a:r>
            <a:r>
              <a:rPr lang="en-US" sz="2000" b="1" i="1" dirty="0" err="1">
                <a:solidFill>
                  <a:srgbClr val="FF0000"/>
                </a:solidFill>
              </a:rPr>
              <a:t>endl</a:t>
            </a:r>
            <a:r>
              <a:rPr lang="en-US" sz="2000" b="1" i="1" dirty="0">
                <a:solidFill>
                  <a:srgbClr val="FF0000"/>
                </a:solidFill>
              </a:rPr>
              <a:t>;</a:t>
            </a:r>
            <a:endParaRPr lang="en-US" sz="2000" b="1" i="1" dirty="0">
              <a:solidFill>
                <a:srgbClr val="FF0000"/>
              </a:solidFill>
            </a:endParaRPr>
          </a:p>
          <a:p>
            <a:pPr algn="l"/>
            <a:r>
              <a:rPr lang="en-US" sz="2000" b="1" i="1" dirty="0">
                <a:solidFill>
                  <a:srgbClr val="FF0000"/>
                </a:solidFill>
              </a:rPr>
              <a:t>            while (</a:t>
            </a:r>
            <a:r>
              <a:rPr lang="en-US" sz="2000" b="1" i="1" dirty="0" err="1">
                <a:solidFill>
                  <a:srgbClr val="FF0000"/>
                </a:solidFill>
              </a:rPr>
              <a:t>notempty</a:t>
            </a:r>
            <a:r>
              <a:rPr lang="en-US" sz="2000" b="1" i="1" dirty="0">
                <a:solidFill>
                  <a:srgbClr val="FF0000"/>
                </a:solidFill>
              </a:rPr>
              <a:t>)  if (x == e)  return n;</a:t>
            </a:r>
            <a:endParaRPr lang="en-US" sz="2000" b="1" i="1" dirty="0">
              <a:solidFill>
                <a:srgbClr val="FF0000"/>
              </a:solidFill>
            </a:endParaRPr>
          </a:p>
          <a:p>
            <a:pPr algn="l"/>
            <a:r>
              <a:rPr lang="en-US" sz="2000" b="1" i="1" dirty="0">
                <a:solidFill>
                  <a:srgbClr val="FF0000"/>
                </a:solidFill>
              </a:rPr>
              <a:t>            else  {n++; </a:t>
            </a:r>
            <a:r>
              <a:rPr lang="en-US" sz="2000" b="1" i="1" dirty="0" err="1">
                <a:solidFill>
                  <a:srgbClr val="FF0000"/>
                </a:solidFill>
              </a:rPr>
              <a:t>notempty</a:t>
            </a:r>
            <a:r>
              <a:rPr lang="en-US" sz="2000" b="1" i="1" dirty="0">
                <a:solidFill>
                  <a:srgbClr val="FF0000"/>
                </a:solidFill>
              </a:rPr>
              <a:t> = next(x); }</a:t>
            </a:r>
            <a:endParaRPr lang="en-US" sz="2000" b="1" i="1" dirty="0">
              <a:solidFill>
                <a:srgbClr val="FF0000"/>
              </a:solidFill>
            </a:endParaRPr>
          </a:p>
          <a:p>
            <a:pPr algn="l"/>
            <a:r>
              <a:rPr lang="en-US" sz="2000" b="1" i="1" dirty="0">
                <a:solidFill>
                  <a:srgbClr val="FF0000"/>
                </a:solidFill>
              </a:rPr>
              <a:t>            return -1;}</a:t>
            </a:r>
            <a:endParaRPr lang="en-US" sz="2000" b="1" i="1" dirty="0">
              <a:solidFill>
                <a:srgbClr val="FF0000"/>
              </a:solidFill>
            </a:endParaRPr>
          </a:p>
          <a:p>
            <a:pPr algn="l"/>
            <a:r>
              <a:rPr lang="en-US" sz="2000" b="1" i="1" dirty="0" err="1">
                <a:solidFill>
                  <a:srgbClr val="FF0000"/>
                </a:solidFill>
              </a:rPr>
              <a:t>int</a:t>
            </a:r>
            <a:r>
              <a:rPr lang="en-US" sz="2000" b="1" i="1" dirty="0">
                <a:solidFill>
                  <a:srgbClr val="FF0000"/>
                </a:solidFill>
              </a:rPr>
              <a:t> main ( )    { </a:t>
            </a:r>
            <a:r>
              <a:rPr lang="en-US" sz="2000" b="1" i="1" dirty="0" err="1">
                <a:solidFill>
                  <a:srgbClr val="FF0000"/>
                </a:solidFill>
              </a:rPr>
              <a:t>linked_list</a:t>
            </a:r>
            <a:r>
              <a:rPr lang="en-US" sz="2000" b="1" i="1" dirty="0">
                <a:solidFill>
                  <a:srgbClr val="FF0000"/>
                </a:solidFill>
              </a:rPr>
              <a:t>  L; </a:t>
            </a:r>
            <a:r>
              <a:rPr lang="en-US" sz="2000" b="1" i="1" dirty="0" err="1">
                <a:solidFill>
                  <a:srgbClr val="FF0000"/>
                </a:solidFill>
              </a:rPr>
              <a:t>elemtype</a:t>
            </a:r>
            <a:r>
              <a:rPr lang="en-US" sz="2000" b="1" i="1" dirty="0">
                <a:solidFill>
                  <a:srgbClr val="FF0000"/>
                </a:solidFill>
              </a:rPr>
              <a:t> x , y;  </a:t>
            </a:r>
            <a:r>
              <a:rPr lang="en-US" sz="2000" b="1" i="1" dirty="0" err="1">
                <a:solidFill>
                  <a:srgbClr val="FF0000"/>
                </a:solidFill>
              </a:rPr>
              <a:t>int</a:t>
            </a:r>
            <a:r>
              <a:rPr lang="en-US" sz="2000" b="1" i="1" dirty="0">
                <a:solidFill>
                  <a:srgbClr val="FF0000"/>
                </a:solidFill>
              </a:rPr>
              <a:t> </a:t>
            </a:r>
            <a:r>
              <a:rPr lang="en-US" sz="2000" b="1" i="1" dirty="0" err="1">
                <a:solidFill>
                  <a:srgbClr val="FF0000"/>
                </a:solidFill>
              </a:rPr>
              <a:t>n,m</a:t>
            </a:r>
            <a:r>
              <a:rPr lang="en-US" sz="2000" b="1" i="1" dirty="0">
                <a:solidFill>
                  <a:srgbClr val="FF0000"/>
                </a:solidFill>
              </a:rPr>
              <a:t>;</a:t>
            </a:r>
            <a:endParaRPr lang="en-US" sz="2000" b="1" i="1" dirty="0">
              <a:solidFill>
                <a:srgbClr val="FF0000"/>
              </a:solidFill>
            </a:endParaRPr>
          </a:p>
          <a:p>
            <a:pPr algn="l"/>
            <a:r>
              <a:rPr lang="en-US" sz="2000" b="1" i="1" dirty="0">
                <a:solidFill>
                  <a:srgbClr val="FF0000"/>
                </a:solidFill>
              </a:rPr>
              <a:t>      </a:t>
            </a:r>
            <a:r>
              <a:rPr lang="en-US" sz="2000" b="1" i="1" dirty="0" err="1">
                <a:solidFill>
                  <a:srgbClr val="FF0000"/>
                </a:solidFill>
              </a:rPr>
              <a:t>cin</a:t>
            </a:r>
            <a:r>
              <a:rPr lang="en-US" sz="2000" b="1" i="1" dirty="0">
                <a:solidFill>
                  <a:srgbClr val="FF0000"/>
                </a:solidFill>
              </a:rPr>
              <a:t>&gt;&gt;n;         for( </a:t>
            </a:r>
            <a:r>
              <a:rPr lang="en-US" sz="2000" b="1" i="1" dirty="0" err="1">
                <a:solidFill>
                  <a:srgbClr val="FF0000"/>
                </a:solidFill>
              </a:rPr>
              <a:t>int</a:t>
            </a:r>
            <a:r>
              <a:rPr lang="en-US" sz="2000" b="1" i="1" dirty="0">
                <a:solidFill>
                  <a:srgbClr val="FF0000"/>
                </a:solidFill>
              </a:rPr>
              <a:t> </a:t>
            </a:r>
            <a:r>
              <a:rPr lang="en-US" sz="2000" b="1" i="1" dirty="0" err="1">
                <a:solidFill>
                  <a:srgbClr val="FF0000"/>
                </a:solidFill>
              </a:rPr>
              <a:t>i</a:t>
            </a:r>
            <a:r>
              <a:rPr lang="en-US" sz="2000" b="1" i="1" dirty="0">
                <a:solidFill>
                  <a:srgbClr val="FF0000"/>
                </a:solidFill>
              </a:rPr>
              <a:t>=0; </a:t>
            </a:r>
            <a:r>
              <a:rPr lang="en-US" sz="2000" b="1" i="1" dirty="0" err="1">
                <a:solidFill>
                  <a:srgbClr val="FF0000"/>
                </a:solidFill>
              </a:rPr>
              <a:t>i</a:t>
            </a:r>
            <a:r>
              <a:rPr lang="en-US" sz="2000" b="1" i="1" dirty="0">
                <a:solidFill>
                  <a:srgbClr val="FF0000"/>
                </a:solidFill>
              </a:rPr>
              <a:t>&lt;n ; </a:t>
            </a:r>
            <a:r>
              <a:rPr lang="en-US" sz="2000" b="1" i="1" dirty="0" err="1">
                <a:solidFill>
                  <a:srgbClr val="FF0000"/>
                </a:solidFill>
              </a:rPr>
              <a:t>i</a:t>
            </a:r>
            <a:r>
              <a:rPr lang="en-US" sz="2000" b="1" i="1" dirty="0">
                <a:solidFill>
                  <a:srgbClr val="FF0000"/>
                </a:solidFill>
              </a:rPr>
              <a:t>++)      { </a:t>
            </a:r>
            <a:r>
              <a:rPr lang="en-US" sz="2000" b="1" i="1" dirty="0" err="1">
                <a:solidFill>
                  <a:srgbClr val="FF0000"/>
                </a:solidFill>
              </a:rPr>
              <a:t>cin</a:t>
            </a:r>
            <a:r>
              <a:rPr lang="en-US" sz="2000" b="1" i="1" dirty="0">
                <a:solidFill>
                  <a:srgbClr val="FF0000"/>
                </a:solidFill>
              </a:rPr>
              <a:t>&gt;&gt;x; L. insert (x); }</a:t>
            </a:r>
            <a:endParaRPr lang="en-US" sz="2000" b="1" i="1" dirty="0">
              <a:solidFill>
                <a:srgbClr val="FF0000"/>
              </a:solidFill>
            </a:endParaRPr>
          </a:p>
          <a:p>
            <a:pPr algn="l"/>
            <a:r>
              <a:rPr lang="en-US" sz="2000" b="1" i="1" dirty="0">
                <a:solidFill>
                  <a:srgbClr val="FF0000"/>
                </a:solidFill>
              </a:rPr>
              <a:t>   </a:t>
            </a:r>
            <a:r>
              <a:rPr lang="en-US" sz="2000" b="1" i="1" dirty="0" err="1">
                <a:solidFill>
                  <a:srgbClr val="FF0000"/>
                </a:solidFill>
              </a:rPr>
              <a:t>cout</a:t>
            </a:r>
            <a:r>
              <a:rPr lang="en-US" sz="2000" b="1" i="1" dirty="0">
                <a:solidFill>
                  <a:srgbClr val="FF0000"/>
                </a:solidFill>
              </a:rPr>
              <a:t> &lt;&lt;" elements of the list "&lt;&lt;</a:t>
            </a:r>
            <a:r>
              <a:rPr lang="en-US" sz="2000" b="1" i="1" dirty="0" err="1">
                <a:solidFill>
                  <a:srgbClr val="FF0000"/>
                </a:solidFill>
              </a:rPr>
              <a:t>endl</a:t>
            </a:r>
            <a:r>
              <a:rPr lang="en-US" sz="2000" b="1" i="1" dirty="0">
                <a:solidFill>
                  <a:srgbClr val="FF0000"/>
                </a:solidFill>
              </a:rPr>
              <a:t>;</a:t>
            </a:r>
            <a:endParaRPr lang="en-US" sz="2000" b="1" i="1" dirty="0">
              <a:solidFill>
                <a:srgbClr val="FF0000"/>
              </a:solidFill>
            </a:endParaRPr>
          </a:p>
          <a:p>
            <a:pPr algn="l"/>
            <a:r>
              <a:rPr lang="en-US" sz="2000" b="1" i="1" dirty="0">
                <a:solidFill>
                  <a:srgbClr val="FF0000"/>
                </a:solidFill>
              </a:rPr>
              <a:t>   bool </a:t>
            </a:r>
            <a:r>
              <a:rPr lang="en-US" sz="2000" b="1" i="1" dirty="0" err="1">
                <a:solidFill>
                  <a:srgbClr val="FF0000"/>
                </a:solidFill>
              </a:rPr>
              <a:t>notempty</a:t>
            </a:r>
            <a:r>
              <a:rPr lang="en-US" sz="2000" b="1" i="1" dirty="0">
                <a:solidFill>
                  <a:srgbClr val="FF0000"/>
                </a:solidFill>
              </a:rPr>
              <a:t> =L. first (y);     while (</a:t>
            </a:r>
            <a:r>
              <a:rPr lang="en-US" sz="2000" b="1" i="1" dirty="0" err="1">
                <a:solidFill>
                  <a:srgbClr val="FF0000"/>
                </a:solidFill>
              </a:rPr>
              <a:t>notempty</a:t>
            </a:r>
            <a:r>
              <a:rPr lang="en-US" sz="2000" b="1" i="1" dirty="0">
                <a:solidFill>
                  <a:srgbClr val="FF0000"/>
                </a:solidFill>
              </a:rPr>
              <a:t>) { </a:t>
            </a:r>
            <a:r>
              <a:rPr lang="en-US" sz="2000" b="1" i="1" dirty="0" err="1">
                <a:solidFill>
                  <a:srgbClr val="FF0000"/>
                </a:solidFill>
              </a:rPr>
              <a:t>cout</a:t>
            </a:r>
            <a:r>
              <a:rPr lang="en-US" sz="2000" b="1" i="1" dirty="0">
                <a:solidFill>
                  <a:srgbClr val="FF0000"/>
                </a:solidFill>
              </a:rPr>
              <a:t> &lt;&lt;y&lt;&lt;"  "; </a:t>
            </a:r>
            <a:r>
              <a:rPr lang="en-US" sz="2000" b="1" i="1" dirty="0" err="1">
                <a:solidFill>
                  <a:srgbClr val="FF0000"/>
                </a:solidFill>
              </a:rPr>
              <a:t>notempty</a:t>
            </a:r>
            <a:r>
              <a:rPr lang="en-US" sz="2000" b="1" i="1" dirty="0">
                <a:solidFill>
                  <a:srgbClr val="FF0000"/>
                </a:solidFill>
              </a:rPr>
              <a:t> = L. next(y); } }</a:t>
            </a:r>
            <a:endParaRPr lang="en-US" sz="2000" b="1" i="1" dirty="0">
              <a:solidFill>
                <a:srgbClr val="FF0000"/>
              </a:solidFill>
            </a:endParaRPr>
          </a:p>
          <a:p>
            <a:pPr algn="l"/>
            <a:r>
              <a:rPr lang="en-US" sz="2000" b="1" i="1" dirty="0">
                <a:solidFill>
                  <a:srgbClr val="FF0000"/>
                </a:solidFill>
              </a:rPr>
              <a:t>  </a:t>
            </a:r>
            <a:r>
              <a:rPr lang="en-US" sz="2000" b="1" i="1" dirty="0" err="1">
                <a:solidFill>
                  <a:srgbClr val="FF0000"/>
                </a:solidFill>
              </a:rPr>
              <a:t>cin</a:t>
            </a:r>
            <a:r>
              <a:rPr lang="en-US" sz="2000" b="1" i="1" dirty="0">
                <a:solidFill>
                  <a:srgbClr val="FF0000"/>
                </a:solidFill>
              </a:rPr>
              <a:t>&gt;&gt; y;        m= L. search( y);       if (m&lt;0)  </a:t>
            </a:r>
            <a:r>
              <a:rPr lang="en-US" sz="2000" b="1" i="1" dirty="0" err="1">
                <a:solidFill>
                  <a:srgbClr val="FF0000"/>
                </a:solidFill>
              </a:rPr>
              <a:t>cout</a:t>
            </a:r>
            <a:r>
              <a:rPr lang="en-US" sz="2000" b="1" i="1" dirty="0">
                <a:solidFill>
                  <a:srgbClr val="FF0000"/>
                </a:solidFill>
              </a:rPr>
              <a:t>&lt;&lt;" element was not found"&lt;&lt;</a:t>
            </a:r>
            <a:r>
              <a:rPr lang="en-US" sz="2000" b="1" i="1" dirty="0" err="1">
                <a:solidFill>
                  <a:srgbClr val="FF0000"/>
                </a:solidFill>
              </a:rPr>
              <a:t>endl</a:t>
            </a:r>
            <a:r>
              <a:rPr lang="en-US" sz="2000" b="1" i="1" dirty="0">
                <a:solidFill>
                  <a:srgbClr val="FF0000"/>
                </a:solidFill>
              </a:rPr>
              <a:t>;</a:t>
            </a:r>
            <a:endParaRPr lang="en-US" sz="2000" b="1" i="1" dirty="0">
              <a:solidFill>
                <a:srgbClr val="FF0000"/>
              </a:solidFill>
            </a:endParaRPr>
          </a:p>
          <a:p>
            <a:pPr algn="l"/>
            <a:r>
              <a:rPr lang="en-US" sz="2000" b="1" i="1" dirty="0">
                <a:solidFill>
                  <a:srgbClr val="FF0000"/>
                </a:solidFill>
              </a:rPr>
              <a:t>    else </a:t>
            </a:r>
            <a:r>
              <a:rPr lang="en-US" sz="2000" b="1" i="1" dirty="0" err="1">
                <a:solidFill>
                  <a:srgbClr val="FF0000"/>
                </a:solidFill>
              </a:rPr>
              <a:t>cout</a:t>
            </a:r>
            <a:r>
              <a:rPr lang="en-US" sz="2000" b="1" i="1" dirty="0">
                <a:solidFill>
                  <a:srgbClr val="FF0000"/>
                </a:solidFill>
              </a:rPr>
              <a:t>&lt;&lt;" element was found at node  "&lt;&lt;m&lt;&lt;</a:t>
            </a:r>
            <a:r>
              <a:rPr lang="en-US" sz="2000" b="1" i="1" dirty="0" err="1">
                <a:solidFill>
                  <a:srgbClr val="FF0000"/>
                </a:solidFill>
              </a:rPr>
              <a:t>endl</a:t>
            </a:r>
            <a:r>
              <a:rPr lang="en-US" sz="2000" b="1" i="1" dirty="0">
                <a:solidFill>
                  <a:srgbClr val="FF0000"/>
                </a:solidFill>
              </a:rPr>
              <a:t>&lt;&lt;</a:t>
            </a:r>
            <a:r>
              <a:rPr lang="en-US" sz="2000" b="1" i="1" dirty="0" err="1">
                <a:solidFill>
                  <a:srgbClr val="FF0000"/>
                </a:solidFill>
              </a:rPr>
              <a:t>endl</a:t>
            </a:r>
            <a:r>
              <a:rPr lang="en-US" sz="2000" b="1" i="1" dirty="0">
                <a:solidFill>
                  <a:srgbClr val="FF0000"/>
                </a:solidFill>
              </a:rPr>
              <a:t>;</a:t>
            </a:r>
            <a:endParaRPr lang="en-US" sz="2000" b="1" i="1" dirty="0">
              <a:solidFill>
                <a:srgbClr val="FF0000"/>
              </a:solidFill>
            </a:endParaRPr>
          </a:p>
          <a:p>
            <a:pPr algn="l"/>
            <a:r>
              <a:rPr lang="en-US" sz="2000" b="1" i="1" dirty="0">
                <a:solidFill>
                  <a:srgbClr val="FF0000"/>
                </a:solidFill>
              </a:rPr>
              <a:t> </a:t>
            </a:r>
            <a:endParaRPr lang="en-US" sz="2000" b="1" i="1" dirty="0">
              <a:solidFill>
                <a:srgbClr val="FF0000"/>
              </a:solidFill>
            </a:endParaRPr>
          </a:p>
          <a:p>
            <a:pPr algn="l"/>
            <a:r>
              <a:rPr lang="en-US" sz="2000" b="1" i="1" dirty="0">
                <a:solidFill>
                  <a:srgbClr val="FF0000"/>
                </a:solidFill>
              </a:rPr>
              <a:t> </a:t>
            </a:r>
            <a:endParaRPr lang="en-US" sz="2000" b="1" i="1" dirty="0">
              <a:solidFill>
                <a:srgbClr val="FF0000"/>
              </a:solidFill>
            </a:endParaRPr>
          </a:p>
        </p:txBody>
      </p:sp>
      <p:sp>
        <p:nvSpPr>
          <p:cNvPr id="2" name="Footer Placeholder 1"/>
          <p:cNvSpPr>
            <a:spLocks noGrp="1"/>
          </p:cNvSpPr>
          <p:nvPr>
            <p:ph type="ftr" sz="quarter" idx="11"/>
          </p:nvPr>
        </p:nvSpPr>
        <p:spPr/>
        <p:txBody>
          <a:bodyPr/>
          <a:lstStyle/>
          <a:p>
            <a:r>
              <a:rPr lang="en-US"/>
              <a:t>Linked list     Prof.Neamat Abdelkader</a:t>
            </a:r>
            <a:endParaRPr lang="ar-EG"/>
          </a:p>
        </p:txBody>
      </p:sp>
      <p:sp>
        <p:nvSpPr>
          <p:cNvPr id="3" name="Slide Number Placeholder 2"/>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236" y="568572"/>
            <a:ext cx="9144000" cy="719316"/>
          </a:xfrm>
        </p:spPr>
        <p:txBody>
          <a:bodyPr>
            <a:normAutofit fontScale="90000"/>
          </a:bodyPr>
          <a:lstStyle/>
          <a:p>
            <a:pPr algn="l"/>
            <a:r>
              <a:rPr lang="en-US" sz="2800" b="1" u="sng" dirty="0"/>
              <a:t>Output of Ex_3 if elements of the list are:</a:t>
            </a:r>
            <a:br>
              <a:rPr lang="en-US" sz="2800" b="1" u="sng" dirty="0"/>
            </a:br>
            <a:r>
              <a:rPr lang="en-US" sz="2800" b="1" u="sng" dirty="0"/>
              <a:t>10, 20 ,30 ,40 ,50, and search for certain elements</a:t>
            </a:r>
            <a:endParaRPr lang="ar-EG" sz="2800" b="1" u="sng" dirty="0"/>
          </a:p>
        </p:txBody>
      </p:sp>
      <p:sp>
        <p:nvSpPr>
          <p:cNvPr id="3" name="Subtitle 2"/>
          <p:cNvSpPr>
            <a:spLocks noGrp="1"/>
          </p:cNvSpPr>
          <p:nvPr>
            <p:ph type="subTitle" idx="1"/>
          </p:nvPr>
        </p:nvSpPr>
        <p:spPr>
          <a:xfrm>
            <a:off x="403538" y="1489902"/>
            <a:ext cx="9144000" cy="4679078"/>
          </a:xfrm>
        </p:spPr>
        <p:txBody>
          <a:bodyPr>
            <a:normAutofit fontScale="85000" lnSpcReduction="20000"/>
          </a:bodyPr>
          <a:lstStyle/>
          <a:p>
            <a:pPr algn="l"/>
            <a:r>
              <a:rPr lang="en-US" dirty="0">
                <a:solidFill>
                  <a:srgbClr val="FF0000"/>
                </a:solidFill>
              </a:rPr>
              <a:t> n      5</a:t>
            </a:r>
            <a:endParaRPr lang="en-US" dirty="0">
              <a:solidFill>
                <a:srgbClr val="FF0000"/>
              </a:solidFill>
            </a:endParaRPr>
          </a:p>
          <a:p>
            <a:pPr algn="l"/>
            <a:r>
              <a:rPr lang="en-US" dirty="0">
                <a:solidFill>
                  <a:srgbClr val="FF0000"/>
                </a:solidFill>
              </a:rPr>
              <a:t> insert  elements in the list</a:t>
            </a:r>
            <a:endParaRPr lang="en-US" dirty="0">
              <a:solidFill>
                <a:srgbClr val="FF0000"/>
              </a:solidFill>
            </a:endParaRPr>
          </a:p>
          <a:p>
            <a:pPr algn="l"/>
            <a:r>
              <a:rPr lang="en-US" dirty="0">
                <a:solidFill>
                  <a:srgbClr val="FF0000"/>
                </a:solidFill>
              </a:rPr>
              <a:t>10 20 30 40 50</a:t>
            </a:r>
            <a:endParaRPr lang="en-US" dirty="0">
              <a:solidFill>
                <a:srgbClr val="FF0000"/>
              </a:solidFill>
            </a:endParaRPr>
          </a:p>
          <a:p>
            <a:pPr algn="l"/>
            <a:r>
              <a:rPr lang="en-US" dirty="0">
                <a:solidFill>
                  <a:srgbClr val="FF0000"/>
                </a:solidFill>
              </a:rPr>
              <a:t> elements of the list</a:t>
            </a:r>
            <a:endParaRPr lang="en-US" dirty="0">
              <a:solidFill>
                <a:srgbClr val="FF0000"/>
              </a:solidFill>
            </a:endParaRPr>
          </a:p>
          <a:p>
            <a:pPr algn="l"/>
            <a:r>
              <a:rPr lang="en-US" dirty="0">
                <a:solidFill>
                  <a:srgbClr val="FF0000"/>
                </a:solidFill>
              </a:rPr>
              <a:t>10 20 30 40 50</a:t>
            </a:r>
            <a:endParaRPr lang="en-US" dirty="0">
              <a:solidFill>
                <a:srgbClr val="FF0000"/>
              </a:solidFill>
            </a:endParaRPr>
          </a:p>
          <a:p>
            <a:pPr algn="l"/>
            <a:r>
              <a:rPr lang="en-US" dirty="0">
                <a:solidFill>
                  <a:srgbClr val="FF0000"/>
                </a:solidFill>
              </a:rPr>
              <a:t> </a:t>
            </a:r>
            <a:r>
              <a:rPr lang="en-US" u="sng" dirty="0">
                <a:solidFill>
                  <a:srgbClr val="FF0000"/>
                </a:solidFill>
              </a:rPr>
              <a:t>enter element to search  </a:t>
            </a:r>
            <a:r>
              <a:rPr lang="en-US" dirty="0">
                <a:solidFill>
                  <a:srgbClr val="FF0000"/>
                </a:solidFill>
              </a:rPr>
              <a:t>10</a:t>
            </a:r>
            <a:endParaRPr lang="en-US" dirty="0">
              <a:solidFill>
                <a:srgbClr val="FF0000"/>
              </a:solidFill>
            </a:endParaRPr>
          </a:p>
          <a:p>
            <a:pPr algn="l"/>
            <a:r>
              <a:rPr lang="en-US" dirty="0">
                <a:solidFill>
                  <a:srgbClr val="FF0000"/>
                </a:solidFill>
              </a:rPr>
              <a:t> element was found at node number  1</a:t>
            </a:r>
            <a:endParaRPr lang="en-US" dirty="0">
              <a:solidFill>
                <a:srgbClr val="FF0000"/>
              </a:solidFill>
            </a:endParaRPr>
          </a:p>
          <a:p>
            <a:pPr algn="l"/>
            <a:r>
              <a:rPr lang="en-US" dirty="0">
                <a:solidFill>
                  <a:srgbClr val="FF0000"/>
                </a:solidFill>
              </a:rPr>
              <a:t> </a:t>
            </a:r>
            <a:r>
              <a:rPr lang="en-US" u="sng" dirty="0">
                <a:solidFill>
                  <a:srgbClr val="FF0000"/>
                </a:solidFill>
              </a:rPr>
              <a:t>enter element to search  </a:t>
            </a:r>
            <a:r>
              <a:rPr lang="en-US" dirty="0">
                <a:solidFill>
                  <a:srgbClr val="FF0000"/>
                </a:solidFill>
              </a:rPr>
              <a:t>30</a:t>
            </a:r>
            <a:endParaRPr lang="en-US" dirty="0">
              <a:solidFill>
                <a:srgbClr val="FF0000"/>
              </a:solidFill>
            </a:endParaRPr>
          </a:p>
          <a:p>
            <a:pPr algn="l"/>
            <a:r>
              <a:rPr lang="en-US" dirty="0">
                <a:solidFill>
                  <a:srgbClr val="FF0000"/>
                </a:solidFill>
              </a:rPr>
              <a:t> element was found at node number  3</a:t>
            </a:r>
            <a:endParaRPr lang="en-US" dirty="0">
              <a:solidFill>
                <a:srgbClr val="FF0000"/>
              </a:solidFill>
            </a:endParaRPr>
          </a:p>
          <a:p>
            <a:pPr algn="l"/>
            <a:r>
              <a:rPr lang="en-US" dirty="0">
                <a:solidFill>
                  <a:srgbClr val="FF0000"/>
                </a:solidFill>
              </a:rPr>
              <a:t> </a:t>
            </a:r>
            <a:r>
              <a:rPr lang="en-US" u="sng" dirty="0">
                <a:solidFill>
                  <a:srgbClr val="FF0000"/>
                </a:solidFill>
              </a:rPr>
              <a:t>enter element to search  </a:t>
            </a:r>
            <a:r>
              <a:rPr lang="en-US" dirty="0">
                <a:solidFill>
                  <a:srgbClr val="FF0000"/>
                </a:solidFill>
              </a:rPr>
              <a:t>50</a:t>
            </a:r>
            <a:endParaRPr lang="en-US" dirty="0">
              <a:solidFill>
                <a:srgbClr val="FF0000"/>
              </a:solidFill>
            </a:endParaRPr>
          </a:p>
          <a:p>
            <a:pPr algn="l"/>
            <a:r>
              <a:rPr lang="en-US" dirty="0">
                <a:solidFill>
                  <a:srgbClr val="FF0000"/>
                </a:solidFill>
              </a:rPr>
              <a:t> element was found at node number  5</a:t>
            </a:r>
            <a:endParaRPr lang="en-US" dirty="0">
              <a:solidFill>
                <a:srgbClr val="FF0000"/>
              </a:solidFill>
            </a:endParaRPr>
          </a:p>
          <a:p>
            <a:pPr algn="l"/>
            <a:r>
              <a:rPr lang="en-US" dirty="0">
                <a:solidFill>
                  <a:srgbClr val="FF0000"/>
                </a:solidFill>
              </a:rPr>
              <a:t> </a:t>
            </a:r>
            <a:r>
              <a:rPr lang="en-US" u="sng" dirty="0">
                <a:solidFill>
                  <a:srgbClr val="FF0000"/>
                </a:solidFill>
              </a:rPr>
              <a:t>enter element to search</a:t>
            </a:r>
            <a:r>
              <a:rPr lang="en-US" dirty="0">
                <a:solidFill>
                  <a:srgbClr val="FF0000"/>
                </a:solidFill>
              </a:rPr>
              <a:t>  66</a:t>
            </a:r>
            <a:endParaRPr lang="en-US" dirty="0">
              <a:solidFill>
                <a:srgbClr val="FF0000"/>
              </a:solidFill>
            </a:endParaRPr>
          </a:p>
          <a:p>
            <a:pPr algn="l"/>
            <a:r>
              <a:rPr lang="en-US" dirty="0">
                <a:solidFill>
                  <a:srgbClr val="FF0000"/>
                </a:solidFill>
              </a:rPr>
              <a:t> element was not found</a:t>
            </a:r>
            <a:endParaRPr lang="en-US" dirty="0">
              <a:solidFill>
                <a:srgbClr val="FF0000"/>
              </a:solidFill>
            </a:endParaRPr>
          </a:p>
          <a:p>
            <a:pPr algn="l"/>
            <a:endParaRPr lang="en-US" dirty="0">
              <a:solidFill>
                <a:srgbClr val="FF0000"/>
              </a:solidFill>
            </a:endParaRPr>
          </a:p>
          <a:p>
            <a:pPr algn="l"/>
            <a:endParaRPr lang="en-US" dirty="0">
              <a:solidFill>
                <a:srgbClr val="FF0000"/>
              </a:solidFill>
            </a:endParaRPr>
          </a:p>
          <a:p>
            <a:pPr algn="l"/>
            <a:endParaRPr lang="en-US" dirty="0">
              <a:solidFill>
                <a:srgbClr val="FF0000"/>
              </a:solidFill>
            </a:endParaRPr>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 What is a linked list?</a:t>
            </a:r>
            <a:br>
              <a:rPr lang="en-US" b="1" dirty="0"/>
            </a:br>
            <a:br>
              <a:rPr lang="en-US" dirty="0"/>
            </a:br>
            <a:endParaRPr lang="ar-EG" dirty="0"/>
          </a:p>
        </p:txBody>
      </p:sp>
      <p:sp>
        <p:nvSpPr>
          <p:cNvPr id="3" name="Subtitle 2"/>
          <p:cNvSpPr>
            <a:spLocks noGrp="1"/>
          </p:cNvSpPr>
          <p:nvPr>
            <p:ph type="subTitle" idx="1"/>
          </p:nvPr>
        </p:nvSpPr>
        <p:spPr>
          <a:xfrm>
            <a:off x="1391478" y="2234786"/>
            <a:ext cx="9144000" cy="2981157"/>
          </a:xfrm>
        </p:spPr>
        <p:txBody>
          <a:bodyPr>
            <a:normAutofit/>
          </a:bodyPr>
          <a:lstStyle/>
          <a:p>
            <a:pPr algn="l"/>
            <a:r>
              <a:rPr lang="en-US" dirty="0"/>
              <a:t>A linked list is a data structure which is built from</a:t>
            </a:r>
            <a:r>
              <a:rPr lang="en-US" dirty="0">
                <a:highlight>
                  <a:srgbClr val="FFFF00"/>
                </a:highlight>
              </a:rPr>
              <a:t> structures and pointers</a:t>
            </a:r>
            <a:r>
              <a:rPr lang="en-US" dirty="0"/>
              <a:t>. It forms a chain of "nodes" with pointers representing the links of the chain and holding the entire thing together, in which the order of the nodes is determined by the address, called the link, stored in each node. A linked list can be represented by a diagram like this one.</a:t>
            </a:r>
            <a:endParaRPr lang="en-US" dirty="0"/>
          </a:p>
          <a:p>
            <a:pPr algn="l"/>
            <a:r>
              <a:rPr lang="en-US" dirty="0"/>
              <a:t>The arrow in each node indicates that the address of the node to which it is pointing is stored in that node. The down arrow in the last node indicates that this link field is NULL.</a:t>
            </a:r>
            <a:endParaRPr lang="en-US" dirty="0"/>
          </a:p>
          <a:p>
            <a:pPr algn="l"/>
            <a:endParaRPr lang="en-US" dirty="0"/>
          </a:p>
        </p:txBody>
      </p:sp>
      <p:pic>
        <p:nvPicPr>
          <p:cNvPr id="4" name="Picture 3"/>
          <p:cNvPicPr>
            <a:picLocks noChangeAspect="1"/>
          </p:cNvPicPr>
          <p:nvPr/>
        </p:nvPicPr>
        <p:blipFill>
          <a:blip r:embed="rId1"/>
          <a:stretch>
            <a:fillRect/>
          </a:stretch>
        </p:blipFill>
        <p:spPr>
          <a:xfrm>
            <a:off x="1726977" y="5365459"/>
            <a:ext cx="1299558" cy="584580"/>
          </a:xfrm>
          <a:prstGeom prst="rect">
            <a:avLst/>
          </a:prstGeom>
        </p:spPr>
      </p:pic>
      <p:pic>
        <p:nvPicPr>
          <p:cNvPr id="5" name="Picture 4"/>
          <p:cNvPicPr>
            <a:picLocks noChangeAspect="1"/>
          </p:cNvPicPr>
          <p:nvPr/>
        </p:nvPicPr>
        <p:blipFill>
          <a:blip r:embed="rId2"/>
          <a:stretch>
            <a:fillRect/>
          </a:stretch>
        </p:blipFill>
        <p:spPr>
          <a:xfrm>
            <a:off x="5510212" y="5215942"/>
            <a:ext cx="4870160" cy="1112423"/>
          </a:xfrm>
          <a:prstGeom prst="rect">
            <a:avLst/>
          </a:prstGeom>
        </p:spPr>
      </p:pic>
      <p:sp>
        <p:nvSpPr>
          <p:cNvPr id="6" name="Footer Placeholder 5"/>
          <p:cNvSpPr>
            <a:spLocks noGrp="1"/>
          </p:cNvSpPr>
          <p:nvPr>
            <p:ph type="ftr" sz="quarter" idx="11"/>
          </p:nvPr>
        </p:nvSpPr>
        <p:spPr/>
        <p:txBody>
          <a:bodyPr/>
          <a:lstStyle/>
          <a:p>
            <a:r>
              <a:rPr lang="en-US"/>
              <a:t>Linked list     Prof.Neamat Abdelkader</a:t>
            </a:r>
            <a:endParaRPr lang="ar-EG"/>
          </a:p>
        </p:txBody>
      </p:sp>
      <p:sp>
        <p:nvSpPr>
          <p:cNvPr id="7" name="Slide Number Placeholder 6"/>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116" y="735997"/>
            <a:ext cx="9144000" cy="783710"/>
          </a:xfrm>
        </p:spPr>
        <p:txBody>
          <a:bodyPr>
            <a:normAutofit/>
          </a:bodyPr>
          <a:lstStyle/>
          <a:p>
            <a:pPr algn="l"/>
            <a:r>
              <a:rPr lang="en-US" sz="2800" b="1" u="sng" dirty="0"/>
              <a:t>Another solution for example_3</a:t>
            </a:r>
            <a:endParaRPr lang="ar-EG" sz="2800" b="1" u="sng" dirty="0"/>
          </a:p>
        </p:txBody>
      </p:sp>
      <p:sp>
        <p:nvSpPr>
          <p:cNvPr id="3" name="Subtitle 2"/>
          <p:cNvSpPr>
            <a:spLocks noGrp="1"/>
          </p:cNvSpPr>
          <p:nvPr>
            <p:ph type="subTitle" idx="1"/>
          </p:nvPr>
        </p:nvSpPr>
        <p:spPr>
          <a:xfrm>
            <a:off x="815662" y="1760359"/>
            <a:ext cx="9144000" cy="4454911"/>
          </a:xfrm>
        </p:spPr>
        <p:txBody>
          <a:bodyPr>
            <a:normAutofit/>
          </a:bodyPr>
          <a:lstStyle/>
          <a:p>
            <a:pPr algn="l"/>
            <a:r>
              <a:rPr lang="en-US" b="1" i="1" dirty="0" err="1">
                <a:solidFill>
                  <a:srgbClr val="FF0000"/>
                </a:solidFill>
              </a:rPr>
              <a:t>int</a:t>
            </a:r>
            <a:r>
              <a:rPr lang="en-US" b="1" i="1" dirty="0">
                <a:solidFill>
                  <a:srgbClr val="FF0000"/>
                </a:solidFill>
              </a:rPr>
              <a:t> </a:t>
            </a:r>
            <a:r>
              <a:rPr lang="en-US" b="1" i="1" dirty="0" err="1">
                <a:solidFill>
                  <a:srgbClr val="FF0000"/>
                </a:solidFill>
              </a:rPr>
              <a:t>linked_list</a:t>
            </a:r>
            <a:r>
              <a:rPr lang="en-US" b="1" i="1" dirty="0">
                <a:solidFill>
                  <a:srgbClr val="FF0000"/>
                </a:solidFill>
              </a:rPr>
              <a:t> :: search_2 (</a:t>
            </a:r>
            <a:r>
              <a:rPr lang="en-US" b="1" i="1" dirty="0" err="1">
                <a:solidFill>
                  <a:srgbClr val="FF0000"/>
                </a:solidFill>
              </a:rPr>
              <a:t>elemtype</a:t>
            </a:r>
            <a:r>
              <a:rPr lang="en-US" b="1" i="1" dirty="0">
                <a:solidFill>
                  <a:srgbClr val="FF0000"/>
                </a:solidFill>
              </a:rPr>
              <a:t> &amp;e)</a:t>
            </a:r>
            <a:endParaRPr lang="en-US" b="1" i="1" dirty="0">
              <a:solidFill>
                <a:srgbClr val="FF0000"/>
              </a:solidFill>
            </a:endParaRPr>
          </a:p>
          <a:p>
            <a:pPr algn="l"/>
            <a:r>
              <a:rPr lang="en-US" b="1" i="1" dirty="0">
                <a:solidFill>
                  <a:srgbClr val="FF0000"/>
                </a:solidFill>
              </a:rPr>
              <a:t>  {</a:t>
            </a:r>
            <a:r>
              <a:rPr lang="en-US" b="1" i="1" dirty="0" err="1">
                <a:solidFill>
                  <a:srgbClr val="FF0000"/>
                </a:solidFill>
              </a:rPr>
              <a:t>int</a:t>
            </a:r>
            <a:r>
              <a:rPr lang="en-US" b="1" i="1" dirty="0">
                <a:solidFill>
                  <a:srgbClr val="FF0000"/>
                </a:solidFill>
              </a:rPr>
              <a:t> n=1;</a:t>
            </a:r>
            <a:endParaRPr lang="en-US" b="1" i="1" dirty="0">
              <a:solidFill>
                <a:srgbClr val="FF0000"/>
              </a:solidFill>
            </a:endParaRPr>
          </a:p>
          <a:p>
            <a:pPr algn="l"/>
            <a:r>
              <a:rPr lang="en-US" b="1" i="1" dirty="0">
                <a:solidFill>
                  <a:srgbClr val="FF0000"/>
                </a:solidFill>
              </a:rPr>
              <a:t>  if (head-&gt;</a:t>
            </a:r>
            <a:r>
              <a:rPr lang="en-US" b="1" i="1" dirty="0" err="1">
                <a:solidFill>
                  <a:srgbClr val="FF0000"/>
                </a:solidFill>
              </a:rPr>
              <a:t>elem</a:t>
            </a:r>
            <a:r>
              <a:rPr lang="en-US" b="1" i="1" dirty="0">
                <a:solidFill>
                  <a:srgbClr val="FF0000"/>
                </a:solidFill>
              </a:rPr>
              <a:t> ==e) return n;</a:t>
            </a:r>
            <a:endParaRPr lang="en-US" b="1" i="1" dirty="0">
              <a:solidFill>
                <a:srgbClr val="FF0000"/>
              </a:solidFill>
            </a:endParaRPr>
          </a:p>
          <a:p>
            <a:pPr algn="l"/>
            <a:r>
              <a:rPr lang="en-US" b="1" i="1" dirty="0">
                <a:solidFill>
                  <a:srgbClr val="FF0000"/>
                </a:solidFill>
              </a:rPr>
              <a:t>       current= head;</a:t>
            </a:r>
            <a:endParaRPr lang="en-US" b="1" i="1" dirty="0">
              <a:solidFill>
                <a:srgbClr val="FF0000"/>
              </a:solidFill>
            </a:endParaRPr>
          </a:p>
          <a:p>
            <a:pPr algn="l"/>
            <a:r>
              <a:rPr lang="en-US" b="1" i="1" dirty="0">
                <a:solidFill>
                  <a:srgbClr val="FF0000"/>
                </a:solidFill>
              </a:rPr>
              <a:t>     while (current-&gt;</a:t>
            </a:r>
            <a:r>
              <a:rPr lang="en-US" b="1" i="1" dirty="0" err="1">
                <a:solidFill>
                  <a:srgbClr val="FF0000"/>
                </a:solidFill>
              </a:rPr>
              <a:t>elem</a:t>
            </a:r>
            <a:r>
              <a:rPr lang="en-US" b="1" i="1" dirty="0">
                <a:solidFill>
                  <a:srgbClr val="FF0000"/>
                </a:solidFill>
              </a:rPr>
              <a:t>!= e&amp;&amp; current-&gt; next!=0)</a:t>
            </a:r>
            <a:endParaRPr lang="en-US" b="1" i="1" dirty="0">
              <a:solidFill>
                <a:srgbClr val="FF0000"/>
              </a:solidFill>
            </a:endParaRPr>
          </a:p>
          <a:p>
            <a:pPr algn="l"/>
            <a:r>
              <a:rPr lang="en-US" b="1" i="1" dirty="0">
                <a:solidFill>
                  <a:srgbClr val="FF0000"/>
                </a:solidFill>
              </a:rPr>
              <a:t>     {n++; current= current-&gt;next;}</a:t>
            </a:r>
            <a:endParaRPr lang="en-US" b="1" i="1" dirty="0">
              <a:solidFill>
                <a:srgbClr val="FF0000"/>
              </a:solidFill>
            </a:endParaRPr>
          </a:p>
          <a:p>
            <a:pPr algn="l"/>
            <a:r>
              <a:rPr lang="en-US" b="1" i="1" dirty="0">
                <a:solidFill>
                  <a:srgbClr val="FF0000"/>
                </a:solidFill>
              </a:rPr>
              <a:t>     if (current-&gt;</a:t>
            </a:r>
            <a:r>
              <a:rPr lang="en-US" b="1" i="1" dirty="0" err="1">
                <a:solidFill>
                  <a:srgbClr val="FF0000"/>
                </a:solidFill>
              </a:rPr>
              <a:t>elem</a:t>
            </a:r>
            <a:r>
              <a:rPr lang="en-US" b="1" i="1" dirty="0">
                <a:solidFill>
                  <a:srgbClr val="FF0000"/>
                </a:solidFill>
              </a:rPr>
              <a:t> ==e) return n;</a:t>
            </a:r>
            <a:endParaRPr lang="en-US" b="1" i="1" dirty="0">
              <a:solidFill>
                <a:srgbClr val="FF0000"/>
              </a:solidFill>
            </a:endParaRPr>
          </a:p>
          <a:p>
            <a:pPr algn="l"/>
            <a:r>
              <a:rPr lang="en-US" b="1" i="1" dirty="0">
                <a:solidFill>
                  <a:srgbClr val="FF0000"/>
                </a:solidFill>
              </a:rPr>
              <a:t>     return -1;}</a:t>
            </a:r>
            <a:endParaRPr lang="en-US" b="1" i="1" dirty="0">
              <a:solidFill>
                <a:srgbClr val="FF0000"/>
              </a:solidFill>
            </a:endParaRPr>
          </a:p>
          <a:p>
            <a:pPr algn="l"/>
            <a:r>
              <a:rPr lang="en-US" b="1" u="sng" dirty="0"/>
              <a:t>Try to write search function as external function</a:t>
            </a:r>
            <a:endParaRPr lang="en-US" b="1" u="sng"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5510" y="1348234"/>
            <a:ext cx="9144000" cy="5008116"/>
          </a:xfrm>
        </p:spPr>
        <p:txBody>
          <a:bodyPr>
            <a:normAutofit fontScale="85000" lnSpcReduction="10000"/>
          </a:bodyPr>
          <a:lstStyle/>
          <a:p>
            <a:pPr algn="l"/>
            <a:r>
              <a:rPr lang="en-US" b="1" i="1" dirty="0" err="1">
                <a:solidFill>
                  <a:schemeClr val="accent1"/>
                </a:solidFill>
              </a:rPr>
              <a:t>int</a:t>
            </a:r>
            <a:r>
              <a:rPr lang="en-US" b="1" i="1" dirty="0">
                <a:solidFill>
                  <a:schemeClr val="accent1"/>
                </a:solidFill>
              </a:rPr>
              <a:t> </a:t>
            </a:r>
            <a:r>
              <a:rPr lang="en-US" b="1" i="1" dirty="0" err="1">
                <a:solidFill>
                  <a:schemeClr val="accent1"/>
                </a:solidFill>
              </a:rPr>
              <a:t>linked_list</a:t>
            </a:r>
            <a:r>
              <a:rPr lang="en-US" b="1" i="1" dirty="0">
                <a:solidFill>
                  <a:schemeClr val="accent1"/>
                </a:solidFill>
              </a:rPr>
              <a:t> :: search_2 (</a:t>
            </a:r>
            <a:r>
              <a:rPr lang="en-US" b="1" i="1" dirty="0" err="1">
                <a:solidFill>
                  <a:schemeClr val="accent1"/>
                </a:solidFill>
              </a:rPr>
              <a:t>elemtype</a:t>
            </a:r>
            <a:r>
              <a:rPr lang="en-US" b="1" i="1" dirty="0">
                <a:solidFill>
                  <a:schemeClr val="accent1"/>
                </a:solidFill>
              </a:rPr>
              <a:t> &amp;e)</a:t>
            </a:r>
            <a:endParaRPr lang="en-US" b="1" i="1" dirty="0">
              <a:solidFill>
                <a:schemeClr val="accent1"/>
              </a:solidFill>
            </a:endParaRPr>
          </a:p>
          <a:p>
            <a:pPr algn="l"/>
            <a:r>
              <a:rPr lang="en-US" b="1" i="1" dirty="0">
                <a:solidFill>
                  <a:schemeClr val="accent1"/>
                </a:solidFill>
              </a:rPr>
              <a:t>  {  </a:t>
            </a:r>
            <a:r>
              <a:rPr lang="en-US" b="1" i="1" dirty="0" err="1">
                <a:solidFill>
                  <a:schemeClr val="accent1"/>
                </a:solidFill>
              </a:rPr>
              <a:t>int</a:t>
            </a:r>
            <a:r>
              <a:rPr lang="en-US" b="1" i="1" dirty="0">
                <a:solidFill>
                  <a:schemeClr val="accent1"/>
                </a:solidFill>
              </a:rPr>
              <a:t> n=1;</a:t>
            </a:r>
            <a:endParaRPr lang="en-US" b="1" i="1" dirty="0">
              <a:solidFill>
                <a:schemeClr val="accent1"/>
              </a:solidFill>
            </a:endParaRPr>
          </a:p>
          <a:p>
            <a:pPr algn="l"/>
            <a:r>
              <a:rPr lang="en-US" b="1" i="1" dirty="0">
                <a:solidFill>
                  <a:schemeClr val="accent1"/>
                </a:solidFill>
              </a:rPr>
              <a:t>  if (head-&gt;</a:t>
            </a:r>
            <a:r>
              <a:rPr lang="en-US" b="1" i="1" dirty="0" err="1">
                <a:solidFill>
                  <a:schemeClr val="accent1"/>
                </a:solidFill>
              </a:rPr>
              <a:t>elem</a:t>
            </a:r>
            <a:r>
              <a:rPr lang="en-US" b="1" i="1" dirty="0">
                <a:solidFill>
                  <a:schemeClr val="accent1"/>
                </a:solidFill>
              </a:rPr>
              <a:t> ==e) {</a:t>
            </a:r>
            <a:r>
              <a:rPr lang="en-US" b="1" i="1" dirty="0" err="1">
                <a:solidFill>
                  <a:schemeClr val="accent1"/>
                </a:solidFill>
              </a:rPr>
              <a:t>cout</a:t>
            </a:r>
            <a:r>
              <a:rPr lang="en-US" b="1" i="1" dirty="0">
                <a:solidFill>
                  <a:schemeClr val="accent1"/>
                </a:solidFill>
              </a:rPr>
              <a:t>&lt;&lt;"  address of found node "&lt;&lt;head&lt;&lt;</a:t>
            </a:r>
            <a:r>
              <a:rPr lang="en-US" b="1" i="1" dirty="0" err="1">
                <a:solidFill>
                  <a:schemeClr val="accent1"/>
                </a:solidFill>
              </a:rPr>
              <a:t>endl</a:t>
            </a:r>
            <a:r>
              <a:rPr lang="en-US" b="1" i="1" dirty="0">
                <a:solidFill>
                  <a:schemeClr val="accent1"/>
                </a:solidFill>
              </a:rPr>
              <a:t>; return n;}</a:t>
            </a:r>
            <a:endParaRPr lang="en-US" b="1" i="1" dirty="0">
              <a:solidFill>
                <a:schemeClr val="accent1"/>
              </a:solidFill>
            </a:endParaRPr>
          </a:p>
          <a:p>
            <a:pPr algn="l"/>
            <a:r>
              <a:rPr lang="en-US" b="1" i="1" dirty="0">
                <a:solidFill>
                  <a:schemeClr val="accent1"/>
                </a:solidFill>
              </a:rPr>
              <a:t>       current= head;</a:t>
            </a:r>
            <a:endParaRPr lang="en-US" b="1" i="1" dirty="0">
              <a:solidFill>
                <a:schemeClr val="accent1"/>
              </a:solidFill>
            </a:endParaRPr>
          </a:p>
          <a:p>
            <a:pPr algn="l"/>
            <a:r>
              <a:rPr lang="en-US" b="1" i="1" dirty="0">
                <a:solidFill>
                  <a:schemeClr val="accent1"/>
                </a:solidFill>
              </a:rPr>
              <a:t>     while (current-&gt;</a:t>
            </a:r>
            <a:r>
              <a:rPr lang="en-US" b="1" i="1" dirty="0" err="1">
                <a:solidFill>
                  <a:schemeClr val="accent1"/>
                </a:solidFill>
              </a:rPr>
              <a:t>elem</a:t>
            </a:r>
            <a:r>
              <a:rPr lang="en-US" b="1" i="1" dirty="0">
                <a:solidFill>
                  <a:schemeClr val="accent1"/>
                </a:solidFill>
              </a:rPr>
              <a:t>!= e&amp;&amp; current-&gt; next!=0)</a:t>
            </a:r>
            <a:endParaRPr lang="en-US" b="1" i="1" dirty="0">
              <a:solidFill>
                <a:schemeClr val="accent1"/>
              </a:solidFill>
            </a:endParaRPr>
          </a:p>
          <a:p>
            <a:pPr algn="l"/>
            <a:r>
              <a:rPr lang="en-US" b="1" i="1" dirty="0">
                <a:solidFill>
                  <a:schemeClr val="accent1"/>
                </a:solidFill>
              </a:rPr>
              <a:t>     {n++; current= current-&gt;next;}</a:t>
            </a:r>
            <a:endParaRPr lang="en-US" b="1" i="1" dirty="0">
              <a:solidFill>
                <a:schemeClr val="accent1"/>
              </a:solidFill>
            </a:endParaRPr>
          </a:p>
          <a:p>
            <a:pPr algn="l"/>
            <a:r>
              <a:rPr lang="en-US" b="1" i="1" dirty="0">
                <a:solidFill>
                  <a:schemeClr val="accent1"/>
                </a:solidFill>
              </a:rPr>
              <a:t>     if (current-&gt;</a:t>
            </a:r>
            <a:r>
              <a:rPr lang="en-US" b="1" i="1" dirty="0" err="1">
                <a:solidFill>
                  <a:schemeClr val="accent1"/>
                </a:solidFill>
              </a:rPr>
              <a:t>elem</a:t>
            </a:r>
            <a:r>
              <a:rPr lang="en-US" b="1" i="1" dirty="0">
                <a:solidFill>
                  <a:schemeClr val="accent1"/>
                </a:solidFill>
              </a:rPr>
              <a:t> ==e) {</a:t>
            </a:r>
            <a:r>
              <a:rPr lang="en-US" b="1" i="1" dirty="0" err="1">
                <a:solidFill>
                  <a:schemeClr val="accent1"/>
                </a:solidFill>
              </a:rPr>
              <a:t>cout</a:t>
            </a:r>
            <a:r>
              <a:rPr lang="en-US" b="1" i="1" dirty="0">
                <a:solidFill>
                  <a:schemeClr val="accent1"/>
                </a:solidFill>
              </a:rPr>
              <a:t>&lt;&lt;"  address of found node "&lt;&lt;current&lt;&lt;</a:t>
            </a:r>
            <a:r>
              <a:rPr lang="en-US" b="1" i="1" dirty="0" err="1">
                <a:solidFill>
                  <a:schemeClr val="accent1"/>
                </a:solidFill>
              </a:rPr>
              <a:t>endl;return</a:t>
            </a:r>
            <a:r>
              <a:rPr lang="en-US" b="1" i="1" dirty="0">
                <a:solidFill>
                  <a:schemeClr val="accent1"/>
                </a:solidFill>
              </a:rPr>
              <a:t> n;}</a:t>
            </a:r>
            <a:endParaRPr lang="en-US" b="1" i="1" dirty="0">
              <a:solidFill>
                <a:schemeClr val="accent1"/>
              </a:solidFill>
            </a:endParaRPr>
          </a:p>
          <a:p>
            <a:pPr algn="l"/>
            <a:r>
              <a:rPr lang="en-US" b="1" i="1" dirty="0">
                <a:solidFill>
                  <a:schemeClr val="accent1"/>
                </a:solidFill>
              </a:rPr>
              <a:t>     </a:t>
            </a:r>
            <a:r>
              <a:rPr lang="en-US" b="1" i="1" dirty="0" err="1">
                <a:solidFill>
                  <a:schemeClr val="accent1"/>
                </a:solidFill>
              </a:rPr>
              <a:t>cout</a:t>
            </a:r>
            <a:r>
              <a:rPr lang="en-US" b="1" i="1" dirty="0">
                <a:solidFill>
                  <a:schemeClr val="accent1"/>
                </a:solidFill>
              </a:rPr>
              <a:t>&lt;&lt;"  not found, address is  0 "&lt;&lt;</a:t>
            </a:r>
            <a:r>
              <a:rPr lang="en-US" b="1" i="1" dirty="0" err="1">
                <a:solidFill>
                  <a:schemeClr val="accent1"/>
                </a:solidFill>
              </a:rPr>
              <a:t>endl;return</a:t>
            </a:r>
            <a:r>
              <a:rPr lang="en-US" b="1" i="1" dirty="0">
                <a:solidFill>
                  <a:schemeClr val="accent1"/>
                </a:solidFill>
              </a:rPr>
              <a:t> -1;}</a:t>
            </a:r>
            <a:endParaRPr lang="en-US" b="1" i="1" dirty="0">
              <a:solidFill>
                <a:schemeClr val="accent1"/>
              </a:solidFill>
            </a:endParaRPr>
          </a:p>
          <a:p>
            <a:pPr algn="l"/>
            <a:r>
              <a:rPr lang="en-US" b="1" i="1" u="sng" dirty="0">
                <a:solidFill>
                  <a:schemeClr val="accent1"/>
                </a:solidFill>
              </a:rPr>
              <a:t>In the main</a:t>
            </a:r>
            <a:endParaRPr lang="en-US" b="1" i="1" u="sng" dirty="0">
              <a:solidFill>
                <a:schemeClr val="accent1"/>
              </a:solidFill>
            </a:endParaRPr>
          </a:p>
          <a:p>
            <a:pPr algn="l"/>
            <a:r>
              <a:rPr lang="en-US" b="1" i="1" dirty="0">
                <a:solidFill>
                  <a:srgbClr val="FF0000"/>
                </a:solidFill>
              </a:rPr>
              <a:t>for(</a:t>
            </a:r>
            <a:r>
              <a:rPr lang="en-US" b="1" i="1" dirty="0" err="1">
                <a:solidFill>
                  <a:srgbClr val="FF0000"/>
                </a:solidFill>
              </a:rPr>
              <a:t>int</a:t>
            </a:r>
            <a:r>
              <a:rPr lang="en-US" b="1" i="1" dirty="0">
                <a:solidFill>
                  <a:srgbClr val="FF0000"/>
                </a:solidFill>
              </a:rPr>
              <a:t> </a:t>
            </a:r>
            <a:r>
              <a:rPr lang="en-US" b="1" i="1" dirty="0" err="1">
                <a:solidFill>
                  <a:srgbClr val="FF0000"/>
                </a:solidFill>
              </a:rPr>
              <a:t>i</a:t>
            </a:r>
            <a:r>
              <a:rPr lang="en-US" b="1" i="1" dirty="0">
                <a:solidFill>
                  <a:srgbClr val="FF0000"/>
                </a:solidFill>
              </a:rPr>
              <a:t>=0; </a:t>
            </a:r>
            <a:r>
              <a:rPr lang="en-US" b="1" i="1" dirty="0" err="1">
                <a:solidFill>
                  <a:srgbClr val="FF0000"/>
                </a:solidFill>
              </a:rPr>
              <a:t>i</a:t>
            </a:r>
            <a:r>
              <a:rPr lang="en-US" b="1" i="1" dirty="0">
                <a:solidFill>
                  <a:srgbClr val="FF0000"/>
                </a:solidFill>
              </a:rPr>
              <a:t>&lt;3;i++) {</a:t>
            </a:r>
            <a:r>
              <a:rPr lang="en-US" b="1" i="1" dirty="0" err="1">
                <a:solidFill>
                  <a:srgbClr val="FF0000"/>
                </a:solidFill>
              </a:rPr>
              <a:t>cin</a:t>
            </a:r>
            <a:r>
              <a:rPr lang="en-US" b="1" i="1" dirty="0">
                <a:solidFill>
                  <a:srgbClr val="FF0000"/>
                </a:solidFill>
              </a:rPr>
              <a:t>&gt;&gt;x;</a:t>
            </a:r>
            <a:endParaRPr lang="en-US" b="1" i="1" dirty="0">
              <a:solidFill>
                <a:srgbClr val="FF0000"/>
              </a:solidFill>
            </a:endParaRPr>
          </a:p>
          <a:p>
            <a:pPr algn="l"/>
            <a:r>
              <a:rPr lang="en-US" b="1" i="1" dirty="0">
                <a:solidFill>
                  <a:srgbClr val="FF0000"/>
                </a:solidFill>
              </a:rPr>
              <a:t>    </a:t>
            </a:r>
            <a:r>
              <a:rPr lang="en-US" b="1" i="1" dirty="0" err="1">
                <a:solidFill>
                  <a:srgbClr val="FF0000"/>
                </a:solidFill>
              </a:rPr>
              <a:t>int</a:t>
            </a:r>
            <a:r>
              <a:rPr lang="en-US" b="1" i="1" dirty="0">
                <a:solidFill>
                  <a:srgbClr val="FF0000"/>
                </a:solidFill>
              </a:rPr>
              <a:t>   found=L.search_2(x);</a:t>
            </a:r>
            <a:endParaRPr lang="en-US" b="1" i="1" dirty="0">
              <a:solidFill>
                <a:srgbClr val="FF0000"/>
              </a:solidFill>
            </a:endParaRPr>
          </a:p>
          <a:p>
            <a:pPr algn="l"/>
            <a:r>
              <a:rPr lang="en-US" b="1" i="1" dirty="0">
                <a:solidFill>
                  <a:srgbClr val="FF0000"/>
                </a:solidFill>
              </a:rPr>
              <a:t>     if (found&gt;0) </a:t>
            </a:r>
            <a:r>
              <a:rPr lang="en-US" b="1" i="1" dirty="0" err="1">
                <a:solidFill>
                  <a:srgbClr val="FF0000"/>
                </a:solidFill>
              </a:rPr>
              <a:t>cout</a:t>
            </a:r>
            <a:r>
              <a:rPr lang="en-US" b="1" i="1" dirty="0">
                <a:solidFill>
                  <a:srgbClr val="FF0000"/>
                </a:solidFill>
              </a:rPr>
              <a:t>&lt;&lt;" element was found at node "&lt;&lt;found&lt;&lt;</a:t>
            </a:r>
            <a:r>
              <a:rPr lang="en-US" b="1" i="1" dirty="0" err="1">
                <a:solidFill>
                  <a:srgbClr val="FF0000"/>
                </a:solidFill>
              </a:rPr>
              <a:t>endl</a:t>
            </a:r>
            <a:r>
              <a:rPr lang="en-US" b="1" i="1" dirty="0">
                <a:solidFill>
                  <a:srgbClr val="FF0000"/>
                </a:solidFill>
              </a:rPr>
              <a:t>;</a:t>
            </a:r>
            <a:endParaRPr lang="en-US" b="1" i="1" dirty="0">
              <a:solidFill>
                <a:srgbClr val="FF0000"/>
              </a:solidFill>
            </a:endParaRPr>
          </a:p>
          <a:p>
            <a:pPr algn="l"/>
            <a:r>
              <a:rPr lang="en-US" b="1" i="1" dirty="0">
                <a:solidFill>
                  <a:srgbClr val="FF0000"/>
                </a:solidFill>
              </a:rPr>
              <a:t>     else </a:t>
            </a:r>
            <a:r>
              <a:rPr lang="en-US" b="1" i="1" dirty="0" err="1">
                <a:solidFill>
                  <a:srgbClr val="FF0000"/>
                </a:solidFill>
              </a:rPr>
              <a:t>cout</a:t>
            </a:r>
            <a:r>
              <a:rPr lang="en-US" b="1" i="1" dirty="0">
                <a:solidFill>
                  <a:srgbClr val="FF0000"/>
                </a:solidFill>
              </a:rPr>
              <a:t>&lt;&lt;"  element was not found  "&lt;&lt;</a:t>
            </a:r>
            <a:r>
              <a:rPr lang="en-US" b="1" i="1" dirty="0" err="1">
                <a:solidFill>
                  <a:srgbClr val="FF0000"/>
                </a:solidFill>
              </a:rPr>
              <a:t>endl</a:t>
            </a:r>
            <a:r>
              <a:rPr lang="en-US" b="1" i="1" dirty="0">
                <a:solidFill>
                  <a:srgbClr val="FF0000"/>
                </a:solidFill>
              </a:rPr>
              <a:t>;}</a:t>
            </a:r>
            <a:endParaRPr lang="en-US" b="1" i="1" dirty="0">
              <a:solidFill>
                <a:srgbClr val="FF0000"/>
              </a:solidFill>
            </a:endParaRPr>
          </a:p>
          <a:p>
            <a:pPr algn="l"/>
            <a:endParaRPr lang="en-US" b="1" i="1" dirty="0">
              <a:solidFill>
                <a:schemeClr val="accent1"/>
              </a:solidFill>
            </a:endParaRPr>
          </a:p>
          <a:p>
            <a:pPr algn="l"/>
            <a:endParaRPr lang="ar-EG" b="1" i="1" dirty="0">
              <a:solidFill>
                <a:schemeClr val="accent1"/>
              </a:solidFill>
            </a:endParaRPr>
          </a:p>
        </p:txBody>
      </p:sp>
      <p:sp>
        <p:nvSpPr>
          <p:cNvPr id="4" name="Title 1"/>
          <p:cNvSpPr>
            <a:spLocks noGrp="1"/>
          </p:cNvSpPr>
          <p:nvPr>
            <p:ph type="ctrTitle"/>
          </p:nvPr>
        </p:nvSpPr>
        <p:spPr>
          <a:xfrm>
            <a:off x="1304925" y="374650"/>
            <a:ext cx="9144000" cy="706438"/>
          </a:xfrm>
        </p:spPr>
        <p:txBody>
          <a:bodyPr>
            <a:normAutofit fontScale="90000"/>
          </a:bodyPr>
          <a:lstStyle/>
          <a:p>
            <a:pPr algn="l"/>
            <a:r>
              <a:rPr lang="en-US" sz="2800" b="1" dirty="0"/>
              <a:t>Ex_4: Search for certain element and  print the address of the found node , if not found , prints 0</a:t>
            </a:r>
            <a:endParaRPr lang="ar-EG" sz="2800" b="1" dirty="0"/>
          </a:p>
        </p:txBody>
      </p:sp>
      <p:sp>
        <p:nvSpPr>
          <p:cNvPr id="2" name="Footer Placeholder 1"/>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9955" y="703616"/>
            <a:ext cx="8542986" cy="5016758"/>
          </a:xfrm>
          <a:prstGeom prst="rect">
            <a:avLst/>
          </a:prstGeom>
        </p:spPr>
        <p:txBody>
          <a:bodyPr wrap="square">
            <a:spAutoFit/>
          </a:bodyPr>
          <a:lstStyle/>
          <a:p>
            <a:r>
              <a:rPr lang="en-US" sz="2000" b="1" u="sng" dirty="0"/>
              <a:t>Output of  example_4 </a:t>
            </a:r>
            <a:endParaRPr lang="en-US" sz="2000" b="1" u="sng" dirty="0"/>
          </a:p>
          <a:p>
            <a:endParaRPr lang="en-US" sz="2000" dirty="0"/>
          </a:p>
          <a:p>
            <a:r>
              <a:rPr lang="en-US" sz="2000" dirty="0"/>
              <a:t> insert 5 elements in the list</a:t>
            </a:r>
            <a:endParaRPr lang="en-US" sz="2000" dirty="0"/>
          </a:p>
          <a:p>
            <a:r>
              <a:rPr lang="en-US" sz="2000" dirty="0"/>
              <a:t>10 20 30 40 50</a:t>
            </a:r>
            <a:endParaRPr lang="en-US" sz="2000" dirty="0"/>
          </a:p>
          <a:p>
            <a:r>
              <a:rPr lang="en-US" sz="2000" dirty="0"/>
              <a:t>Enter the required element to search</a:t>
            </a:r>
            <a:endParaRPr lang="en-US" sz="2000" dirty="0"/>
          </a:p>
          <a:p>
            <a:r>
              <a:rPr lang="en-US" sz="2000" dirty="0"/>
              <a:t>40</a:t>
            </a:r>
            <a:endParaRPr lang="en-US" sz="2000" dirty="0"/>
          </a:p>
          <a:p>
            <a:r>
              <a:rPr lang="en-US" sz="2000" dirty="0"/>
              <a:t>  address of found node 0xf01830</a:t>
            </a:r>
            <a:endParaRPr lang="en-US" sz="2000" dirty="0"/>
          </a:p>
          <a:p>
            <a:r>
              <a:rPr lang="en-US" sz="2000" dirty="0"/>
              <a:t> element was found at node 4</a:t>
            </a:r>
            <a:endParaRPr lang="en-US" sz="2000" dirty="0"/>
          </a:p>
          <a:p>
            <a:r>
              <a:rPr lang="en-US" sz="2000" dirty="0"/>
              <a:t>10</a:t>
            </a:r>
            <a:endParaRPr lang="en-US" sz="2000" dirty="0"/>
          </a:p>
          <a:p>
            <a:r>
              <a:rPr lang="en-US" sz="2000" dirty="0"/>
              <a:t>  address of found node 0xf017a0</a:t>
            </a:r>
            <a:endParaRPr lang="en-US" sz="2000" dirty="0"/>
          </a:p>
          <a:p>
            <a:r>
              <a:rPr lang="en-US" sz="2000" dirty="0"/>
              <a:t> element was found at node 1</a:t>
            </a:r>
            <a:endParaRPr lang="en-US" sz="2000" dirty="0"/>
          </a:p>
          <a:p>
            <a:r>
              <a:rPr lang="en-US" sz="2000" dirty="0"/>
              <a:t>55</a:t>
            </a:r>
            <a:endParaRPr lang="en-US" sz="2000" dirty="0"/>
          </a:p>
          <a:p>
            <a:r>
              <a:rPr lang="en-US" sz="2000" dirty="0"/>
              <a:t>  not found, address is  0</a:t>
            </a:r>
            <a:endParaRPr lang="en-US" sz="2000" dirty="0"/>
          </a:p>
          <a:p>
            <a:r>
              <a:rPr lang="en-US" sz="2000" dirty="0"/>
              <a:t>  element was not found</a:t>
            </a:r>
            <a:endParaRPr lang="en-US" sz="2000" dirty="0"/>
          </a:p>
          <a:p>
            <a:endParaRPr lang="en-US" sz="2000" dirty="0"/>
          </a:p>
          <a:p>
            <a:endParaRPr lang="en-US" sz="2000" dirty="0"/>
          </a:p>
        </p:txBody>
      </p:sp>
      <p:sp>
        <p:nvSpPr>
          <p:cNvPr id="3" name="Footer Placeholder 2"/>
          <p:cNvSpPr>
            <a:spLocks noGrp="1"/>
          </p:cNvSpPr>
          <p:nvPr>
            <p:ph type="ftr" sz="quarter" idx="11"/>
          </p:nvPr>
        </p:nvSpPr>
        <p:spPr/>
        <p:txBody>
          <a:bodyPr/>
          <a:lstStyle/>
          <a:p>
            <a:r>
              <a:rPr lang="en-US"/>
              <a:t>Linked list     Prof.Neamat Abdelkader</a:t>
            </a:r>
            <a:endParaRPr lang="ar-EG"/>
          </a:p>
        </p:txBody>
      </p:sp>
      <p:sp>
        <p:nvSpPr>
          <p:cNvPr id="4" name="Slide Number Placeholder 3"/>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205" y="529935"/>
            <a:ext cx="11123053" cy="899620"/>
          </a:xfrm>
        </p:spPr>
        <p:txBody>
          <a:bodyPr>
            <a:normAutofit/>
          </a:bodyPr>
          <a:lstStyle/>
          <a:p>
            <a:pPr algn="l"/>
            <a:r>
              <a:rPr lang="en-US" sz="2800" b="1" dirty="0"/>
              <a:t>Write search function as external function to search for certain element in the list (we must use first( ) and next( ) functions)</a:t>
            </a:r>
            <a:endParaRPr lang="en-US" sz="2800" dirty="0"/>
          </a:p>
        </p:txBody>
      </p:sp>
      <p:sp>
        <p:nvSpPr>
          <p:cNvPr id="3" name="Subtitle 2"/>
          <p:cNvSpPr>
            <a:spLocks noGrp="1"/>
          </p:cNvSpPr>
          <p:nvPr>
            <p:ph type="subTitle" idx="1"/>
          </p:nvPr>
        </p:nvSpPr>
        <p:spPr>
          <a:xfrm>
            <a:off x="287628" y="1725769"/>
            <a:ext cx="9144000" cy="4630581"/>
          </a:xfrm>
        </p:spPr>
        <p:txBody>
          <a:bodyPr>
            <a:normAutofit fontScale="85000" lnSpcReduction="20000"/>
          </a:bodyPr>
          <a:lstStyle/>
          <a:p>
            <a:pPr algn="l"/>
            <a:r>
              <a:rPr lang="en-US" b="1" i="1" dirty="0" err="1">
                <a:solidFill>
                  <a:srgbClr val="0070C0"/>
                </a:solidFill>
              </a:rPr>
              <a:t>int</a:t>
            </a:r>
            <a:r>
              <a:rPr lang="en-US" b="1" i="1" dirty="0">
                <a:solidFill>
                  <a:srgbClr val="0070C0"/>
                </a:solidFill>
              </a:rPr>
              <a:t> </a:t>
            </a:r>
            <a:r>
              <a:rPr lang="en-US" b="1" i="1" dirty="0" err="1">
                <a:solidFill>
                  <a:srgbClr val="0070C0"/>
                </a:solidFill>
              </a:rPr>
              <a:t>search_ext</a:t>
            </a:r>
            <a:r>
              <a:rPr lang="en-US" b="1" i="1" dirty="0">
                <a:solidFill>
                  <a:srgbClr val="0070C0"/>
                </a:solidFill>
              </a:rPr>
              <a:t> (</a:t>
            </a:r>
            <a:r>
              <a:rPr lang="en-US" b="1" i="1" dirty="0" err="1">
                <a:solidFill>
                  <a:srgbClr val="0070C0"/>
                </a:solidFill>
              </a:rPr>
              <a:t>linked_list</a:t>
            </a:r>
            <a:r>
              <a:rPr lang="en-US" b="1" i="1" dirty="0">
                <a:solidFill>
                  <a:srgbClr val="0070C0"/>
                </a:solidFill>
              </a:rPr>
              <a:t> </a:t>
            </a:r>
            <a:r>
              <a:rPr lang="en-US" b="1" i="1" dirty="0" err="1">
                <a:solidFill>
                  <a:srgbClr val="0070C0"/>
                </a:solidFill>
              </a:rPr>
              <a:t>A,elemtype</a:t>
            </a:r>
            <a:r>
              <a:rPr lang="en-US" b="1" i="1" dirty="0">
                <a:solidFill>
                  <a:srgbClr val="0070C0"/>
                </a:solidFill>
              </a:rPr>
              <a:t> &amp;e)</a:t>
            </a:r>
            <a:endParaRPr lang="en-US" b="1" i="1" dirty="0">
              <a:solidFill>
                <a:srgbClr val="0070C0"/>
              </a:solidFill>
            </a:endParaRPr>
          </a:p>
          <a:p>
            <a:pPr algn="l"/>
            <a:r>
              <a:rPr lang="en-US" b="1" i="1" dirty="0">
                <a:solidFill>
                  <a:srgbClr val="0070C0"/>
                </a:solidFill>
              </a:rPr>
              <a:t>  { </a:t>
            </a:r>
            <a:r>
              <a:rPr lang="en-US" b="1" i="1" dirty="0" err="1">
                <a:solidFill>
                  <a:srgbClr val="0070C0"/>
                </a:solidFill>
              </a:rPr>
              <a:t>elemtype</a:t>
            </a:r>
            <a:r>
              <a:rPr lang="en-US" b="1" i="1" dirty="0">
                <a:solidFill>
                  <a:srgbClr val="0070C0"/>
                </a:solidFill>
              </a:rPr>
              <a:t> x; </a:t>
            </a:r>
            <a:r>
              <a:rPr lang="en-US" b="1" i="1" dirty="0" err="1">
                <a:solidFill>
                  <a:srgbClr val="0070C0"/>
                </a:solidFill>
              </a:rPr>
              <a:t>int</a:t>
            </a:r>
            <a:r>
              <a:rPr lang="en-US" b="1" i="1" dirty="0">
                <a:solidFill>
                  <a:srgbClr val="0070C0"/>
                </a:solidFill>
              </a:rPr>
              <a:t> k= -1;  </a:t>
            </a:r>
            <a:r>
              <a:rPr lang="en-US" b="1" i="1" dirty="0" err="1">
                <a:solidFill>
                  <a:srgbClr val="0070C0"/>
                </a:solidFill>
              </a:rPr>
              <a:t>int</a:t>
            </a:r>
            <a:r>
              <a:rPr lang="en-US" b="1" i="1" dirty="0">
                <a:solidFill>
                  <a:srgbClr val="0070C0"/>
                </a:solidFill>
              </a:rPr>
              <a:t> n=1;</a:t>
            </a:r>
            <a:endParaRPr lang="en-US" b="1" i="1" dirty="0">
              <a:solidFill>
                <a:srgbClr val="0070C0"/>
              </a:solidFill>
            </a:endParaRPr>
          </a:p>
          <a:p>
            <a:pPr algn="l"/>
            <a:r>
              <a:rPr lang="en-US" b="1" i="1" dirty="0">
                <a:solidFill>
                  <a:srgbClr val="0070C0"/>
                </a:solidFill>
              </a:rPr>
              <a:t>    bool </a:t>
            </a:r>
            <a:r>
              <a:rPr lang="en-US" b="1" i="1" dirty="0" err="1">
                <a:solidFill>
                  <a:srgbClr val="0070C0"/>
                </a:solidFill>
              </a:rPr>
              <a:t>notempty</a:t>
            </a:r>
            <a:r>
              <a:rPr lang="en-US" b="1" i="1" dirty="0">
                <a:solidFill>
                  <a:srgbClr val="0070C0"/>
                </a:solidFill>
              </a:rPr>
              <a:t> = </a:t>
            </a:r>
            <a:r>
              <a:rPr lang="en-US" b="1" i="1" dirty="0" err="1">
                <a:solidFill>
                  <a:srgbClr val="0070C0"/>
                </a:solidFill>
              </a:rPr>
              <a:t>A.first</a:t>
            </a:r>
            <a:r>
              <a:rPr lang="en-US" b="1" i="1" dirty="0">
                <a:solidFill>
                  <a:srgbClr val="0070C0"/>
                </a:solidFill>
              </a:rPr>
              <a:t>(x);</a:t>
            </a:r>
            <a:endParaRPr lang="en-US" b="1" i="1" dirty="0">
              <a:solidFill>
                <a:srgbClr val="0070C0"/>
              </a:solidFill>
            </a:endParaRPr>
          </a:p>
          <a:p>
            <a:pPr algn="l"/>
            <a:r>
              <a:rPr lang="en-US" b="1" i="1" dirty="0">
                <a:solidFill>
                  <a:srgbClr val="0070C0"/>
                </a:solidFill>
              </a:rPr>
              <a:t>            while (</a:t>
            </a:r>
            <a:r>
              <a:rPr lang="en-US" b="1" i="1" dirty="0" err="1">
                <a:solidFill>
                  <a:srgbClr val="0070C0"/>
                </a:solidFill>
              </a:rPr>
              <a:t>notempty</a:t>
            </a:r>
            <a:r>
              <a:rPr lang="en-US" b="1" i="1" dirty="0">
                <a:solidFill>
                  <a:srgbClr val="0070C0"/>
                </a:solidFill>
              </a:rPr>
              <a:t>) {</a:t>
            </a:r>
            <a:endParaRPr lang="en-US" b="1" i="1" dirty="0">
              <a:solidFill>
                <a:srgbClr val="0070C0"/>
              </a:solidFill>
            </a:endParaRPr>
          </a:p>
          <a:p>
            <a:pPr algn="l"/>
            <a:r>
              <a:rPr lang="en-US" b="1" i="1" dirty="0">
                <a:solidFill>
                  <a:srgbClr val="0070C0"/>
                </a:solidFill>
              </a:rPr>
              <a:t>            if (x == e) {k=1; return n;}</a:t>
            </a:r>
            <a:endParaRPr lang="en-US" b="1" i="1" dirty="0">
              <a:solidFill>
                <a:srgbClr val="0070C0"/>
              </a:solidFill>
            </a:endParaRPr>
          </a:p>
          <a:p>
            <a:pPr algn="l"/>
            <a:r>
              <a:rPr lang="en-US" b="1" i="1" dirty="0">
                <a:solidFill>
                  <a:srgbClr val="0070C0"/>
                </a:solidFill>
              </a:rPr>
              <a:t>            else  {n++; </a:t>
            </a:r>
            <a:r>
              <a:rPr lang="en-US" b="1" i="1" dirty="0" err="1">
                <a:solidFill>
                  <a:srgbClr val="0070C0"/>
                </a:solidFill>
              </a:rPr>
              <a:t>notempty</a:t>
            </a:r>
            <a:r>
              <a:rPr lang="en-US" b="1" i="1" dirty="0">
                <a:solidFill>
                  <a:srgbClr val="0070C0"/>
                </a:solidFill>
              </a:rPr>
              <a:t> = </a:t>
            </a:r>
            <a:r>
              <a:rPr lang="en-US" b="1" i="1" dirty="0" err="1">
                <a:solidFill>
                  <a:srgbClr val="0070C0"/>
                </a:solidFill>
              </a:rPr>
              <a:t>A.next</a:t>
            </a:r>
            <a:r>
              <a:rPr lang="en-US" b="1" i="1" dirty="0">
                <a:solidFill>
                  <a:srgbClr val="0070C0"/>
                </a:solidFill>
              </a:rPr>
              <a:t>(x); }}</a:t>
            </a:r>
            <a:endParaRPr lang="en-US" b="1" i="1" dirty="0">
              <a:solidFill>
                <a:srgbClr val="0070C0"/>
              </a:solidFill>
            </a:endParaRPr>
          </a:p>
          <a:p>
            <a:pPr algn="l"/>
            <a:r>
              <a:rPr lang="en-US" b="1" i="1" dirty="0">
                <a:solidFill>
                  <a:srgbClr val="0070C0"/>
                </a:solidFill>
              </a:rPr>
              <a:t>            return k;}</a:t>
            </a:r>
            <a:endParaRPr lang="en-US" b="1" i="1" dirty="0">
              <a:solidFill>
                <a:srgbClr val="0070C0"/>
              </a:solidFill>
            </a:endParaRPr>
          </a:p>
          <a:p>
            <a:pPr algn="l"/>
            <a:endParaRPr lang="en-US" b="1" i="1" dirty="0">
              <a:solidFill>
                <a:srgbClr val="0070C0"/>
              </a:solidFill>
            </a:endParaRPr>
          </a:p>
          <a:p>
            <a:pPr algn="l"/>
            <a:r>
              <a:rPr lang="en-US" b="1" i="1" dirty="0">
                <a:solidFill>
                  <a:srgbClr val="0070C0"/>
                </a:solidFill>
              </a:rPr>
              <a:t>In main( ) {</a:t>
            </a:r>
            <a:r>
              <a:rPr lang="en-US" b="1" i="1" dirty="0" err="1">
                <a:solidFill>
                  <a:srgbClr val="0070C0"/>
                </a:solidFill>
              </a:rPr>
              <a:t>cout</a:t>
            </a:r>
            <a:r>
              <a:rPr lang="en-US" b="1" i="1" dirty="0">
                <a:solidFill>
                  <a:srgbClr val="0070C0"/>
                </a:solidFill>
              </a:rPr>
              <a:t>&lt;&lt;"  enter element to search   "&lt;&lt;</a:t>
            </a:r>
            <a:r>
              <a:rPr lang="en-US" b="1" i="1" dirty="0" err="1">
                <a:solidFill>
                  <a:srgbClr val="0070C0"/>
                </a:solidFill>
              </a:rPr>
              <a:t>endl</a:t>
            </a:r>
            <a:r>
              <a:rPr lang="en-US" b="1" i="1" dirty="0">
                <a:solidFill>
                  <a:srgbClr val="0070C0"/>
                </a:solidFill>
              </a:rPr>
              <a:t>;</a:t>
            </a:r>
            <a:endParaRPr lang="en-US" b="1" i="1" dirty="0">
              <a:solidFill>
                <a:srgbClr val="0070C0"/>
              </a:solidFill>
            </a:endParaRPr>
          </a:p>
          <a:p>
            <a:pPr algn="l"/>
            <a:r>
              <a:rPr lang="en-US" b="1" i="1" dirty="0">
                <a:solidFill>
                  <a:srgbClr val="0070C0"/>
                </a:solidFill>
              </a:rPr>
              <a:t>       </a:t>
            </a:r>
            <a:r>
              <a:rPr lang="en-US" b="1" i="1" dirty="0" err="1">
                <a:solidFill>
                  <a:srgbClr val="0070C0"/>
                </a:solidFill>
              </a:rPr>
              <a:t>int</a:t>
            </a:r>
            <a:r>
              <a:rPr lang="en-US" b="1" i="1" dirty="0">
                <a:solidFill>
                  <a:srgbClr val="0070C0"/>
                </a:solidFill>
              </a:rPr>
              <a:t> m;  </a:t>
            </a:r>
            <a:r>
              <a:rPr lang="en-US" b="1" i="1" dirty="0" err="1">
                <a:solidFill>
                  <a:srgbClr val="0070C0"/>
                </a:solidFill>
              </a:rPr>
              <a:t>cin</a:t>
            </a:r>
            <a:r>
              <a:rPr lang="en-US" b="1" i="1" dirty="0">
                <a:solidFill>
                  <a:srgbClr val="0070C0"/>
                </a:solidFill>
              </a:rPr>
              <a:t>&gt;&gt;x;         m=</a:t>
            </a:r>
            <a:r>
              <a:rPr lang="en-US" b="1" i="1" dirty="0" err="1">
                <a:solidFill>
                  <a:srgbClr val="0070C0"/>
                </a:solidFill>
              </a:rPr>
              <a:t>search_ext</a:t>
            </a:r>
            <a:r>
              <a:rPr lang="en-US" b="1" i="1" dirty="0">
                <a:solidFill>
                  <a:srgbClr val="0070C0"/>
                </a:solidFill>
              </a:rPr>
              <a:t>(L, x);</a:t>
            </a:r>
            <a:endParaRPr lang="en-US" b="1" i="1" dirty="0">
              <a:solidFill>
                <a:srgbClr val="0070C0"/>
              </a:solidFill>
            </a:endParaRPr>
          </a:p>
          <a:p>
            <a:pPr algn="l"/>
            <a:r>
              <a:rPr lang="en-US" b="1" i="1" dirty="0">
                <a:solidFill>
                  <a:srgbClr val="0070C0"/>
                </a:solidFill>
              </a:rPr>
              <a:t>   if( m&lt;0)</a:t>
            </a:r>
            <a:r>
              <a:rPr lang="en-US" b="1" i="1" dirty="0" err="1">
                <a:solidFill>
                  <a:srgbClr val="0070C0"/>
                </a:solidFill>
              </a:rPr>
              <a:t>cout</a:t>
            </a:r>
            <a:r>
              <a:rPr lang="en-US" b="1" i="1" dirty="0">
                <a:solidFill>
                  <a:srgbClr val="0070C0"/>
                </a:solidFill>
              </a:rPr>
              <a:t>&lt;&lt;" element was not found"&lt;&lt;</a:t>
            </a:r>
            <a:r>
              <a:rPr lang="en-US" b="1" i="1" dirty="0" err="1">
                <a:solidFill>
                  <a:srgbClr val="0070C0"/>
                </a:solidFill>
              </a:rPr>
              <a:t>endl</a:t>
            </a:r>
            <a:r>
              <a:rPr lang="en-US" b="1" i="1" dirty="0">
                <a:solidFill>
                  <a:srgbClr val="0070C0"/>
                </a:solidFill>
              </a:rPr>
              <a:t>;      else </a:t>
            </a:r>
            <a:r>
              <a:rPr lang="en-US" b="1" i="1" dirty="0" err="1">
                <a:solidFill>
                  <a:srgbClr val="0070C0"/>
                </a:solidFill>
              </a:rPr>
              <a:t>cout</a:t>
            </a:r>
            <a:r>
              <a:rPr lang="en-US" b="1" i="1" dirty="0">
                <a:solidFill>
                  <a:srgbClr val="0070C0"/>
                </a:solidFill>
              </a:rPr>
              <a:t>&lt;&lt;" element was found           	at position  "&lt;&lt;m&lt;&lt;</a:t>
            </a:r>
            <a:r>
              <a:rPr lang="en-US" b="1" i="1" dirty="0" err="1">
                <a:solidFill>
                  <a:srgbClr val="0070C0"/>
                </a:solidFill>
              </a:rPr>
              <a:t>endl</a:t>
            </a:r>
            <a:r>
              <a:rPr lang="en-US" b="1" i="1" dirty="0">
                <a:solidFill>
                  <a:srgbClr val="0070C0"/>
                </a:solidFill>
              </a:rPr>
              <a:t>&lt;&lt;</a:t>
            </a:r>
            <a:r>
              <a:rPr lang="en-US" b="1" i="1" dirty="0" err="1">
                <a:solidFill>
                  <a:srgbClr val="0070C0"/>
                </a:solidFill>
              </a:rPr>
              <a:t>endl</a:t>
            </a:r>
            <a:r>
              <a:rPr lang="en-US" b="1" i="1" dirty="0">
                <a:solidFill>
                  <a:srgbClr val="0070C0"/>
                </a:solidFill>
              </a:rPr>
              <a:t>;</a:t>
            </a:r>
            <a:endParaRPr lang="en-US" b="1" i="1" dirty="0">
              <a:solidFill>
                <a:srgbClr val="0070C0"/>
              </a:solidFill>
            </a:endParaRPr>
          </a:p>
          <a:p>
            <a:pPr algn="l"/>
            <a:r>
              <a:rPr lang="en-US" b="1" dirty="0"/>
              <a:t> </a:t>
            </a:r>
            <a:endParaRPr lang="en-US" b="1" dirty="0"/>
          </a:p>
          <a:p>
            <a:pPr algn="l"/>
            <a:endParaRPr lang="en-US" b="1"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118" y="465541"/>
            <a:ext cx="9144000" cy="912498"/>
          </a:xfrm>
        </p:spPr>
        <p:txBody>
          <a:bodyPr>
            <a:normAutofit/>
          </a:bodyPr>
          <a:lstStyle/>
          <a:p>
            <a:pPr algn="l"/>
            <a:r>
              <a:rPr lang="en-US" sz="2800" b="1" dirty="0"/>
              <a:t>Ex_5 :Add a member function to the class linked list to count the number of the nodes of the list</a:t>
            </a:r>
            <a:endParaRPr lang="ar-EG" sz="2800" b="1" dirty="0"/>
          </a:p>
        </p:txBody>
      </p:sp>
      <p:sp>
        <p:nvSpPr>
          <p:cNvPr id="3" name="Subtitle 2"/>
          <p:cNvSpPr>
            <a:spLocks noGrp="1"/>
          </p:cNvSpPr>
          <p:nvPr>
            <p:ph type="subTitle" idx="1"/>
          </p:nvPr>
        </p:nvSpPr>
        <p:spPr>
          <a:xfrm>
            <a:off x="880056" y="1528540"/>
            <a:ext cx="9144000" cy="4369984"/>
          </a:xfrm>
        </p:spPr>
        <p:txBody>
          <a:bodyPr>
            <a:normAutofit/>
          </a:bodyPr>
          <a:lstStyle/>
          <a:p>
            <a:pPr algn="l"/>
            <a:r>
              <a:rPr lang="en-US" b="1" i="1" dirty="0" err="1">
                <a:solidFill>
                  <a:schemeClr val="accent1"/>
                </a:solidFill>
              </a:rPr>
              <a:t>int</a:t>
            </a:r>
            <a:r>
              <a:rPr lang="en-US" b="1" i="1" dirty="0">
                <a:solidFill>
                  <a:schemeClr val="accent1"/>
                </a:solidFill>
              </a:rPr>
              <a:t> </a:t>
            </a:r>
            <a:r>
              <a:rPr lang="en-US" b="1" i="1" dirty="0" err="1">
                <a:solidFill>
                  <a:schemeClr val="accent1"/>
                </a:solidFill>
              </a:rPr>
              <a:t>linked_list</a:t>
            </a:r>
            <a:r>
              <a:rPr lang="en-US" b="1" i="1" dirty="0">
                <a:solidFill>
                  <a:schemeClr val="accent1"/>
                </a:solidFill>
              </a:rPr>
              <a:t>::</a:t>
            </a:r>
            <a:r>
              <a:rPr lang="en-US" b="1" i="1" dirty="0" err="1">
                <a:solidFill>
                  <a:schemeClr val="accent1"/>
                </a:solidFill>
              </a:rPr>
              <a:t>count_node</a:t>
            </a:r>
            <a:r>
              <a:rPr lang="en-US" b="1" i="1" dirty="0">
                <a:solidFill>
                  <a:schemeClr val="accent1"/>
                </a:solidFill>
              </a:rPr>
              <a:t>( )</a:t>
            </a:r>
            <a:endParaRPr lang="en-US" b="1" i="1" dirty="0">
              <a:solidFill>
                <a:schemeClr val="accent1"/>
              </a:solidFill>
            </a:endParaRPr>
          </a:p>
          <a:p>
            <a:pPr algn="l"/>
            <a:r>
              <a:rPr lang="en-US" b="1" i="1" dirty="0">
                <a:solidFill>
                  <a:schemeClr val="accent1"/>
                </a:solidFill>
              </a:rPr>
              <a:t>{if(head==0) return 0;</a:t>
            </a:r>
            <a:endParaRPr lang="en-US" b="1" i="1" dirty="0">
              <a:solidFill>
                <a:schemeClr val="accent1"/>
              </a:solidFill>
            </a:endParaRPr>
          </a:p>
          <a:p>
            <a:pPr algn="l"/>
            <a:r>
              <a:rPr lang="en-US" b="1" i="1" dirty="0" err="1">
                <a:solidFill>
                  <a:schemeClr val="accent1"/>
                </a:solidFill>
              </a:rPr>
              <a:t>int</a:t>
            </a:r>
            <a:r>
              <a:rPr lang="en-US" b="1" i="1" dirty="0">
                <a:solidFill>
                  <a:schemeClr val="accent1"/>
                </a:solidFill>
              </a:rPr>
              <a:t> n=1;</a:t>
            </a:r>
            <a:endParaRPr lang="en-US" b="1" i="1" dirty="0">
              <a:solidFill>
                <a:schemeClr val="accent1"/>
              </a:solidFill>
            </a:endParaRPr>
          </a:p>
          <a:p>
            <a:pPr algn="l"/>
            <a:r>
              <a:rPr lang="en-US" b="1" i="1" dirty="0">
                <a:solidFill>
                  <a:schemeClr val="accent1"/>
                </a:solidFill>
              </a:rPr>
              <a:t>current= head;</a:t>
            </a:r>
            <a:endParaRPr lang="en-US" b="1" i="1" dirty="0">
              <a:solidFill>
                <a:schemeClr val="accent1"/>
              </a:solidFill>
            </a:endParaRPr>
          </a:p>
          <a:p>
            <a:pPr algn="l"/>
            <a:r>
              <a:rPr lang="en-US" b="1" i="1" dirty="0">
                <a:solidFill>
                  <a:schemeClr val="accent1"/>
                </a:solidFill>
              </a:rPr>
              <a:t>while(current-&gt;next !=0)</a:t>
            </a:r>
            <a:endParaRPr lang="en-US" b="1" i="1" dirty="0">
              <a:solidFill>
                <a:schemeClr val="accent1"/>
              </a:solidFill>
            </a:endParaRPr>
          </a:p>
          <a:p>
            <a:pPr algn="l"/>
            <a:r>
              <a:rPr lang="en-US" b="1" i="1" dirty="0">
                <a:solidFill>
                  <a:schemeClr val="accent1"/>
                </a:solidFill>
              </a:rPr>
              <a:t>{n++; current=current-&gt;next;}</a:t>
            </a:r>
            <a:endParaRPr lang="en-US" b="1" i="1" dirty="0">
              <a:solidFill>
                <a:schemeClr val="accent1"/>
              </a:solidFill>
            </a:endParaRPr>
          </a:p>
          <a:p>
            <a:pPr algn="l"/>
            <a:r>
              <a:rPr lang="en-US" b="1" i="1" dirty="0">
                <a:solidFill>
                  <a:schemeClr val="accent1"/>
                </a:solidFill>
              </a:rPr>
              <a:t>return n;}</a:t>
            </a:r>
            <a:endParaRPr lang="ar-EG" b="1" i="1" dirty="0">
              <a:solidFill>
                <a:schemeClr val="accent1"/>
              </a:solidFill>
            </a:endParaRPr>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normAutofit/>
          </a:bodyPr>
          <a:lstStyle/>
          <a:p>
            <a:r>
              <a:rPr lang="en-US" sz="3200" b="1" u="sng" dirty="0"/>
              <a:t>Solution of Ex_5</a:t>
            </a:r>
            <a:endParaRPr lang="ar-EG" sz="3200" b="1" u="sng" dirty="0"/>
          </a:p>
        </p:txBody>
      </p:sp>
      <p:sp>
        <p:nvSpPr>
          <p:cNvPr id="3" name="Content Placeholder 2"/>
          <p:cNvSpPr>
            <a:spLocks noGrp="1"/>
          </p:cNvSpPr>
          <p:nvPr>
            <p:ph idx="1"/>
          </p:nvPr>
        </p:nvSpPr>
        <p:spPr/>
        <p:txBody>
          <a:bodyPr>
            <a:normAutofit/>
          </a:bodyPr>
          <a:lstStyle/>
          <a:p>
            <a:pPr marL="0" indent="0">
              <a:buNone/>
            </a:pPr>
            <a:r>
              <a:rPr lang="en-US" dirty="0"/>
              <a:t>No. of elements 7</a:t>
            </a:r>
            <a:endParaRPr lang="en-US" dirty="0"/>
          </a:p>
          <a:p>
            <a:pPr marL="0" indent="0">
              <a:buNone/>
            </a:pPr>
            <a:r>
              <a:rPr lang="en-US" dirty="0"/>
              <a:t> insert  elements in the list</a:t>
            </a:r>
            <a:endParaRPr lang="en-US" dirty="0"/>
          </a:p>
          <a:p>
            <a:pPr marL="0" indent="0">
              <a:buNone/>
            </a:pPr>
            <a:r>
              <a:rPr lang="en-US" dirty="0"/>
              <a:t>66 49 30 12 33 30 90</a:t>
            </a:r>
            <a:endParaRPr lang="en-US" dirty="0"/>
          </a:p>
          <a:p>
            <a:pPr marL="0" indent="0">
              <a:buNone/>
            </a:pPr>
            <a:r>
              <a:rPr lang="en-US" dirty="0"/>
              <a:t> elements of the list</a:t>
            </a:r>
            <a:endParaRPr lang="en-US" dirty="0"/>
          </a:p>
          <a:p>
            <a:pPr marL="0" indent="0">
              <a:buNone/>
            </a:pPr>
            <a:r>
              <a:rPr lang="en-US" dirty="0"/>
              <a:t>66  49  30  12  33  30  90</a:t>
            </a:r>
            <a:endParaRPr lang="en-US" dirty="0"/>
          </a:p>
          <a:p>
            <a:pPr marL="0" indent="0">
              <a:buNone/>
            </a:pPr>
            <a:r>
              <a:rPr lang="en-US" dirty="0"/>
              <a:t> use </a:t>
            </a:r>
            <a:r>
              <a:rPr lang="en-US" dirty="0" err="1"/>
              <a:t>count_node</a:t>
            </a:r>
            <a:r>
              <a:rPr lang="en-US" dirty="0"/>
              <a:t> function to count the number of the nodes of the list</a:t>
            </a:r>
            <a:endParaRPr lang="en-US" dirty="0"/>
          </a:p>
          <a:p>
            <a:pPr marL="0" indent="0">
              <a:buNone/>
            </a:pPr>
            <a:endParaRPr lang="en-US" dirty="0"/>
          </a:p>
          <a:p>
            <a:pPr marL="0" indent="0">
              <a:buNone/>
            </a:pPr>
            <a:r>
              <a:rPr lang="en-US" dirty="0"/>
              <a:t> number of nodes of the list  7</a:t>
            </a:r>
            <a:endParaRPr lang="en-US" dirty="0"/>
          </a:p>
          <a:p>
            <a:pPr marL="0" indent="0">
              <a:buNone/>
            </a:pPr>
            <a:endParaRPr lang="ar-EG"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575" y="581451"/>
            <a:ext cx="9144000" cy="693557"/>
          </a:xfrm>
        </p:spPr>
        <p:txBody>
          <a:bodyPr>
            <a:normAutofit/>
          </a:bodyPr>
          <a:lstStyle/>
          <a:p>
            <a:pPr algn="l"/>
            <a:r>
              <a:rPr lang="en-US" sz="2800" b="1" u="sng" dirty="0"/>
              <a:t>Another solution of Example_5</a:t>
            </a:r>
            <a:endParaRPr lang="ar-EG" sz="2800" b="1" u="sng" dirty="0"/>
          </a:p>
        </p:txBody>
      </p:sp>
      <p:sp>
        <p:nvSpPr>
          <p:cNvPr id="3" name="Subtitle 2"/>
          <p:cNvSpPr>
            <a:spLocks noGrp="1"/>
          </p:cNvSpPr>
          <p:nvPr>
            <p:ph type="subTitle" idx="1"/>
          </p:nvPr>
        </p:nvSpPr>
        <p:spPr>
          <a:xfrm>
            <a:off x="1176270" y="1541417"/>
            <a:ext cx="9144000" cy="3661647"/>
          </a:xfrm>
        </p:spPr>
        <p:txBody>
          <a:bodyPr/>
          <a:lstStyle/>
          <a:p>
            <a:pPr algn="l"/>
            <a:r>
              <a:rPr lang="en-US" b="1" i="1" dirty="0">
                <a:solidFill>
                  <a:schemeClr val="accent1"/>
                </a:solidFill>
              </a:rPr>
              <a:t> </a:t>
            </a:r>
            <a:r>
              <a:rPr lang="en-US" b="1" i="1" dirty="0" err="1">
                <a:solidFill>
                  <a:schemeClr val="accent1"/>
                </a:solidFill>
              </a:rPr>
              <a:t>int</a:t>
            </a:r>
            <a:r>
              <a:rPr lang="en-US" b="1" i="1" dirty="0">
                <a:solidFill>
                  <a:schemeClr val="accent1"/>
                </a:solidFill>
              </a:rPr>
              <a:t> </a:t>
            </a:r>
            <a:r>
              <a:rPr lang="en-US" b="1" i="1" dirty="0" err="1">
                <a:solidFill>
                  <a:schemeClr val="accent1"/>
                </a:solidFill>
              </a:rPr>
              <a:t>linked_list</a:t>
            </a:r>
            <a:r>
              <a:rPr lang="en-US" b="1" i="1" dirty="0">
                <a:solidFill>
                  <a:schemeClr val="accent1"/>
                </a:solidFill>
              </a:rPr>
              <a:t>::</a:t>
            </a:r>
            <a:r>
              <a:rPr lang="en-US" b="1" i="1" dirty="0" err="1">
                <a:solidFill>
                  <a:schemeClr val="accent1"/>
                </a:solidFill>
              </a:rPr>
              <a:t>count_node</a:t>
            </a:r>
            <a:r>
              <a:rPr lang="en-US" b="1" i="1" dirty="0">
                <a:solidFill>
                  <a:schemeClr val="accent1"/>
                </a:solidFill>
              </a:rPr>
              <a:t>( )</a:t>
            </a:r>
            <a:endParaRPr lang="en-US" b="1" i="1" dirty="0">
              <a:solidFill>
                <a:schemeClr val="accent1"/>
              </a:solidFill>
            </a:endParaRPr>
          </a:p>
          <a:p>
            <a:pPr algn="l"/>
            <a:r>
              <a:rPr lang="en-US" b="1" i="1" dirty="0">
                <a:solidFill>
                  <a:schemeClr val="accent1"/>
                </a:solidFill>
              </a:rPr>
              <a:t>            {</a:t>
            </a:r>
            <a:r>
              <a:rPr lang="en-US" b="1" i="1" dirty="0" err="1">
                <a:solidFill>
                  <a:schemeClr val="accent1"/>
                </a:solidFill>
              </a:rPr>
              <a:t>elemtype</a:t>
            </a:r>
            <a:r>
              <a:rPr lang="en-US" b="1" i="1" dirty="0">
                <a:solidFill>
                  <a:schemeClr val="accent1"/>
                </a:solidFill>
              </a:rPr>
              <a:t> x; </a:t>
            </a:r>
            <a:r>
              <a:rPr lang="en-US" b="1" i="1" dirty="0" err="1">
                <a:solidFill>
                  <a:schemeClr val="accent1"/>
                </a:solidFill>
              </a:rPr>
              <a:t>int</a:t>
            </a:r>
            <a:r>
              <a:rPr lang="en-US" b="1" i="1" dirty="0">
                <a:solidFill>
                  <a:schemeClr val="accent1"/>
                </a:solidFill>
              </a:rPr>
              <a:t> n=0;</a:t>
            </a:r>
            <a:endParaRPr lang="en-US" b="1" i="1" dirty="0">
              <a:solidFill>
                <a:schemeClr val="accent1"/>
              </a:solidFill>
            </a:endParaRPr>
          </a:p>
          <a:p>
            <a:pPr algn="l"/>
            <a:r>
              <a:rPr lang="en-US" b="1" i="1" dirty="0">
                <a:solidFill>
                  <a:schemeClr val="accent1"/>
                </a:solidFill>
              </a:rPr>
              <a:t>              bool found=first(x);</a:t>
            </a:r>
            <a:endParaRPr lang="en-US" b="1" i="1" dirty="0">
              <a:solidFill>
                <a:schemeClr val="accent1"/>
              </a:solidFill>
            </a:endParaRPr>
          </a:p>
          <a:p>
            <a:pPr algn="l"/>
            <a:r>
              <a:rPr lang="en-US" b="1" i="1" dirty="0">
                <a:solidFill>
                  <a:schemeClr val="accent1"/>
                </a:solidFill>
              </a:rPr>
              <a:t>              if(!found)return 0;</a:t>
            </a:r>
            <a:endParaRPr lang="en-US" b="1" i="1" dirty="0">
              <a:solidFill>
                <a:schemeClr val="accent1"/>
              </a:solidFill>
            </a:endParaRPr>
          </a:p>
          <a:p>
            <a:pPr algn="l"/>
            <a:r>
              <a:rPr lang="en-US" b="1" i="1" dirty="0">
                <a:solidFill>
                  <a:schemeClr val="accent1"/>
                </a:solidFill>
              </a:rPr>
              <a:t>              while( found){ n++;</a:t>
            </a:r>
            <a:endParaRPr lang="en-US" b="1" i="1" dirty="0">
              <a:solidFill>
                <a:schemeClr val="accent1"/>
              </a:solidFill>
            </a:endParaRPr>
          </a:p>
          <a:p>
            <a:pPr algn="l"/>
            <a:r>
              <a:rPr lang="en-US" b="1" i="1" dirty="0">
                <a:solidFill>
                  <a:schemeClr val="accent1"/>
                </a:solidFill>
              </a:rPr>
              <a:t>                            found= next(x);}</a:t>
            </a:r>
            <a:endParaRPr lang="en-US" b="1" i="1" dirty="0">
              <a:solidFill>
                <a:schemeClr val="accent1"/>
              </a:solidFill>
            </a:endParaRPr>
          </a:p>
          <a:p>
            <a:pPr algn="l"/>
            <a:r>
              <a:rPr lang="en-US" b="1" i="1" dirty="0">
                <a:solidFill>
                  <a:schemeClr val="accent1"/>
                </a:solidFill>
              </a:rPr>
              <a:t>                            return n;}</a:t>
            </a:r>
            <a:endParaRPr lang="en-US" b="1" i="1" dirty="0">
              <a:solidFill>
                <a:schemeClr val="accent1"/>
              </a:solidFill>
            </a:endParaRPr>
          </a:p>
          <a:p>
            <a:pPr algn="l"/>
            <a:endParaRPr lang="ar-EG" b="1" i="1" dirty="0">
              <a:solidFill>
                <a:schemeClr val="accent1"/>
              </a:solidFill>
            </a:endParaRPr>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9605" y="491299"/>
            <a:ext cx="9144000" cy="693558"/>
          </a:xfrm>
        </p:spPr>
        <p:txBody>
          <a:bodyPr>
            <a:normAutofit/>
          </a:bodyPr>
          <a:lstStyle/>
          <a:p>
            <a:pPr algn="l"/>
            <a:r>
              <a:rPr lang="en-US" sz="2800" b="1" u="sng" dirty="0"/>
              <a:t>Ex_6 : Write the count function as external function</a:t>
            </a:r>
            <a:endParaRPr lang="ar-EG" sz="2800" b="1" u="sng" dirty="0"/>
          </a:p>
        </p:txBody>
      </p:sp>
      <p:sp>
        <p:nvSpPr>
          <p:cNvPr id="3" name="Subtitle 2"/>
          <p:cNvSpPr>
            <a:spLocks noGrp="1"/>
          </p:cNvSpPr>
          <p:nvPr>
            <p:ph type="subTitle" idx="1"/>
          </p:nvPr>
        </p:nvSpPr>
        <p:spPr>
          <a:xfrm>
            <a:off x="983088" y="1580055"/>
            <a:ext cx="9144000" cy="4369984"/>
          </a:xfrm>
        </p:spPr>
        <p:txBody>
          <a:bodyPr/>
          <a:lstStyle/>
          <a:p>
            <a:pPr algn="l"/>
            <a:r>
              <a:rPr lang="en-US" b="1" i="1" dirty="0">
                <a:solidFill>
                  <a:schemeClr val="accent1"/>
                </a:solidFill>
              </a:rPr>
              <a:t> </a:t>
            </a:r>
            <a:r>
              <a:rPr lang="en-US" b="1" i="1" dirty="0" err="1">
                <a:solidFill>
                  <a:schemeClr val="accent1"/>
                </a:solidFill>
              </a:rPr>
              <a:t>int</a:t>
            </a:r>
            <a:r>
              <a:rPr lang="en-US" b="1" i="1" dirty="0">
                <a:solidFill>
                  <a:schemeClr val="accent1"/>
                </a:solidFill>
              </a:rPr>
              <a:t> count_2(</a:t>
            </a:r>
            <a:r>
              <a:rPr lang="en-US" b="1" i="1" dirty="0" err="1">
                <a:solidFill>
                  <a:schemeClr val="accent1"/>
                </a:solidFill>
              </a:rPr>
              <a:t>linked_list</a:t>
            </a:r>
            <a:r>
              <a:rPr lang="en-US" b="1" i="1" dirty="0">
                <a:solidFill>
                  <a:schemeClr val="accent1"/>
                </a:solidFill>
              </a:rPr>
              <a:t> &amp;A)</a:t>
            </a:r>
            <a:endParaRPr lang="en-US" b="1" i="1" dirty="0">
              <a:solidFill>
                <a:schemeClr val="accent1"/>
              </a:solidFill>
            </a:endParaRPr>
          </a:p>
          <a:p>
            <a:pPr algn="l"/>
            <a:r>
              <a:rPr lang="en-US" b="1" i="1" dirty="0">
                <a:solidFill>
                  <a:schemeClr val="accent1"/>
                </a:solidFill>
              </a:rPr>
              <a:t>            {</a:t>
            </a:r>
            <a:r>
              <a:rPr lang="en-US" b="1" i="1" dirty="0" err="1">
                <a:solidFill>
                  <a:schemeClr val="accent1"/>
                </a:solidFill>
              </a:rPr>
              <a:t>elemtype</a:t>
            </a:r>
            <a:r>
              <a:rPr lang="en-US" b="1" i="1" dirty="0">
                <a:solidFill>
                  <a:schemeClr val="accent1"/>
                </a:solidFill>
              </a:rPr>
              <a:t> x; </a:t>
            </a:r>
            <a:r>
              <a:rPr lang="en-US" b="1" i="1" dirty="0" err="1">
                <a:solidFill>
                  <a:schemeClr val="accent1"/>
                </a:solidFill>
              </a:rPr>
              <a:t>int</a:t>
            </a:r>
            <a:r>
              <a:rPr lang="en-US" b="1" i="1" dirty="0">
                <a:solidFill>
                  <a:schemeClr val="accent1"/>
                </a:solidFill>
              </a:rPr>
              <a:t> n=0;</a:t>
            </a:r>
            <a:endParaRPr lang="en-US" b="1" i="1" dirty="0">
              <a:solidFill>
                <a:schemeClr val="accent1"/>
              </a:solidFill>
            </a:endParaRPr>
          </a:p>
          <a:p>
            <a:pPr algn="l"/>
            <a:r>
              <a:rPr lang="en-US" b="1" i="1" dirty="0">
                <a:solidFill>
                  <a:schemeClr val="accent1"/>
                </a:solidFill>
              </a:rPr>
              <a:t>              bool found=</a:t>
            </a:r>
            <a:r>
              <a:rPr lang="en-US" b="1" i="1" dirty="0" err="1">
                <a:solidFill>
                  <a:schemeClr val="accent1"/>
                </a:solidFill>
              </a:rPr>
              <a:t>A.first</a:t>
            </a:r>
            <a:r>
              <a:rPr lang="en-US" b="1" i="1" dirty="0">
                <a:solidFill>
                  <a:schemeClr val="accent1"/>
                </a:solidFill>
              </a:rPr>
              <a:t>(x);</a:t>
            </a:r>
            <a:endParaRPr lang="en-US" b="1" i="1" dirty="0">
              <a:solidFill>
                <a:schemeClr val="accent1"/>
              </a:solidFill>
            </a:endParaRPr>
          </a:p>
          <a:p>
            <a:pPr algn="l"/>
            <a:r>
              <a:rPr lang="en-US" b="1" i="1" dirty="0">
                <a:solidFill>
                  <a:schemeClr val="accent1"/>
                </a:solidFill>
              </a:rPr>
              <a:t>              if(!found)return 0;</a:t>
            </a:r>
            <a:endParaRPr lang="en-US" b="1" i="1" dirty="0">
              <a:solidFill>
                <a:schemeClr val="accent1"/>
              </a:solidFill>
            </a:endParaRPr>
          </a:p>
          <a:p>
            <a:pPr algn="l"/>
            <a:r>
              <a:rPr lang="en-US" b="1" i="1" dirty="0">
                <a:solidFill>
                  <a:schemeClr val="accent1"/>
                </a:solidFill>
              </a:rPr>
              <a:t>              while( found){ n++;</a:t>
            </a:r>
            <a:endParaRPr lang="en-US" b="1" i="1" dirty="0">
              <a:solidFill>
                <a:schemeClr val="accent1"/>
              </a:solidFill>
            </a:endParaRPr>
          </a:p>
          <a:p>
            <a:pPr algn="l"/>
            <a:r>
              <a:rPr lang="en-US" b="1" i="1" dirty="0">
                <a:solidFill>
                  <a:schemeClr val="accent1"/>
                </a:solidFill>
              </a:rPr>
              <a:t>                            found= </a:t>
            </a:r>
            <a:r>
              <a:rPr lang="en-US" b="1" i="1" dirty="0" err="1">
                <a:solidFill>
                  <a:schemeClr val="accent1"/>
                </a:solidFill>
              </a:rPr>
              <a:t>A.next</a:t>
            </a:r>
            <a:r>
              <a:rPr lang="en-US" b="1" i="1" dirty="0">
                <a:solidFill>
                  <a:schemeClr val="accent1"/>
                </a:solidFill>
              </a:rPr>
              <a:t>(x);}</a:t>
            </a:r>
            <a:endParaRPr lang="en-US" b="1" i="1" dirty="0">
              <a:solidFill>
                <a:schemeClr val="accent1"/>
              </a:solidFill>
            </a:endParaRPr>
          </a:p>
          <a:p>
            <a:pPr algn="l"/>
            <a:r>
              <a:rPr lang="en-US" b="1" i="1" dirty="0">
                <a:solidFill>
                  <a:schemeClr val="accent1"/>
                </a:solidFill>
              </a:rPr>
              <a:t>                            return n;}</a:t>
            </a:r>
            <a:endParaRPr lang="en-US" b="1" i="1" dirty="0">
              <a:solidFill>
                <a:schemeClr val="accent1"/>
              </a:solidFill>
            </a:endParaRPr>
          </a:p>
          <a:p>
            <a:pPr algn="l"/>
            <a:r>
              <a:rPr lang="en-US" b="1" i="1" dirty="0">
                <a:solidFill>
                  <a:schemeClr val="accent1"/>
                </a:solidFill>
              </a:rPr>
              <a:t>In main( )</a:t>
            </a:r>
            <a:endParaRPr lang="en-US" b="1" i="1" dirty="0">
              <a:solidFill>
                <a:schemeClr val="accent1"/>
              </a:solidFill>
            </a:endParaRPr>
          </a:p>
          <a:p>
            <a:pPr algn="l"/>
            <a:r>
              <a:rPr lang="en-US" b="1" i="1" dirty="0">
                <a:solidFill>
                  <a:schemeClr val="accent1"/>
                </a:solidFill>
              </a:rPr>
              <a:t>{ </a:t>
            </a:r>
            <a:r>
              <a:rPr lang="en-US" b="1" i="1" dirty="0" err="1">
                <a:solidFill>
                  <a:schemeClr val="accent1"/>
                </a:solidFill>
              </a:rPr>
              <a:t>linked_list</a:t>
            </a:r>
            <a:r>
              <a:rPr lang="en-US" b="1" i="1" dirty="0">
                <a:solidFill>
                  <a:schemeClr val="accent1"/>
                </a:solidFill>
              </a:rPr>
              <a:t>  A; </a:t>
            </a:r>
            <a:r>
              <a:rPr lang="en-US" b="1" i="1" dirty="0" err="1">
                <a:solidFill>
                  <a:schemeClr val="accent1"/>
                </a:solidFill>
              </a:rPr>
              <a:t>int</a:t>
            </a:r>
            <a:r>
              <a:rPr lang="en-US" b="1" i="1" dirty="0">
                <a:solidFill>
                  <a:schemeClr val="accent1"/>
                </a:solidFill>
              </a:rPr>
              <a:t>  n=count_2(L );</a:t>
            </a:r>
            <a:endParaRPr lang="en-US" b="1" i="1" dirty="0">
              <a:solidFill>
                <a:schemeClr val="accent1"/>
              </a:solidFill>
            </a:endParaRPr>
          </a:p>
          <a:p>
            <a:pPr algn="l"/>
            <a:endParaRPr lang="ar-EG" b="1" dirty="0">
              <a:solidFill>
                <a:schemeClr val="accent1"/>
              </a:solidFill>
            </a:endParaRPr>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181" y="581451"/>
            <a:ext cx="9144000" cy="693558"/>
          </a:xfrm>
        </p:spPr>
        <p:txBody>
          <a:bodyPr>
            <a:normAutofit/>
          </a:bodyPr>
          <a:lstStyle/>
          <a:p>
            <a:pPr algn="l"/>
            <a:r>
              <a:rPr lang="en-US" sz="2800" b="1" u="sng" dirty="0"/>
              <a:t>Print( ) function as member function of the class linked list</a:t>
            </a:r>
            <a:endParaRPr lang="ar-EG" sz="2800" b="1" u="sng" dirty="0"/>
          </a:p>
        </p:txBody>
      </p:sp>
      <p:sp>
        <p:nvSpPr>
          <p:cNvPr id="3" name="Subtitle 2"/>
          <p:cNvSpPr>
            <a:spLocks noGrp="1"/>
          </p:cNvSpPr>
          <p:nvPr>
            <p:ph type="subTitle" idx="1"/>
          </p:nvPr>
        </p:nvSpPr>
        <p:spPr>
          <a:xfrm>
            <a:off x="545206" y="1528540"/>
            <a:ext cx="9144000" cy="4138164"/>
          </a:xfrm>
        </p:spPr>
        <p:txBody>
          <a:bodyPr/>
          <a:lstStyle/>
          <a:p>
            <a:pPr algn="l"/>
            <a:r>
              <a:rPr lang="en-US" b="1" i="1" dirty="0">
                <a:solidFill>
                  <a:schemeClr val="accent1"/>
                </a:solidFill>
              </a:rPr>
              <a:t>void </a:t>
            </a:r>
            <a:r>
              <a:rPr lang="en-US" b="1" i="1" dirty="0" err="1">
                <a:solidFill>
                  <a:schemeClr val="accent1"/>
                </a:solidFill>
              </a:rPr>
              <a:t>linked_list</a:t>
            </a:r>
            <a:r>
              <a:rPr lang="en-US" b="1" i="1" dirty="0">
                <a:solidFill>
                  <a:schemeClr val="accent1"/>
                </a:solidFill>
              </a:rPr>
              <a:t>:: print( )</a:t>
            </a:r>
            <a:endParaRPr lang="en-US" b="1" i="1" dirty="0">
              <a:solidFill>
                <a:schemeClr val="accent1"/>
              </a:solidFill>
            </a:endParaRPr>
          </a:p>
          <a:p>
            <a:pPr algn="l"/>
            <a:r>
              <a:rPr lang="en-US" b="1" i="1" dirty="0">
                <a:solidFill>
                  <a:schemeClr val="accent1"/>
                </a:solidFill>
              </a:rPr>
              <a:t>{ current=head;</a:t>
            </a:r>
            <a:endParaRPr lang="en-US" b="1" i="1" dirty="0">
              <a:solidFill>
                <a:schemeClr val="accent1"/>
              </a:solidFill>
            </a:endParaRPr>
          </a:p>
          <a:p>
            <a:pPr algn="l"/>
            <a:r>
              <a:rPr lang="en-US" b="1" i="1" dirty="0">
                <a:solidFill>
                  <a:schemeClr val="accent1"/>
                </a:solidFill>
              </a:rPr>
              <a:t>  </a:t>
            </a:r>
            <a:r>
              <a:rPr lang="en-US" b="1" i="1" dirty="0" err="1">
                <a:solidFill>
                  <a:schemeClr val="accent1"/>
                </a:solidFill>
              </a:rPr>
              <a:t>cout</a:t>
            </a:r>
            <a:r>
              <a:rPr lang="en-US" b="1" i="1" dirty="0">
                <a:solidFill>
                  <a:schemeClr val="accent1"/>
                </a:solidFill>
              </a:rPr>
              <a:t>&lt;&lt; current-&gt;</a:t>
            </a:r>
            <a:r>
              <a:rPr lang="en-US" b="1" i="1" dirty="0" err="1">
                <a:solidFill>
                  <a:schemeClr val="accent1"/>
                </a:solidFill>
              </a:rPr>
              <a:t>elem</a:t>
            </a:r>
            <a:r>
              <a:rPr lang="en-US" b="1" i="1" dirty="0">
                <a:solidFill>
                  <a:schemeClr val="accent1"/>
                </a:solidFill>
              </a:rPr>
              <a:t>&lt;&lt;</a:t>
            </a:r>
            <a:r>
              <a:rPr lang="en-US" b="1" i="1" dirty="0" err="1">
                <a:solidFill>
                  <a:schemeClr val="accent1"/>
                </a:solidFill>
              </a:rPr>
              <a:t>endl</a:t>
            </a:r>
            <a:r>
              <a:rPr lang="en-US" b="1" i="1" dirty="0">
                <a:solidFill>
                  <a:schemeClr val="accent1"/>
                </a:solidFill>
              </a:rPr>
              <a:t>;</a:t>
            </a:r>
            <a:endParaRPr lang="en-US" b="1" i="1" dirty="0">
              <a:solidFill>
                <a:schemeClr val="accent1"/>
              </a:solidFill>
            </a:endParaRPr>
          </a:p>
          <a:p>
            <a:pPr algn="l"/>
            <a:r>
              <a:rPr lang="en-US" b="1" i="1" dirty="0">
                <a:solidFill>
                  <a:schemeClr val="accent1"/>
                </a:solidFill>
              </a:rPr>
              <a:t>  while( current-&gt;next!=0) {current=current-&gt;next;</a:t>
            </a:r>
            <a:endParaRPr lang="en-US" b="1" i="1" dirty="0">
              <a:solidFill>
                <a:schemeClr val="accent1"/>
              </a:solidFill>
            </a:endParaRPr>
          </a:p>
          <a:p>
            <a:pPr algn="l"/>
            <a:r>
              <a:rPr lang="en-US" b="1" i="1" dirty="0">
                <a:solidFill>
                  <a:schemeClr val="accent1"/>
                </a:solidFill>
              </a:rPr>
              <a:t>    </a:t>
            </a:r>
            <a:r>
              <a:rPr lang="en-US" b="1" i="1" dirty="0" err="1">
                <a:solidFill>
                  <a:schemeClr val="accent1"/>
                </a:solidFill>
              </a:rPr>
              <a:t>cout</a:t>
            </a:r>
            <a:r>
              <a:rPr lang="en-US" b="1" i="1" dirty="0">
                <a:solidFill>
                  <a:schemeClr val="accent1"/>
                </a:solidFill>
              </a:rPr>
              <a:t>&lt;&lt; current-&gt;</a:t>
            </a:r>
            <a:r>
              <a:rPr lang="en-US" b="1" i="1" dirty="0" err="1">
                <a:solidFill>
                  <a:schemeClr val="accent1"/>
                </a:solidFill>
              </a:rPr>
              <a:t>elem</a:t>
            </a:r>
            <a:r>
              <a:rPr lang="en-US" b="1" i="1" dirty="0">
                <a:solidFill>
                  <a:schemeClr val="accent1"/>
                </a:solidFill>
              </a:rPr>
              <a:t> &lt;&lt;</a:t>
            </a:r>
            <a:r>
              <a:rPr lang="en-US" b="1" i="1" dirty="0" err="1">
                <a:solidFill>
                  <a:schemeClr val="accent1"/>
                </a:solidFill>
              </a:rPr>
              <a:t>endl</a:t>
            </a:r>
            <a:r>
              <a:rPr lang="en-US" b="1" i="1" dirty="0">
                <a:solidFill>
                  <a:schemeClr val="accent1"/>
                </a:solidFill>
              </a:rPr>
              <a:t>;}   }</a:t>
            </a:r>
            <a:endParaRPr lang="en-US" b="1" i="1" dirty="0">
              <a:solidFill>
                <a:schemeClr val="accent1"/>
              </a:solidFill>
            </a:endParaRPr>
          </a:p>
          <a:p>
            <a:pPr algn="l"/>
            <a:endParaRPr lang="en-US" b="1" i="1" dirty="0">
              <a:solidFill>
                <a:schemeClr val="accent1"/>
              </a:solidFill>
            </a:endParaRPr>
          </a:p>
          <a:p>
            <a:pPr algn="l"/>
            <a:r>
              <a:rPr lang="en-US" b="1" i="1" dirty="0">
                <a:solidFill>
                  <a:schemeClr val="accent1"/>
                </a:solidFill>
              </a:rPr>
              <a:t>In main( ) {………..</a:t>
            </a:r>
            <a:endParaRPr lang="en-US" b="1" i="1" dirty="0">
              <a:solidFill>
                <a:schemeClr val="accent1"/>
              </a:solidFill>
            </a:endParaRPr>
          </a:p>
          <a:p>
            <a:pPr algn="l"/>
            <a:r>
              <a:rPr lang="en-US" b="1" i="1" dirty="0" err="1">
                <a:solidFill>
                  <a:schemeClr val="accent1"/>
                </a:solidFill>
              </a:rPr>
              <a:t>cout</a:t>
            </a:r>
            <a:r>
              <a:rPr lang="en-US" b="1" i="1" dirty="0">
                <a:solidFill>
                  <a:schemeClr val="accent1"/>
                </a:solidFill>
              </a:rPr>
              <a:t>&lt;&lt;" elements of the list through function print( ) "&lt;&lt;</a:t>
            </a:r>
            <a:r>
              <a:rPr lang="en-US" b="1" i="1" dirty="0" err="1">
                <a:solidFill>
                  <a:schemeClr val="accent1"/>
                </a:solidFill>
              </a:rPr>
              <a:t>endl</a:t>
            </a:r>
            <a:r>
              <a:rPr lang="en-US" b="1" i="1" dirty="0">
                <a:solidFill>
                  <a:schemeClr val="accent1"/>
                </a:solidFill>
              </a:rPr>
              <a:t>;</a:t>
            </a:r>
            <a:endParaRPr lang="en-US" b="1" i="1" dirty="0">
              <a:solidFill>
                <a:schemeClr val="accent1"/>
              </a:solidFill>
            </a:endParaRPr>
          </a:p>
          <a:p>
            <a:pPr algn="l"/>
            <a:r>
              <a:rPr lang="en-US" b="1" i="1" dirty="0">
                <a:solidFill>
                  <a:schemeClr val="accent1"/>
                </a:solidFill>
              </a:rPr>
              <a:t>     </a:t>
            </a:r>
            <a:r>
              <a:rPr lang="en-US" b="1" i="1" dirty="0" err="1">
                <a:solidFill>
                  <a:schemeClr val="accent1"/>
                </a:solidFill>
              </a:rPr>
              <a:t>L.print</a:t>
            </a:r>
            <a:r>
              <a:rPr lang="en-US" b="1" i="1" dirty="0">
                <a:solidFill>
                  <a:schemeClr val="accent1"/>
                </a:solidFill>
              </a:rPr>
              <a:t>( );………………}</a:t>
            </a:r>
            <a:endParaRPr lang="en-US" b="1" i="1" dirty="0">
              <a:solidFill>
                <a:schemeClr val="accent1"/>
              </a:solidFill>
            </a:endParaRPr>
          </a:p>
          <a:p>
            <a:pPr algn="l"/>
            <a:endParaRPr lang="ar-EG" b="1" i="1" dirty="0">
              <a:solidFill>
                <a:schemeClr val="accent1"/>
              </a:solidFill>
            </a:endParaRPr>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48" y="406400"/>
            <a:ext cx="9144000" cy="852557"/>
          </a:xfrm>
        </p:spPr>
        <p:txBody>
          <a:bodyPr>
            <a:normAutofit/>
          </a:bodyPr>
          <a:lstStyle/>
          <a:p>
            <a:pPr algn="l"/>
            <a:r>
              <a:rPr lang="en-US" sz="2800" b="1" u="sng" dirty="0"/>
              <a:t>Example_7: the node can contain many items as follows:</a:t>
            </a:r>
            <a:endParaRPr lang="en-US" sz="2800" b="1" u="sng" dirty="0"/>
          </a:p>
        </p:txBody>
      </p:sp>
      <p:sp>
        <p:nvSpPr>
          <p:cNvPr id="3" name="Subtitle 2"/>
          <p:cNvSpPr>
            <a:spLocks noGrp="1"/>
          </p:cNvSpPr>
          <p:nvPr>
            <p:ph type="subTitle" idx="1"/>
          </p:nvPr>
        </p:nvSpPr>
        <p:spPr>
          <a:xfrm>
            <a:off x="384313" y="1600960"/>
            <a:ext cx="9144000" cy="4190240"/>
          </a:xfrm>
        </p:spPr>
        <p:txBody>
          <a:bodyPr>
            <a:normAutofit lnSpcReduction="10000"/>
          </a:bodyPr>
          <a:lstStyle/>
          <a:p>
            <a:pPr algn="l"/>
            <a:r>
              <a:rPr lang="en-US" b="1" i="1" dirty="0">
                <a:solidFill>
                  <a:srgbClr val="0070C0"/>
                </a:solidFill>
              </a:rPr>
              <a:t>typedef  </a:t>
            </a:r>
            <a:r>
              <a:rPr lang="en-US" b="1" i="1" dirty="0" err="1">
                <a:solidFill>
                  <a:srgbClr val="0070C0"/>
                </a:solidFill>
              </a:rPr>
              <a:t>int</a:t>
            </a:r>
            <a:r>
              <a:rPr lang="en-US" b="1" i="1" dirty="0">
                <a:solidFill>
                  <a:srgbClr val="0070C0"/>
                </a:solidFill>
              </a:rPr>
              <a:t>  </a:t>
            </a:r>
            <a:r>
              <a:rPr lang="en-US" b="1" i="1" dirty="0" err="1">
                <a:solidFill>
                  <a:srgbClr val="0070C0"/>
                </a:solidFill>
              </a:rPr>
              <a:t>elemtype</a:t>
            </a:r>
            <a:r>
              <a:rPr lang="en-US" b="1" i="1" dirty="0">
                <a:solidFill>
                  <a:srgbClr val="0070C0"/>
                </a:solidFill>
              </a:rPr>
              <a:t> ;</a:t>
            </a:r>
            <a:endParaRPr lang="en-US" b="1" i="1" dirty="0">
              <a:solidFill>
                <a:srgbClr val="0070C0"/>
              </a:solidFill>
            </a:endParaRPr>
          </a:p>
          <a:p>
            <a:pPr algn="l"/>
            <a:r>
              <a:rPr lang="en-US" b="1" i="1" dirty="0">
                <a:solidFill>
                  <a:srgbClr val="0070C0"/>
                </a:solidFill>
              </a:rPr>
              <a:t>class  </a:t>
            </a:r>
            <a:r>
              <a:rPr lang="en-US" b="1" i="1" dirty="0" err="1">
                <a:solidFill>
                  <a:srgbClr val="0070C0"/>
                </a:solidFill>
              </a:rPr>
              <a:t>linked_list</a:t>
            </a:r>
            <a:r>
              <a:rPr lang="en-US" b="1" i="1" dirty="0">
                <a:solidFill>
                  <a:srgbClr val="0070C0"/>
                </a:solidFill>
              </a:rPr>
              <a:t>  {private: struct node;							typedef  node * link;		</a:t>
            </a:r>
            <a:endParaRPr lang="en-US" b="1" i="1" dirty="0">
              <a:solidFill>
                <a:srgbClr val="0070C0"/>
              </a:solidFill>
            </a:endParaRPr>
          </a:p>
          <a:p>
            <a:pPr algn="l"/>
            <a:r>
              <a:rPr lang="en-US" b="1" i="1" dirty="0">
                <a:solidFill>
                  <a:srgbClr val="0070C0"/>
                </a:solidFill>
              </a:rPr>
              <a:t>struct  node { //now we define node</a:t>
            </a:r>
            <a:endParaRPr lang="en-US" b="1" i="1" dirty="0">
              <a:solidFill>
                <a:srgbClr val="0070C0"/>
              </a:solidFill>
            </a:endParaRPr>
          </a:p>
          <a:p>
            <a:pPr algn="l"/>
            <a:r>
              <a:rPr lang="en-US" b="1" i="1" dirty="0">
                <a:solidFill>
                  <a:srgbClr val="0070C0"/>
                </a:solidFill>
              </a:rPr>
              <a:t>                          </a:t>
            </a:r>
            <a:r>
              <a:rPr lang="en-US" b="1" i="1" dirty="0" err="1">
                <a:solidFill>
                  <a:srgbClr val="0070C0"/>
                </a:solidFill>
              </a:rPr>
              <a:t>elemtype</a:t>
            </a:r>
            <a:r>
              <a:rPr lang="en-US" b="1" i="1" dirty="0">
                <a:solidFill>
                  <a:srgbClr val="0070C0"/>
                </a:solidFill>
              </a:rPr>
              <a:t>  elem1;   float elem2;  link  next;        };</a:t>
            </a:r>
            <a:endParaRPr lang="en-US" b="1" i="1" dirty="0">
              <a:solidFill>
                <a:srgbClr val="0070C0"/>
              </a:solidFill>
            </a:endParaRPr>
          </a:p>
          <a:p>
            <a:pPr algn="l"/>
            <a:r>
              <a:rPr lang="en-US" b="1" i="1" dirty="0">
                <a:solidFill>
                  <a:srgbClr val="0070C0"/>
                </a:solidFill>
              </a:rPr>
              <a:t>   link  head, tail, current;  </a:t>
            </a:r>
            <a:endParaRPr lang="en-US" b="1" i="1" dirty="0">
              <a:solidFill>
                <a:srgbClr val="0070C0"/>
              </a:solidFill>
            </a:endParaRPr>
          </a:p>
          <a:p>
            <a:pPr algn="l"/>
            <a:r>
              <a:rPr lang="en-US" dirty="0"/>
              <a:t>Public:   ………………..</a:t>
            </a:r>
            <a:endParaRPr lang="en-US" dirty="0"/>
          </a:p>
          <a:p>
            <a:pPr algn="l"/>
            <a:r>
              <a:rPr lang="en-US" dirty="0"/>
              <a:t>In main( )  { </a:t>
            </a:r>
            <a:r>
              <a:rPr lang="en-US" dirty="0" err="1"/>
              <a:t>elemtype</a:t>
            </a:r>
            <a:r>
              <a:rPr lang="en-US" dirty="0"/>
              <a:t> e; float y; for(   ) </a:t>
            </a:r>
            <a:r>
              <a:rPr lang="en-US" dirty="0" err="1"/>
              <a:t>cin</a:t>
            </a:r>
            <a:r>
              <a:rPr lang="en-US" dirty="0"/>
              <a:t>&gt;&gt;e&lt;&lt;y;</a:t>
            </a:r>
            <a:endParaRPr lang="en-US" dirty="0"/>
          </a:p>
          <a:p>
            <a:pPr algn="l"/>
            <a:r>
              <a:rPr lang="en-US" dirty="0"/>
              <a:t>                       head-&gt;elem1=e;   head-&gt;elem2=y;</a:t>
            </a:r>
            <a:endParaRPr lang="en-US" dirty="0"/>
          </a:p>
          <a:p>
            <a:pPr algn="l"/>
            <a:r>
              <a:rPr lang="en-US" dirty="0"/>
              <a:t>		…………………………. </a:t>
            </a:r>
            <a:endParaRPr lang="en-US" dirty="0"/>
          </a:p>
        </p:txBody>
      </p:sp>
      <p:sp>
        <p:nvSpPr>
          <p:cNvPr id="4" name="Footer Placeholder 3"/>
          <p:cNvSpPr>
            <a:spLocks noGrp="1"/>
          </p:cNvSpPr>
          <p:nvPr>
            <p:ph type="ftr" sz="quarter" idx="11"/>
          </p:nvPr>
        </p:nvSpPr>
        <p:spPr/>
        <p:txBody>
          <a:bodyPr/>
          <a:lstStyle/>
          <a:p>
            <a:r>
              <a:rPr lang="en-US"/>
              <a:t>Linked list     Prof.Neamat Abdelkader</a:t>
            </a:r>
            <a:endParaRPr lang="en-US"/>
          </a:p>
        </p:txBody>
      </p:sp>
      <p:sp>
        <p:nvSpPr>
          <p:cNvPr id="5" name="Slide Number Placeholder 4"/>
          <p:cNvSpPr>
            <a:spLocks noGrp="1"/>
          </p:cNvSpPr>
          <p:nvPr>
            <p:ph type="sldNum" sz="quarter" idx="12"/>
          </p:nvPr>
        </p:nvSpPr>
        <p:spPr/>
        <p:txBody>
          <a:bodyPr/>
          <a:lstStyle/>
          <a:p>
            <a:fld id="{00D322D2-1961-402D-806D-127F6026059A}"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786" y="439783"/>
            <a:ext cx="9144000" cy="1221592"/>
          </a:xfrm>
        </p:spPr>
        <p:txBody>
          <a:bodyPr>
            <a:normAutofit/>
          </a:bodyPr>
          <a:lstStyle/>
          <a:p>
            <a:r>
              <a:rPr lang="en-US" sz="4000"/>
              <a:t>What can we do with a linked list?</a:t>
            </a:r>
            <a:endParaRPr lang="en-US" sz="4000"/>
          </a:p>
        </p:txBody>
      </p:sp>
      <p:sp>
        <p:nvSpPr>
          <p:cNvPr id="3" name="Subtitle 2"/>
          <p:cNvSpPr>
            <a:spLocks noGrp="1"/>
          </p:cNvSpPr>
          <p:nvPr>
            <p:ph type="subTitle" idx="1"/>
          </p:nvPr>
        </p:nvSpPr>
        <p:spPr>
          <a:xfrm>
            <a:off x="1524000" y="2133847"/>
            <a:ext cx="9144000" cy="3571494"/>
          </a:xfrm>
        </p:spPr>
        <p:txBody>
          <a:bodyPr>
            <a:noAutofit/>
          </a:bodyPr>
          <a:lstStyle/>
          <a:p>
            <a:pPr marL="514350" indent="-457200" algn="l">
              <a:spcBef>
                <a:spcPts val="600"/>
              </a:spcBef>
              <a:buFont typeface="+mj-lt"/>
              <a:buAutoNum type="arabicPeriod"/>
            </a:pPr>
            <a:r>
              <a:rPr lang="en-US" altLang="en-US" dirty="0"/>
              <a:t>Insert element into it </a:t>
            </a:r>
            <a:endParaRPr lang="en-US" altLang="en-US" dirty="0"/>
          </a:p>
          <a:p>
            <a:pPr marL="514350" indent="-457200" algn="l">
              <a:spcBef>
                <a:spcPts val="600"/>
              </a:spcBef>
              <a:buFont typeface="+mj-lt"/>
              <a:buAutoNum type="arabicPeriod"/>
            </a:pPr>
            <a:r>
              <a:rPr lang="en-US" altLang="en-US" dirty="0"/>
              <a:t>Remove element from it</a:t>
            </a:r>
            <a:endParaRPr lang="en-US" altLang="en-US" dirty="0"/>
          </a:p>
          <a:p>
            <a:pPr lvl="1" algn="l">
              <a:spcBef>
                <a:spcPts val="600"/>
              </a:spcBef>
            </a:pPr>
            <a:r>
              <a:rPr lang="en-US" altLang="en-US" sz="2400" dirty="0"/>
              <a:t>No shifting required</a:t>
            </a:r>
            <a:endParaRPr lang="en-US" altLang="en-US" sz="2400" dirty="0"/>
          </a:p>
          <a:p>
            <a:pPr marL="514350" indent="-457200" algn="l">
              <a:spcBef>
                <a:spcPts val="600"/>
              </a:spcBef>
              <a:buFont typeface="+mj-lt"/>
              <a:buAutoNum type="arabicPeriod"/>
            </a:pPr>
            <a:r>
              <a:rPr lang="en-US" altLang="en-US" dirty="0"/>
              <a:t>Traverse (iterate through) a linked list for various purposes such as displaying each element</a:t>
            </a:r>
            <a:endParaRPr lang="en-US" altLang="en-US" dirty="0"/>
          </a:p>
          <a:p>
            <a:pPr marL="514350" indent="-457200" algn="l">
              <a:spcBef>
                <a:spcPts val="600"/>
              </a:spcBef>
              <a:buFont typeface="+mj-lt"/>
              <a:buAutoNum type="arabicPeriod"/>
            </a:pPr>
            <a:r>
              <a:rPr lang="en-US" altLang="en-US" dirty="0"/>
              <a:t>Search for a particular element </a:t>
            </a:r>
            <a:endParaRPr lang="en-US" altLang="en-US" dirty="0"/>
          </a:p>
          <a:p>
            <a:pPr marL="514350" indent="-457200" algn="l">
              <a:spcBef>
                <a:spcPts val="600"/>
              </a:spcBef>
              <a:buFont typeface="+mj-lt"/>
              <a:buAutoNum type="arabicPeriod"/>
            </a:pPr>
            <a:r>
              <a:rPr lang="en-US" altLang="en-US" dirty="0"/>
              <a:t>Concatenate linked lists </a:t>
            </a:r>
            <a:endParaRPr lang="en-US" altLang="en-US" dirty="0"/>
          </a:p>
          <a:p>
            <a:pPr algn="l"/>
            <a:endParaRPr lang="en-US"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Linked list     Prof.Neamat Abdelkader</a:t>
            </a:r>
            <a:endParaRPr lang="ar-EG"/>
          </a:p>
        </p:txBody>
      </p:sp>
      <p:sp>
        <p:nvSpPr>
          <p:cNvPr id="3" name="Slide Number Placeholder 2"/>
          <p:cNvSpPr>
            <a:spLocks noGrp="1"/>
          </p:cNvSpPr>
          <p:nvPr>
            <p:ph type="sldNum" sz="quarter" idx="12"/>
          </p:nvPr>
        </p:nvSpPr>
        <p:spPr/>
        <p:txBody>
          <a:bodyPr/>
          <a:lstStyle/>
          <a:p>
            <a:fld id="{26FC996D-1C07-4EBD-9659-42B83F7B06AD}" type="slidenum">
              <a:rPr lang="ar-EG" smtClean="0"/>
            </a:fld>
            <a:endParaRPr lang="ar-EG"/>
          </a:p>
        </p:txBody>
      </p:sp>
      <p:sp>
        <p:nvSpPr>
          <p:cNvPr id="4" name="Rectangle 3"/>
          <p:cNvSpPr/>
          <p:nvPr/>
        </p:nvSpPr>
        <p:spPr>
          <a:xfrm>
            <a:off x="309093" y="265322"/>
            <a:ext cx="10610698" cy="6001643"/>
          </a:xfrm>
          <a:prstGeom prst="rect">
            <a:avLst/>
          </a:prstGeom>
        </p:spPr>
        <p:txBody>
          <a:bodyPr wrap="square">
            <a:spAutoFit/>
          </a:bodyPr>
          <a:lstStyle/>
          <a:p>
            <a:r>
              <a:rPr lang="en-US" sz="2400" b="1" u="sng" dirty="0"/>
              <a:t>Function to search for certain element and delete its node</a:t>
            </a:r>
            <a:endParaRPr lang="en-US" sz="2400" b="1" u="sng" dirty="0"/>
          </a:p>
          <a:p>
            <a:endParaRPr lang="en-US" sz="2400" dirty="0"/>
          </a:p>
          <a:p>
            <a:r>
              <a:rPr lang="en-US" sz="2400" b="1" i="1" dirty="0">
                <a:solidFill>
                  <a:srgbClr val="FF0000"/>
                </a:solidFill>
              </a:rPr>
              <a:t>bool </a:t>
            </a:r>
            <a:r>
              <a:rPr lang="en-US" sz="2400" b="1" i="1" dirty="0" err="1">
                <a:solidFill>
                  <a:srgbClr val="FF0000"/>
                </a:solidFill>
              </a:rPr>
              <a:t>linked_list</a:t>
            </a:r>
            <a:r>
              <a:rPr lang="en-US" sz="2400" b="1" i="1" dirty="0">
                <a:solidFill>
                  <a:srgbClr val="FF0000"/>
                </a:solidFill>
              </a:rPr>
              <a:t> :: remove (</a:t>
            </a:r>
            <a:r>
              <a:rPr lang="en-US" sz="2400" b="1" i="1" dirty="0" err="1">
                <a:solidFill>
                  <a:srgbClr val="FF0000"/>
                </a:solidFill>
              </a:rPr>
              <a:t>elemtype</a:t>
            </a:r>
            <a:r>
              <a:rPr lang="en-US" sz="2400" b="1" i="1" dirty="0">
                <a:solidFill>
                  <a:srgbClr val="FF0000"/>
                </a:solidFill>
              </a:rPr>
              <a:t> &amp;e)</a:t>
            </a:r>
            <a:endParaRPr lang="en-US" sz="2400" b="1" i="1" dirty="0">
              <a:solidFill>
                <a:srgbClr val="FF0000"/>
              </a:solidFill>
            </a:endParaRPr>
          </a:p>
          <a:p>
            <a:r>
              <a:rPr lang="en-US" sz="2400" b="1" i="1" dirty="0">
                <a:solidFill>
                  <a:srgbClr val="FF0000"/>
                </a:solidFill>
              </a:rPr>
              <a:t>  {   link p;</a:t>
            </a:r>
            <a:endParaRPr lang="en-US" sz="2400" b="1" i="1" dirty="0">
              <a:solidFill>
                <a:srgbClr val="FF0000"/>
              </a:solidFill>
            </a:endParaRPr>
          </a:p>
          <a:p>
            <a:r>
              <a:rPr lang="en-US" sz="2400" b="1" i="1" dirty="0">
                <a:solidFill>
                  <a:srgbClr val="FF0000"/>
                </a:solidFill>
              </a:rPr>
              <a:t>  </a:t>
            </a:r>
            <a:r>
              <a:rPr lang="en-US" sz="2400" b="1" i="1" dirty="0" err="1">
                <a:solidFill>
                  <a:srgbClr val="FF0000"/>
                </a:solidFill>
              </a:rPr>
              <a:t>cout</a:t>
            </a:r>
            <a:r>
              <a:rPr lang="en-US" sz="2400" b="1" i="1" dirty="0">
                <a:solidFill>
                  <a:srgbClr val="FF0000"/>
                </a:solidFill>
              </a:rPr>
              <a:t>&lt;&lt;"element to search  "&lt;&lt;e&lt;&lt;</a:t>
            </a:r>
            <a:r>
              <a:rPr lang="en-US" sz="2400" b="1" i="1" dirty="0" err="1">
                <a:solidFill>
                  <a:srgbClr val="FF0000"/>
                </a:solidFill>
              </a:rPr>
              <a:t>endl</a:t>
            </a:r>
            <a:r>
              <a:rPr lang="en-US" sz="2400" b="1" i="1" dirty="0">
                <a:solidFill>
                  <a:srgbClr val="FF0000"/>
                </a:solidFill>
              </a:rPr>
              <a:t>;</a:t>
            </a:r>
            <a:endParaRPr lang="en-US" sz="2400" b="1" i="1" dirty="0">
              <a:solidFill>
                <a:srgbClr val="FF0000"/>
              </a:solidFill>
            </a:endParaRPr>
          </a:p>
          <a:p>
            <a:r>
              <a:rPr lang="en-US" sz="2400" b="1" i="1" dirty="0">
                <a:solidFill>
                  <a:srgbClr val="FF0000"/>
                </a:solidFill>
              </a:rPr>
              <a:t>  if (head-&gt;</a:t>
            </a:r>
            <a:r>
              <a:rPr lang="en-US" sz="2400" b="1" i="1" dirty="0" err="1">
                <a:solidFill>
                  <a:srgbClr val="FF0000"/>
                </a:solidFill>
              </a:rPr>
              <a:t>elem</a:t>
            </a:r>
            <a:r>
              <a:rPr lang="en-US" sz="2400" b="1" i="1" dirty="0">
                <a:solidFill>
                  <a:srgbClr val="FF0000"/>
                </a:solidFill>
              </a:rPr>
              <a:t> ==e) {current= head-&gt;next;</a:t>
            </a:r>
            <a:endParaRPr lang="en-US" sz="2400" b="1" i="1" dirty="0">
              <a:solidFill>
                <a:srgbClr val="FF0000"/>
              </a:solidFill>
            </a:endParaRPr>
          </a:p>
          <a:p>
            <a:r>
              <a:rPr lang="en-US" sz="2400" b="1" i="1" dirty="0">
                <a:solidFill>
                  <a:srgbClr val="FF0000"/>
                </a:solidFill>
              </a:rPr>
              <a:t>    delete head; head=</a:t>
            </a:r>
            <a:r>
              <a:rPr lang="en-US" sz="2400" b="1" i="1" dirty="0" err="1">
                <a:solidFill>
                  <a:srgbClr val="FF0000"/>
                </a:solidFill>
              </a:rPr>
              <a:t>current;return</a:t>
            </a:r>
            <a:r>
              <a:rPr lang="en-US" sz="2400" b="1" i="1" dirty="0">
                <a:solidFill>
                  <a:srgbClr val="FF0000"/>
                </a:solidFill>
              </a:rPr>
              <a:t> true; }</a:t>
            </a:r>
            <a:endParaRPr lang="en-US" sz="2400" b="1" i="1" dirty="0">
              <a:solidFill>
                <a:srgbClr val="FF0000"/>
              </a:solidFill>
            </a:endParaRPr>
          </a:p>
          <a:p>
            <a:r>
              <a:rPr lang="en-US" sz="2400" b="1" i="1" dirty="0">
                <a:solidFill>
                  <a:srgbClr val="FF0000"/>
                </a:solidFill>
              </a:rPr>
              <a:t>  current=head;</a:t>
            </a:r>
            <a:endParaRPr lang="en-US" sz="2400" b="1" i="1" dirty="0">
              <a:solidFill>
                <a:srgbClr val="FF0000"/>
              </a:solidFill>
            </a:endParaRPr>
          </a:p>
          <a:p>
            <a:r>
              <a:rPr lang="en-US" sz="2400" b="1" i="1" dirty="0">
                <a:solidFill>
                  <a:srgbClr val="FF0000"/>
                </a:solidFill>
              </a:rPr>
              <a:t>  while (current-&gt;next-&gt;</a:t>
            </a:r>
            <a:r>
              <a:rPr lang="en-US" sz="2400" b="1" i="1" dirty="0" err="1">
                <a:solidFill>
                  <a:srgbClr val="FF0000"/>
                </a:solidFill>
              </a:rPr>
              <a:t>elem</a:t>
            </a:r>
            <a:r>
              <a:rPr lang="en-US" sz="2400" b="1" i="1" dirty="0">
                <a:solidFill>
                  <a:srgbClr val="FF0000"/>
                </a:solidFill>
              </a:rPr>
              <a:t>!= e&amp;&amp; current-&gt;next!=0)</a:t>
            </a:r>
            <a:endParaRPr lang="en-US" sz="2400" b="1" i="1" dirty="0">
              <a:solidFill>
                <a:srgbClr val="FF0000"/>
              </a:solidFill>
            </a:endParaRPr>
          </a:p>
          <a:p>
            <a:r>
              <a:rPr lang="en-US" sz="2400" b="1" i="1" dirty="0">
                <a:solidFill>
                  <a:srgbClr val="FF0000"/>
                </a:solidFill>
              </a:rPr>
              <a:t>        { current= current-&gt;next;</a:t>
            </a:r>
            <a:endParaRPr lang="en-US" sz="2400" b="1" i="1" dirty="0">
              <a:solidFill>
                <a:srgbClr val="FF0000"/>
              </a:solidFill>
            </a:endParaRPr>
          </a:p>
          <a:p>
            <a:r>
              <a:rPr lang="en-US" sz="2400" b="1" i="1" dirty="0">
                <a:solidFill>
                  <a:srgbClr val="FF0000"/>
                </a:solidFill>
              </a:rPr>
              <a:t>          if(current-&gt;next==0)break;</a:t>
            </a:r>
            <a:endParaRPr lang="en-US" sz="2400" b="1" i="1" dirty="0">
              <a:solidFill>
                <a:srgbClr val="FF0000"/>
              </a:solidFill>
            </a:endParaRPr>
          </a:p>
          <a:p>
            <a:r>
              <a:rPr lang="en-US" sz="2400" b="1" i="1" dirty="0">
                <a:solidFill>
                  <a:srgbClr val="FF0000"/>
                </a:solidFill>
              </a:rPr>
              <a:t>          }// it is used to not ask the loop condition of current-&gt;next-&gt;</a:t>
            </a:r>
            <a:r>
              <a:rPr lang="en-US" sz="2400" b="1" i="1" dirty="0" err="1">
                <a:solidFill>
                  <a:srgbClr val="FF0000"/>
                </a:solidFill>
              </a:rPr>
              <a:t>elem</a:t>
            </a:r>
            <a:endParaRPr lang="en-US" sz="2400" b="1" i="1" dirty="0">
              <a:solidFill>
                <a:srgbClr val="FF0000"/>
              </a:solidFill>
            </a:endParaRPr>
          </a:p>
          <a:p>
            <a:r>
              <a:rPr lang="en-US" sz="2400" b="1" i="1" dirty="0">
                <a:solidFill>
                  <a:srgbClr val="FF0000"/>
                </a:solidFill>
              </a:rPr>
              <a:t>             if(current-&gt;next== 0)return false;</a:t>
            </a:r>
            <a:endParaRPr lang="en-US" sz="2400" b="1" i="1" dirty="0">
              <a:solidFill>
                <a:srgbClr val="FF0000"/>
              </a:solidFill>
            </a:endParaRPr>
          </a:p>
          <a:p>
            <a:r>
              <a:rPr lang="en-US" sz="2400" b="1" i="1" dirty="0">
                <a:solidFill>
                  <a:srgbClr val="FF0000"/>
                </a:solidFill>
              </a:rPr>
              <a:t>            if (current-&gt;next-&gt;</a:t>
            </a:r>
            <a:r>
              <a:rPr lang="en-US" sz="2400" b="1" i="1" dirty="0" err="1">
                <a:solidFill>
                  <a:srgbClr val="FF0000"/>
                </a:solidFill>
              </a:rPr>
              <a:t>elem</a:t>
            </a:r>
            <a:r>
              <a:rPr lang="en-US" sz="2400" b="1" i="1" dirty="0">
                <a:solidFill>
                  <a:srgbClr val="FF0000"/>
                </a:solidFill>
              </a:rPr>
              <a:t> ==e)</a:t>
            </a:r>
            <a:endParaRPr lang="en-US" sz="2400" b="1" i="1" dirty="0">
              <a:solidFill>
                <a:srgbClr val="FF0000"/>
              </a:solidFill>
            </a:endParaRPr>
          </a:p>
          <a:p>
            <a:r>
              <a:rPr lang="en-US" sz="2400" b="1" i="1" dirty="0">
                <a:solidFill>
                  <a:srgbClr val="FF0000"/>
                </a:solidFill>
              </a:rPr>
              <a:t>    {     p=current-&gt;next;</a:t>
            </a:r>
            <a:endParaRPr lang="en-US" sz="2400" b="1" i="1" dirty="0">
              <a:solidFill>
                <a:srgbClr val="FF0000"/>
              </a:solidFill>
            </a:endParaRPr>
          </a:p>
          <a:p>
            <a:r>
              <a:rPr lang="en-US" sz="2400" b="1" i="1" dirty="0">
                <a:solidFill>
                  <a:srgbClr val="FF0000"/>
                </a:solidFill>
              </a:rPr>
              <a:t>      current-&gt;next= p-&gt; </a:t>
            </a:r>
            <a:r>
              <a:rPr lang="en-US" sz="2400" b="1" i="1">
                <a:solidFill>
                  <a:srgbClr val="FF0000"/>
                </a:solidFill>
              </a:rPr>
              <a:t>next;         </a:t>
            </a:r>
            <a:r>
              <a:rPr lang="en-US" sz="2400" b="1" i="1" dirty="0">
                <a:solidFill>
                  <a:srgbClr val="FF0000"/>
                </a:solidFill>
              </a:rPr>
              <a:t>delete </a:t>
            </a:r>
            <a:r>
              <a:rPr lang="en-US" sz="2400" b="1" i="1">
                <a:solidFill>
                  <a:srgbClr val="FF0000"/>
                </a:solidFill>
              </a:rPr>
              <a:t>p;        </a:t>
            </a:r>
            <a:r>
              <a:rPr lang="en-US" sz="2400" b="1" i="1" dirty="0">
                <a:solidFill>
                  <a:srgbClr val="FF0000"/>
                </a:solidFill>
              </a:rPr>
              <a:t>return true;     }  else return false;}</a:t>
            </a:r>
            <a:endParaRPr lang="en-US" sz="2400" b="1" i="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096" y="136525"/>
            <a:ext cx="9144000" cy="791127"/>
          </a:xfrm>
        </p:spPr>
        <p:txBody>
          <a:bodyPr>
            <a:normAutofit/>
          </a:bodyPr>
          <a:lstStyle/>
          <a:p>
            <a:pPr algn="l"/>
            <a:r>
              <a:rPr lang="en-US" sz="2400" b="1" u="sng" dirty="0"/>
              <a:t>Output</a:t>
            </a:r>
            <a:endParaRPr lang="en-US" sz="2400" b="1" u="sng" dirty="0"/>
          </a:p>
        </p:txBody>
      </p:sp>
      <p:sp>
        <p:nvSpPr>
          <p:cNvPr id="3" name="Subtitle 2"/>
          <p:cNvSpPr>
            <a:spLocks noGrp="1"/>
          </p:cNvSpPr>
          <p:nvPr>
            <p:ph type="subTitle" idx="1"/>
          </p:nvPr>
        </p:nvSpPr>
        <p:spPr>
          <a:xfrm>
            <a:off x="397565" y="927652"/>
            <a:ext cx="9144000" cy="5428698"/>
          </a:xfrm>
        </p:spPr>
        <p:txBody>
          <a:bodyPr>
            <a:noAutofit/>
          </a:bodyPr>
          <a:lstStyle/>
          <a:p>
            <a:pPr algn="l"/>
            <a:r>
              <a:rPr lang="en-US" sz="1800" b="1" dirty="0">
                <a:solidFill>
                  <a:srgbClr val="FF0000"/>
                </a:solidFill>
              </a:rPr>
              <a:t>10   20     30     40     50</a:t>
            </a:r>
            <a:endParaRPr lang="en-US" sz="1800" b="1" dirty="0">
              <a:solidFill>
                <a:srgbClr val="FF0000"/>
              </a:solidFill>
            </a:endParaRPr>
          </a:p>
          <a:p>
            <a:pPr algn="l"/>
            <a:r>
              <a:rPr lang="en-US" sz="1800" b="1" dirty="0">
                <a:solidFill>
                  <a:srgbClr val="FF0000"/>
                </a:solidFill>
              </a:rPr>
              <a:t> Enter the required element to delete   40</a:t>
            </a:r>
            <a:endParaRPr lang="en-US" sz="1800" b="1" dirty="0">
              <a:solidFill>
                <a:srgbClr val="FF0000"/>
              </a:solidFill>
            </a:endParaRPr>
          </a:p>
          <a:p>
            <a:pPr algn="l"/>
            <a:r>
              <a:rPr lang="en-US" sz="1800" b="1" dirty="0">
                <a:solidFill>
                  <a:srgbClr val="FF0000"/>
                </a:solidFill>
              </a:rPr>
              <a:t>element to search  40           found   1</a:t>
            </a:r>
            <a:endParaRPr lang="en-US" sz="1800" b="1" dirty="0">
              <a:solidFill>
                <a:srgbClr val="FF0000"/>
              </a:solidFill>
            </a:endParaRPr>
          </a:p>
          <a:p>
            <a:pPr algn="l"/>
            <a:r>
              <a:rPr lang="en-US" sz="1800" b="1" dirty="0">
                <a:solidFill>
                  <a:srgbClr val="FF0000"/>
                </a:solidFill>
              </a:rPr>
              <a:t> element was found and removed</a:t>
            </a:r>
            <a:endParaRPr lang="en-US" sz="1800" b="1" dirty="0">
              <a:solidFill>
                <a:srgbClr val="FF0000"/>
              </a:solidFill>
            </a:endParaRPr>
          </a:p>
          <a:p>
            <a:pPr algn="l"/>
            <a:r>
              <a:rPr lang="en-US" sz="1800" b="1" dirty="0">
                <a:solidFill>
                  <a:srgbClr val="FF0000"/>
                </a:solidFill>
              </a:rPr>
              <a:t> the new list after delete node	10   20     30     50</a:t>
            </a:r>
            <a:endParaRPr lang="en-US" sz="1800" b="1" dirty="0">
              <a:solidFill>
                <a:srgbClr val="FF0000"/>
              </a:solidFill>
            </a:endParaRPr>
          </a:p>
          <a:p>
            <a:pPr algn="l"/>
            <a:r>
              <a:rPr lang="en-US" sz="1800" b="1" dirty="0">
                <a:solidFill>
                  <a:srgbClr val="FF0000"/>
                </a:solidFill>
              </a:rPr>
              <a:t>element to search  50                 found   1</a:t>
            </a:r>
            <a:endParaRPr lang="en-US" sz="1800" b="1" dirty="0">
              <a:solidFill>
                <a:srgbClr val="FF0000"/>
              </a:solidFill>
            </a:endParaRPr>
          </a:p>
          <a:p>
            <a:pPr algn="l"/>
            <a:r>
              <a:rPr lang="en-US" sz="1800" b="1" dirty="0">
                <a:solidFill>
                  <a:srgbClr val="FF0000"/>
                </a:solidFill>
              </a:rPr>
              <a:t> element was found and removed</a:t>
            </a:r>
            <a:endParaRPr lang="en-US" sz="1800" b="1" dirty="0">
              <a:solidFill>
                <a:srgbClr val="FF0000"/>
              </a:solidFill>
            </a:endParaRPr>
          </a:p>
          <a:p>
            <a:pPr algn="l"/>
            <a:r>
              <a:rPr lang="en-US" sz="1800" b="1" dirty="0">
                <a:solidFill>
                  <a:srgbClr val="FF0000"/>
                </a:solidFill>
              </a:rPr>
              <a:t> the new list after delete node	10   20     30</a:t>
            </a:r>
            <a:endParaRPr lang="en-US" sz="1800" b="1" dirty="0">
              <a:solidFill>
                <a:srgbClr val="FF0000"/>
              </a:solidFill>
            </a:endParaRPr>
          </a:p>
          <a:p>
            <a:pPr algn="l"/>
            <a:r>
              <a:rPr lang="en-US" sz="1800" b="1" dirty="0">
                <a:solidFill>
                  <a:srgbClr val="FF0000"/>
                </a:solidFill>
              </a:rPr>
              <a:t>element to search  55               found   0</a:t>
            </a:r>
            <a:endParaRPr lang="en-US" sz="1800" b="1" dirty="0">
              <a:solidFill>
                <a:srgbClr val="FF0000"/>
              </a:solidFill>
            </a:endParaRPr>
          </a:p>
          <a:p>
            <a:pPr algn="l"/>
            <a:r>
              <a:rPr lang="en-US" sz="1800" b="1" dirty="0">
                <a:solidFill>
                  <a:srgbClr val="FF0000"/>
                </a:solidFill>
              </a:rPr>
              <a:t>  element was not found</a:t>
            </a:r>
            <a:endParaRPr lang="en-US" sz="1800" b="1" dirty="0">
              <a:solidFill>
                <a:srgbClr val="FF0000"/>
              </a:solidFill>
            </a:endParaRPr>
          </a:p>
          <a:p>
            <a:pPr algn="l"/>
            <a:r>
              <a:rPr lang="en-US" sz="1800" b="1" dirty="0">
                <a:solidFill>
                  <a:srgbClr val="FF0000"/>
                </a:solidFill>
              </a:rPr>
              <a:t> the new list after delete node	10   20     30</a:t>
            </a:r>
            <a:endParaRPr lang="en-US" sz="1800" b="1" dirty="0">
              <a:solidFill>
                <a:srgbClr val="FF0000"/>
              </a:solidFill>
            </a:endParaRPr>
          </a:p>
          <a:p>
            <a:pPr algn="l"/>
            <a:r>
              <a:rPr lang="en-US" sz="1800" b="1" dirty="0">
                <a:solidFill>
                  <a:srgbClr val="FF0000"/>
                </a:solidFill>
              </a:rPr>
              <a:t>element to search  20            found   1</a:t>
            </a:r>
            <a:endParaRPr lang="en-US" sz="1800" b="1" dirty="0">
              <a:solidFill>
                <a:srgbClr val="FF0000"/>
              </a:solidFill>
            </a:endParaRPr>
          </a:p>
          <a:p>
            <a:pPr algn="l"/>
            <a:r>
              <a:rPr lang="en-US" sz="1800" b="1" dirty="0">
                <a:solidFill>
                  <a:srgbClr val="FF0000"/>
                </a:solidFill>
              </a:rPr>
              <a:t> element was found and removed</a:t>
            </a:r>
            <a:endParaRPr lang="en-US" sz="1800" b="1" dirty="0">
              <a:solidFill>
                <a:srgbClr val="FF0000"/>
              </a:solidFill>
            </a:endParaRPr>
          </a:p>
          <a:p>
            <a:pPr algn="l"/>
            <a:r>
              <a:rPr lang="en-US" sz="1800" b="1" dirty="0">
                <a:solidFill>
                  <a:srgbClr val="FF0000"/>
                </a:solidFill>
              </a:rPr>
              <a:t> the new list after delete node                    10   30</a:t>
            </a:r>
            <a:endParaRPr lang="en-US" sz="1800" b="1" dirty="0">
              <a:solidFill>
                <a:srgbClr val="FF0000"/>
              </a:solidFill>
            </a:endParaRPr>
          </a:p>
          <a:p>
            <a:pPr algn="l"/>
            <a:endParaRPr lang="en-US" sz="1800" b="1" dirty="0">
              <a:solidFill>
                <a:srgbClr val="FF0000"/>
              </a:solidFill>
            </a:endParaRPr>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752600" y="1237957"/>
            <a:ext cx="9493480" cy="4431323"/>
          </a:xfrm>
          <a:prstGeom prst="rect">
            <a:avLst/>
          </a:prstGeom>
        </p:spPr>
      </p:pic>
      <p:sp>
        <p:nvSpPr>
          <p:cNvPr id="3" name="Footer Placeholder 2"/>
          <p:cNvSpPr>
            <a:spLocks noGrp="1"/>
          </p:cNvSpPr>
          <p:nvPr>
            <p:ph type="ftr" sz="quarter" idx="11"/>
          </p:nvPr>
        </p:nvSpPr>
        <p:spPr/>
        <p:txBody>
          <a:bodyPr/>
          <a:lstStyle/>
          <a:p>
            <a:r>
              <a:rPr lang="en-US"/>
              <a:t>Linked list     Prof.Neamat Abdelkader</a:t>
            </a:r>
            <a:endParaRPr lang="ar-EG"/>
          </a:p>
        </p:txBody>
      </p:sp>
      <p:sp>
        <p:nvSpPr>
          <p:cNvPr id="4" name="Slide Number Placeholder 3"/>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73862"/>
          </a:xfrm>
        </p:spPr>
        <p:txBody>
          <a:bodyPr>
            <a:normAutofit/>
          </a:bodyPr>
          <a:lstStyle/>
          <a:p>
            <a:pPr algn="l"/>
            <a:r>
              <a:rPr lang="en-US" altLang="en-US" sz="2000" dirty="0"/>
              <a:t>Made of </a:t>
            </a:r>
            <a:r>
              <a:rPr lang="en-US" altLang="en-US" sz="2000" b="1" dirty="0"/>
              <a:t>pointers </a:t>
            </a:r>
            <a:r>
              <a:rPr lang="en-US" altLang="en-US" sz="2000" dirty="0"/>
              <a:t>and </a:t>
            </a:r>
            <a:r>
              <a:rPr lang="en-US" altLang="en-US" sz="2000" b="1" dirty="0"/>
              <a:t>nodes</a:t>
            </a:r>
            <a:br>
              <a:rPr lang="en-US" altLang="en-US" sz="2000" b="1" dirty="0"/>
            </a:br>
            <a:endParaRPr lang="ar-EG" sz="2000" dirty="0"/>
          </a:p>
        </p:txBody>
      </p:sp>
      <p:sp>
        <p:nvSpPr>
          <p:cNvPr id="3" name="Subtitle 2"/>
          <p:cNvSpPr>
            <a:spLocks noGrp="1"/>
          </p:cNvSpPr>
          <p:nvPr>
            <p:ph type="subTitle" idx="1"/>
          </p:nvPr>
        </p:nvSpPr>
        <p:spPr/>
        <p:txBody>
          <a:bodyPr/>
          <a:lstStyle/>
          <a:p>
            <a:pPr algn="l"/>
            <a:r>
              <a:rPr lang="en-US" dirty="0"/>
              <a:t>Characteristics: </a:t>
            </a:r>
            <a:endParaRPr lang="en-US" dirty="0"/>
          </a:p>
          <a:p>
            <a:pPr marL="612775" lvl="2" indent="-283210" algn="l">
              <a:spcBef>
                <a:spcPts val="600"/>
              </a:spcBef>
              <a:buSzPct val="80000"/>
              <a:buFont typeface="Wingdings 2" panose="05020102010507070707"/>
              <a:buChar char=""/>
            </a:pPr>
            <a:r>
              <a:rPr lang="en-US" sz="2200" u="sng" dirty="0"/>
              <a:t>Advantages</a:t>
            </a:r>
            <a:r>
              <a:rPr lang="en-US" sz="2200" dirty="0"/>
              <a:t>: Flexible/unbounded size: it grows or shrinks as needed</a:t>
            </a:r>
            <a:endParaRPr lang="en-US" sz="2200" dirty="0"/>
          </a:p>
          <a:p>
            <a:pPr marL="611505" lvl="2" indent="-283210" algn="l">
              <a:spcBef>
                <a:spcPts val="600"/>
              </a:spcBef>
              <a:buSzPct val="80000"/>
              <a:buFont typeface="Wingdings 2" panose="05020102010507070707"/>
              <a:buChar char=""/>
            </a:pPr>
            <a:r>
              <a:rPr lang="en-US" sz="2200" u="sng" dirty="0" err="1"/>
              <a:t>Disadvanteges</a:t>
            </a:r>
            <a:r>
              <a:rPr lang="en-US" sz="2200" dirty="0"/>
              <a:t>: Sequential access</a:t>
            </a:r>
            <a:endParaRPr lang="en-US" sz="2200" dirty="0"/>
          </a:p>
          <a:p>
            <a:pPr marL="1068705" lvl="3" indent="-283210" algn="l">
              <a:spcBef>
                <a:spcPts val="600"/>
              </a:spcBef>
              <a:buSzPct val="80000"/>
              <a:buFont typeface="Wingdings 2" panose="05020102010507070707"/>
              <a:buChar char=""/>
            </a:pPr>
            <a:r>
              <a:rPr lang="en-US" sz="2000" dirty="0"/>
              <a:t>Elements must be accessed in some specific order dictated by the links</a:t>
            </a:r>
            <a:endParaRPr lang="en-US" altLang="en-US" sz="2000" dirty="0"/>
          </a:p>
        </p:txBody>
      </p:sp>
      <p:sp>
        <p:nvSpPr>
          <p:cNvPr id="4" name="Rectangle 3"/>
          <p:cNvSpPr>
            <a:spLocks noChangeArrowheads="1"/>
          </p:cNvSpPr>
          <p:nvPr/>
        </p:nvSpPr>
        <p:spPr bwMode="auto">
          <a:xfrm>
            <a:off x="1304881" y="2992660"/>
            <a:ext cx="860425" cy="452438"/>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tLang="en-US"/>
          </a:p>
        </p:txBody>
      </p:sp>
      <p:sp>
        <p:nvSpPr>
          <p:cNvPr id="5" name="Text Box 5"/>
          <p:cNvSpPr txBox="1">
            <a:spLocks noChangeArrowheads="1"/>
          </p:cNvSpPr>
          <p:nvPr/>
        </p:nvSpPr>
        <p:spPr bwMode="auto">
          <a:xfrm>
            <a:off x="1304881" y="2504583"/>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dirty="0">
                <a:solidFill>
                  <a:srgbClr val="00B050"/>
                </a:solidFill>
                <a:latin typeface="+mn-lt"/>
              </a:rPr>
              <a:t>Head</a:t>
            </a:r>
            <a:endParaRPr lang="en-US" altLang="en-US" dirty="0">
              <a:solidFill>
                <a:srgbClr val="00B050"/>
              </a:solidFill>
              <a:latin typeface="+mn-lt"/>
            </a:endParaRPr>
          </a:p>
        </p:txBody>
      </p:sp>
      <p:sp>
        <p:nvSpPr>
          <p:cNvPr id="6" name="Rectangle 5"/>
          <p:cNvSpPr>
            <a:spLocks noChangeArrowheads="1"/>
          </p:cNvSpPr>
          <p:nvPr/>
        </p:nvSpPr>
        <p:spPr bwMode="auto">
          <a:xfrm>
            <a:off x="2534383" y="2197879"/>
            <a:ext cx="871537" cy="1216025"/>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tLang="en-US"/>
          </a:p>
        </p:txBody>
      </p:sp>
      <p:sp>
        <p:nvSpPr>
          <p:cNvPr id="7" name="Rectangle 6"/>
          <p:cNvSpPr>
            <a:spLocks noChangeArrowheads="1"/>
          </p:cNvSpPr>
          <p:nvPr/>
        </p:nvSpPr>
        <p:spPr bwMode="auto">
          <a:xfrm>
            <a:off x="3755730" y="2206407"/>
            <a:ext cx="871537" cy="1216025"/>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tLang="en-US"/>
          </a:p>
        </p:txBody>
      </p:sp>
      <p:sp>
        <p:nvSpPr>
          <p:cNvPr id="8" name="Rectangle 7"/>
          <p:cNvSpPr>
            <a:spLocks noChangeArrowheads="1"/>
          </p:cNvSpPr>
          <p:nvPr/>
        </p:nvSpPr>
        <p:spPr bwMode="auto">
          <a:xfrm>
            <a:off x="5157381" y="2229780"/>
            <a:ext cx="871537" cy="1216025"/>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tLang="en-US"/>
          </a:p>
        </p:txBody>
      </p:sp>
      <p:sp>
        <p:nvSpPr>
          <p:cNvPr id="9" name="Line 6"/>
          <p:cNvSpPr>
            <a:spLocks noChangeShapeType="1"/>
          </p:cNvSpPr>
          <p:nvPr/>
        </p:nvSpPr>
        <p:spPr bwMode="auto">
          <a:xfrm>
            <a:off x="2534382" y="2992660"/>
            <a:ext cx="87153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 name="Line 6"/>
          <p:cNvSpPr>
            <a:spLocks noChangeShapeType="1"/>
          </p:cNvSpPr>
          <p:nvPr/>
        </p:nvSpPr>
        <p:spPr bwMode="auto">
          <a:xfrm>
            <a:off x="3755729" y="3001955"/>
            <a:ext cx="87153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 name="Line 6"/>
          <p:cNvSpPr>
            <a:spLocks noChangeShapeType="1"/>
          </p:cNvSpPr>
          <p:nvPr/>
        </p:nvSpPr>
        <p:spPr bwMode="auto">
          <a:xfrm>
            <a:off x="5157380" y="3021982"/>
            <a:ext cx="87153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 name="Line 10"/>
          <p:cNvSpPr>
            <a:spLocks noChangeShapeType="1"/>
          </p:cNvSpPr>
          <p:nvPr/>
        </p:nvSpPr>
        <p:spPr bwMode="auto">
          <a:xfrm>
            <a:off x="2043110" y="3218879"/>
            <a:ext cx="640080"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 name="Line 10"/>
          <p:cNvSpPr>
            <a:spLocks noChangeShapeType="1"/>
          </p:cNvSpPr>
          <p:nvPr/>
        </p:nvSpPr>
        <p:spPr bwMode="auto">
          <a:xfrm>
            <a:off x="3294457" y="3226186"/>
            <a:ext cx="640080"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 name="Line 10"/>
          <p:cNvSpPr>
            <a:spLocks noChangeShapeType="1"/>
          </p:cNvSpPr>
          <p:nvPr/>
        </p:nvSpPr>
        <p:spPr bwMode="auto">
          <a:xfrm>
            <a:off x="4476472" y="3216361"/>
            <a:ext cx="868260" cy="2517"/>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 name="Text Box 7"/>
          <p:cNvSpPr txBox="1">
            <a:spLocks noChangeArrowheads="1"/>
          </p:cNvSpPr>
          <p:nvPr/>
        </p:nvSpPr>
        <p:spPr bwMode="auto">
          <a:xfrm>
            <a:off x="3730394" y="1809000"/>
            <a:ext cx="803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dirty="0">
                <a:solidFill>
                  <a:srgbClr val="00B0F0"/>
                </a:solidFill>
                <a:latin typeface="+mn-lt"/>
              </a:rPr>
              <a:t>Node</a:t>
            </a:r>
            <a:endParaRPr lang="en-US" altLang="en-US" dirty="0">
              <a:solidFill>
                <a:srgbClr val="00B0F0"/>
              </a:solidFill>
              <a:latin typeface="+mn-lt"/>
            </a:endParaRPr>
          </a:p>
        </p:txBody>
      </p:sp>
      <p:sp>
        <p:nvSpPr>
          <p:cNvPr id="16" name="Text Box 7"/>
          <p:cNvSpPr txBox="1">
            <a:spLocks noChangeArrowheads="1"/>
          </p:cNvSpPr>
          <p:nvPr/>
        </p:nvSpPr>
        <p:spPr bwMode="auto">
          <a:xfrm>
            <a:off x="2546973" y="1809000"/>
            <a:ext cx="803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dirty="0">
                <a:solidFill>
                  <a:srgbClr val="00B0F0"/>
                </a:solidFill>
                <a:latin typeface="+mn-lt"/>
              </a:rPr>
              <a:t>Node</a:t>
            </a:r>
            <a:endParaRPr lang="en-US" altLang="en-US" dirty="0">
              <a:solidFill>
                <a:srgbClr val="00B0F0"/>
              </a:solidFill>
              <a:latin typeface="+mn-lt"/>
            </a:endParaRPr>
          </a:p>
        </p:txBody>
      </p:sp>
      <p:sp>
        <p:nvSpPr>
          <p:cNvPr id="17" name="Text Box 7"/>
          <p:cNvSpPr txBox="1">
            <a:spLocks noChangeArrowheads="1"/>
          </p:cNvSpPr>
          <p:nvPr/>
        </p:nvSpPr>
        <p:spPr bwMode="auto">
          <a:xfrm>
            <a:off x="5191435" y="1810211"/>
            <a:ext cx="803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dirty="0">
                <a:solidFill>
                  <a:srgbClr val="00B0F0"/>
                </a:solidFill>
                <a:latin typeface="+mn-lt"/>
              </a:rPr>
              <a:t>Node</a:t>
            </a:r>
            <a:endParaRPr lang="en-US" altLang="en-US" dirty="0">
              <a:solidFill>
                <a:srgbClr val="00B0F0"/>
              </a:solidFill>
              <a:latin typeface="+mn-lt"/>
            </a:endParaRPr>
          </a:p>
        </p:txBody>
      </p:sp>
      <p:sp>
        <p:nvSpPr>
          <p:cNvPr id="18" name="Footer Placeholder 17"/>
          <p:cNvSpPr>
            <a:spLocks noGrp="1"/>
          </p:cNvSpPr>
          <p:nvPr>
            <p:ph type="ftr" sz="quarter" idx="11"/>
          </p:nvPr>
        </p:nvSpPr>
        <p:spPr/>
        <p:txBody>
          <a:bodyPr/>
          <a:lstStyle/>
          <a:p>
            <a:r>
              <a:rPr lang="en-US"/>
              <a:t>Linked list     Prof.Neamat Abdelkader</a:t>
            </a:r>
            <a:endParaRPr lang="ar-EG"/>
          </a:p>
        </p:txBody>
      </p:sp>
      <p:sp>
        <p:nvSpPr>
          <p:cNvPr id="19" name="Slide Number Placeholder 18"/>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524000" y="528637"/>
            <a:ext cx="9067800" cy="2143125"/>
          </a:xfrm>
          <a:prstGeom prst="rect">
            <a:avLst/>
          </a:prstGeom>
        </p:spPr>
      </p:pic>
      <p:sp>
        <p:nvSpPr>
          <p:cNvPr id="3" name="Subtitle 2"/>
          <p:cNvSpPr>
            <a:spLocks noGrp="1"/>
          </p:cNvSpPr>
          <p:nvPr>
            <p:ph type="subTitle" idx="1"/>
          </p:nvPr>
        </p:nvSpPr>
        <p:spPr>
          <a:xfrm>
            <a:off x="980661" y="3602037"/>
            <a:ext cx="9687339" cy="2851771"/>
          </a:xfrm>
        </p:spPr>
        <p:txBody>
          <a:bodyPr>
            <a:normAutofit/>
          </a:bodyPr>
          <a:lstStyle/>
          <a:p>
            <a:pPr algn="l"/>
            <a:r>
              <a:rPr lang="en-US" dirty="0"/>
              <a:t>This linked list has four nodes in it, each with a link to the next node in the series. The last node has a link to the special value NULL The NULL pointer has been presented in the lecture and is used here, to show that it is the last link in the chain. </a:t>
            </a:r>
            <a:endParaRPr lang="en-US" dirty="0"/>
          </a:p>
          <a:p>
            <a:pPr algn="l"/>
            <a:r>
              <a:rPr lang="en-US" dirty="0"/>
              <a:t>There is also another special pointer, called Start </a:t>
            </a:r>
            <a:r>
              <a:rPr lang="en-US"/>
              <a:t>or head, which </a:t>
            </a:r>
            <a:r>
              <a:rPr lang="en-US" dirty="0"/>
              <a:t>points to the first link in the chain so that we can keep track of it.</a:t>
            </a:r>
            <a:endParaRPr lang="en-US" dirty="0"/>
          </a:p>
        </p:txBody>
      </p:sp>
      <p:sp>
        <p:nvSpPr>
          <p:cNvPr id="2" name="Footer Placeholder 1"/>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935" y="347729"/>
            <a:ext cx="9144000" cy="726225"/>
          </a:xfrm>
        </p:spPr>
        <p:txBody>
          <a:bodyPr>
            <a:normAutofit/>
          </a:bodyPr>
          <a:lstStyle/>
          <a:p>
            <a:pPr algn="l"/>
            <a:r>
              <a:rPr lang="en-US" sz="3200" b="1" u="sng" dirty="0"/>
              <a:t>Defining the data structure for a linked list </a:t>
            </a:r>
            <a:endParaRPr lang="en-US" sz="3200" b="1" u="sng" dirty="0"/>
          </a:p>
        </p:txBody>
      </p:sp>
      <p:sp>
        <p:nvSpPr>
          <p:cNvPr id="3" name="Subtitle 2"/>
          <p:cNvSpPr>
            <a:spLocks noGrp="1"/>
          </p:cNvSpPr>
          <p:nvPr>
            <p:ph type="subTitle" idx="1"/>
          </p:nvPr>
        </p:nvSpPr>
        <p:spPr>
          <a:xfrm>
            <a:off x="764147" y="1580054"/>
            <a:ext cx="10491988" cy="3610132"/>
          </a:xfrm>
        </p:spPr>
        <p:txBody>
          <a:bodyPr>
            <a:normAutofit fontScale="92500" lnSpcReduction="20000"/>
          </a:bodyPr>
          <a:lstStyle/>
          <a:p>
            <a:pPr algn="l"/>
            <a:r>
              <a:rPr lang="en-US" dirty="0"/>
              <a:t>The key part of a linked list is a structure, which holds the data for each node ( any  items in the list, and most importantly, a pointer to the next node). Here given the structure of a typical node: </a:t>
            </a:r>
            <a:endParaRPr lang="ar-EG" dirty="0"/>
          </a:p>
          <a:p>
            <a:pPr algn="l"/>
            <a:r>
              <a:rPr lang="en-US" i="1" dirty="0" err="1">
                <a:solidFill>
                  <a:srgbClr val="002060"/>
                </a:solidFill>
              </a:rPr>
              <a:t>struct</a:t>
            </a:r>
            <a:r>
              <a:rPr lang="en-US" i="1" dirty="0">
                <a:solidFill>
                  <a:srgbClr val="002060"/>
                </a:solidFill>
              </a:rPr>
              <a:t> Node </a:t>
            </a:r>
            <a:endParaRPr lang="ar-EG" i="1" dirty="0">
              <a:solidFill>
                <a:srgbClr val="002060"/>
              </a:solidFill>
            </a:endParaRPr>
          </a:p>
          <a:p>
            <a:pPr algn="l"/>
            <a:r>
              <a:rPr lang="en-US" i="1" dirty="0">
                <a:solidFill>
                  <a:srgbClr val="002060"/>
                </a:solidFill>
              </a:rPr>
              <a:t>{ char name[20];  </a:t>
            </a:r>
            <a:endParaRPr lang="en-US" i="1" dirty="0">
              <a:solidFill>
                <a:srgbClr val="002060"/>
              </a:solidFill>
            </a:endParaRPr>
          </a:p>
          <a:p>
            <a:pPr algn="l"/>
            <a:r>
              <a:rPr lang="en-US" i="1" dirty="0">
                <a:solidFill>
                  <a:srgbClr val="002060"/>
                </a:solidFill>
              </a:rPr>
              <a:t>   </a:t>
            </a:r>
            <a:r>
              <a:rPr lang="en-US" i="1" dirty="0" err="1">
                <a:solidFill>
                  <a:srgbClr val="002060"/>
                </a:solidFill>
              </a:rPr>
              <a:t>int</a:t>
            </a:r>
            <a:r>
              <a:rPr lang="en-US" i="1" dirty="0">
                <a:solidFill>
                  <a:srgbClr val="002060"/>
                </a:solidFill>
              </a:rPr>
              <a:t> number; </a:t>
            </a:r>
            <a:endParaRPr lang="en-US" i="1" dirty="0">
              <a:solidFill>
                <a:srgbClr val="002060"/>
              </a:solidFill>
            </a:endParaRPr>
          </a:p>
          <a:p>
            <a:pPr algn="l"/>
            <a:r>
              <a:rPr lang="en-US" i="1" dirty="0">
                <a:solidFill>
                  <a:srgbClr val="002060"/>
                </a:solidFill>
              </a:rPr>
              <a:t>     Node *next;         // Pointer to next node </a:t>
            </a:r>
            <a:endParaRPr lang="en-US" i="1" dirty="0">
              <a:solidFill>
                <a:srgbClr val="002060"/>
              </a:solidFill>
            </a:endParaRPr>
          </a:p>
          <a:p>
            <a:pPr algn="l"/>
            <a:r>
              <a:rPr lang="en-US" i="1" dirty="0">
                <a:solidFill>
                  <a:schemeClr val="tx2"/>
                </a:solidFill>
              </a:rPr>
              <a:t>             };</a:t>
            </a:r>
            <a:endParaRPr lang="en-US" i="1" dirty="0">
              <a:solidFill>
                <a:schemeClr val="tx2"/>
              </a:solidFill>
            </a:endParaRPr>
          </a:p>
          <a:p>
            <a:pPr algn="l"/>
            <a:r>
              <a:rPr lang="en-US" dirty="0"/>
              <a:t>The important part of the structure is the line before the closing curly brackets. This gives a pointer to the next node in the list. This is the only case in C++ where you are allowed to refer to a data type (in this case Node) before you have even finished defining it! </a:t>
            </a:r>
            <a:endParaRPr lang="en-US"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3" y="517056"/>
            <a:ext cx="9144000" cy="680679"/>
          </a:xfrm>
        </p:spPr>
        <p:txBody>
          <a:bodyPr>
            <a:noAutofit/>
          </a:bodyPr>
          <a:lstStyle/>
          <a:p>
            <a:r>
              <a:rPr lang="en-US" sz="4400" b="1" dirty="0"/>
              <a:t>Properties of linked lists</a:t>
            </a:r>
            <a:endParaRPr lang="en-US" sz="4400" b="1" dirty="0"/>
          </a:p>
        </p:txBody>
      </p:sp>
      <p:sp>
        <p:nvSpPr>
          <p:cNvPr id="3" name="Subtitle 2"/>
          <p:cNvSpPr>
            <a:spLocks noGrp="1"/>
          </p:cNvSpPr>
          <p:nvPr>
            <p:ph type="subTitle" idx="1"/>
          </p:nvPr>
        </p:nvSpPr>
        <p:spPr>
          <a:xfrm>
            <a:off x="1369453" y="1889147"/>
            <a:ext cx="9144000" cy="3172250"/>
          </a:xfrm>
        </p:spPr>
        <p:txBody>
          <a:bodyPr>
            <a:normAutofit/>
          </a:bodyPr>
          <a:lstStyle/>
          <a:p>
            <a:pPr algn="l"/>
            <a:r>
              <a:rPr lang="en-US" dirty="0"/>
              <a:t>The linked list has nodes where, </a:t>
            </a:r>
            <a:endParaRPr lang="en-US" dirty="0"/>
          </a:p>
          <a:p>
            <a:pPr algn="l"/>
            <a:r>
              <a:rPr lang="en-US" dirty="0"/>
              <a:t>1- The address of the first node is stored in the pointer </a:t>
            </a:r>
            <a:r>
              <a:rPr lang="en-US" b="1" u="sng" dirty="0"/>
              <a:t>head.</a:t>
            </a:r>
            <a:r>
              <a:rPr lang="en-US" dirty="0"/>
              <a:t> </a:t>
            </a:r>
            <a:endParaRPr lang="en-US" dirty="0"/>
          </a:p>
          <a:p>
            <a:pPr algn="l"/>
            <a:r>
              <a:rPr lang="en-US" dirty="0"/>
              <a:t>2- Each node has two components: info, to store the info, and link, to store the address of the next node. </a:t>
            </a:r>
            <a:endParaRPr lang="en-US" dirty="0"/>
          </a:p>
          <a:p>
            <a:pPr algn="l"/>
            <a:r>
              <a:rPr lang="en-US" dirty="0"/>
              <a:t>3- </a:t>
            </a:r>
            <a:r>
              <a:rPr lang="en-US" b="1" u="sng" dirty="0"/>
              <a:t>Tail</a:t>
            </a:r>
            <a:r>
              <a:rPr lang="en-US" dirty="0"/>
              <a:t>, the last node.</a:t>
            </a:r>
            <a:endParaRPr lang="en-US" dirty="0"/>
          </a:p>
          <a:p>
            <a:pPr algn="l"/>
            <a:endParaRPr lang="en-US" dirty="0"/>
          </a:p>
        </p:txBody>
      </p:sp>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8177" y="167426"/>
            <a:ext cx="9144000" cy="824248"/>
          </a:xfrm>
        </p:spPr>
        <p:txBody>
          <a:bodyPr>
            <a:noAutofit/>
          </a:bodyPr>
          <a:lstStyle/>
          <a:p>
            <a:pPr algn="l"/>
            <a:r>
              <a:rPr lang="en-US" sz="2400" b="1" u="sng" dirty="0"/>
              <a:t>Consider the node of a linked list as follows:</a:t>
            </a:r>
            <a:br>
              <a:rPr lang="en-US" sz="2400" b="1" u="sng" dirty="0"/>
            </a:br>
            <a:endParaRPr lang="ar-EG" sz="2400" b="1" u="sng" dirty="0"/>
          </a:p>
        </p:txBody>
      </p:sp>
      <p:sp>
        <p:nvSpPr>
          <p:cNvPr id="3" name="Subtitle 2"/>
          <p:cNvSpPr>
            <a:spLocks noGrp="1"/>
          </p:cNvSpPr>
          <p:nvPr>
            <p:ph type="subTitle" idx="1"/>
          </p:nvPr>
        </p:nvSpPr>
        <p:spPr>
          <a:xfrm>
            <a:off x="970209" y="678534"/>
            <a:ext cx="9144000" cy="3893466"/>
          </a:xfrm>
        </p:spPr>
        <p:txBody>
          <a:bodyPr>
            <a:normAutofit fontScale="92500" lnSpcReduction="10000"/>
          </a:bodyPr>
          <a:lstStyle/>
          <a:p>
            <a:pPr algn="l"/>
            <a:r>
              <a:rPr lang="en-US" b="1" i="1" dirty="0" err="1">
                <a:solidFill>
                  <a:srgbClr val="002060"/>
                </a:solidFill>
              </a:rPr>
              <a:t>Struct</a:t>
            </a:r>
            <a:r>
              <a:rPr lang="en-US" b="1" i="1" dirty="0">
                <a:solidFill>
                  <a:srgbClr val="002060"/>
                </a:solidFill>
              </a:rPr>
              <a:t> node</a:t>
            </a:r>
            <a:endParaRPr lang="en-US" b="1" i="1" dirty="0">
              <a:solidFill>
                <a:srgbClr val="002060"/>
              </a:solidFill>
            </a:endParaRPr>
          </a:p>
          <a:p>
            <a:pPr algn="l"/>
            <a:r>
              <a:rPr lang="en-US" b="1" i="1" dirty="0">
                <a:solidFill>
                  <a:srgbClr val="002060"/>
                </a:solidFill>
              </a:rPr>
              <a:t>{ </a:t>
            </a:r>
            <a:r>
              <a:rPr lang="en-US" b="1" i="1" dirty="0" err="1">
                <a:solidFill>
                  <a:srgbClr val="002060"/>
                </a:solidFill>
              </a:rPr>
              <a:t>int</a:t>
            </a:r>
            <a:r>
              <a:rPr lang="en-US" b="1" i="1" dirty="0">
                <a:solidFill>
                  <a:srgbClr val="002060"/>
                </a:solidFill>
              </a:rPr>
              <a:t> info;</a:t>
            </a:r>
            <a:endParaRPr lang="en-US" b="1" i="1" dirty="0">
              <a:solidFill>
                <a:srgbClr val="002060"/>
              </a:solidFill>
            </a:endParaRPr>
          </a:p>
          <a:p>
            <a:pPr algn="l"/>
            <a:r>
              <a:rPr lang="en-US" b="1" i="1" dirty="0">
                <a:solidFill>
                  <a:srgbClr val="002060"/>
                </a:solidFill>
              </a:rPr>
              <a:t>node *next; };</a:t>
            </a:r>
            <a:endParaRPr lang="en-US" b="1" i="1" dirty="0">
              <a:solidFill>
                <a:srgbClr val="002060"/>
              </a:solidFill>
            </a:endParaRPr>
          </a:p>
          <a:p>
            <a:pPr algn="l"/>
            <a:r>
              <a:rPr lang="en-US" dirty="0"/>
              <a:t>The variable declaration is as follows: </a:t>
            </a:r>
            <a:endParaRPr lang="en-US" dirty="0"/>
          </a:p>
          <a:p>
            <a:pPr algn="l"/>
            <a:r>
              <a:rPr lang="en-US" i="1" dirty="0">
                <a:solidFill>
                  <a:srgbClr val="002060"/>
                </a:solidFill>
              </a:rPr>
              <a:t>node * head;</a:t>
            </a:r>
            <a:endParaRPr lang="en-US" i="1" dirty="0">
              <a:solidFill>
                <a:srgbClr val="002060"/>
              </a:solidFill>
            </a:endParaRPr>
          </a:p>
          <a:p>
            <a:pPr algn="l"/>
            <a:r>
              <a:rPr lang="en-US" dirty="0"/>
              <a:t>If the value of the head is 2000, the data part of the first node is 17, and the link component of the first node contains 2800, the address of the second node, the data part of the second node is 92, and the link component of the second node contains 1500, the address of the third  node and so on. We will use the arrow notation whenever we draw the figure of a linked list.</a:t>
            </a:r>
            <a:endParaRPr lang="en-US" dirty="0"/>
          </a:p>
          <a:p>
            <a:pPr algn="l"/>
            <a:r>
              <a:rPr lang="en-US" dirty="0"/>
              <a:t>Head= 2000,  </a:t>
            </a:r>
            <a:r>
              <a:rPr lang="en-US" i="1" dirty="0" err="1">
                <a:solidFill>
                  <a:schemeClr val="tx2"/>
                </a:solidFill>
              </a:rPr>
              <a:t>head</a:t>
            </a:r>
            <a:r>
              <a:rPr lang="en-US" i="1" dirty="0" err="1">
                <a:solidFill>
                  <a:schemeClr val="tx2"/>
                </a:solidFill>
                <a:sym typeface="Wingdings" panose="05000000000000000000" pitchFamily="2" charset="2"/>
              </a:rPr>
              <a:t>info</a:t>
            </a:r>
            <a:r>
              <a:rPr lang="en-US" i="1" dirty="0">
                <a:solidFill>
                  <a:schemeClr val="tx2"/>
                </a:solidFill>
                <a:sym typeface="Wingdings" panose="05000000000000000000" pitchFamily="2" charset="2"/>
              </a:rPr>
              <a:t>=2800</a:t>
            </a:r>
            <a:endParaRPr lang="en-US" i="1" dirty="0">
              <a:solidFill>
                <a:schemeClr val="tx2"/>
              </a:solidFill>
            </a:endParaRPr>
          </a:p>
          <a:p>
            <a:pPr algn="l"/>
            <a:endParaRPr lang="ar-EG"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8177" y="4794615"/>
            <a:ext cx="7792793" cy="1593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a:t>Linked list     Prof.Neamat Abdelkader</a:t>
            </a:r>
            <a:endParaRPr lang="ar-EG"/>
          </a:p>
        </p:txBody>
      </p:sp>
      <p:sp>
        <p:nvSpPr>
          <p:cNvPr id="5" name="Slide Number Placeholder 4"/>
          <p:cNvSpPr>
            <a:spLocks noGrp="1"/>
          </p:cNvSpPr>
          <p:nvPr>
            <p:ph type="sldNum" sz="quarter" idx="12"/>
          </p:nvPr>
        </p:nvSpPr>
        <p:spPr/>
        <p:txBody>
          <a:bodyPr/>
          <a:lstStyle/>
          <a:p>
            <a:fld id="{26FC996D-1C07-4EBD-9659-42B83F7B06AD}" type="slidenum">
              <a:rPr lang="ar-EG" smtClean="0"/>
            </a:fld>
            <a:endParaRPr lang="ar-E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13682</Words>
  <Application>WPS Slides</Application>
  <PresentationFormat>Widescreen</PresentationFormat>
  <Paragraphs>500</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Wingdings 2</vt:lpstr>
      <vt:lpstr>Times New Roman</vt:lpstr>
      <vt:lpstr>Calibri Light</vt:lpstr>
      <vt:lpstr>Calibri</vt:lpstr>
      <vt:lpstr>Microsoft YaHei</vt:lpstr>
      <vt:lpstr>Arial Unicode MS</vt:lpstr>
      <vt:lpstr>Aldhabi</vt:lpstr>
      <vt:lpstr>Office Theme</vt:lpstr>
      <vt:lpstr>Linked Lists</vt:lpstr>
      <vt:lpstr> What is a linked list?  </vt:lpstr>
      <vt:lpstr>What can we do with a linked list?</vt:lpstr>
      <vt:lpstr>PowerPoint 演示文稿</vt:lpstr>
      <vt:lpstr>Made of pointers and nodes </vt:lpstr>
      <vt:lpstr>PowerPoint 演示文稿</vt:lpstr>
      <vt:lpstr>Defining the data structure for a linked list </vt:lpstr>
      <vt:lpstr>Properties of linked lists</vt:lpstr>
      <vt:lpstr>Consider the node of a linked list as follows: </vt:lpstr>
      <vt:lpstr>Declaration of Class of linked list</vt:lpstr>
      <vt:lpstr>Notes</vt:lpstr>
      <vt:lpstr>Linked list class (cont.)</vt:lpstr>
      <vt:lpstr>Notes on functions of linked list</vt:lpstr>
      <vt:lpstr>Linked list class (cont.)</vt:lpstr>
      <vt:lpstr>first function</vt:lpstr>
      <vt:lpstr>Ex_1: Write a main function that uses the class linked list, reads 10 elements, inserts them in the list and prints them</vt:lpstr>
      <vt:lpstr>Ex_2:  Add a member function to the class linked list to print the elements of the list</vt:lpstr>
      <vt:lpstr>Ex_3: Add search function as member function to the class linked list to search for certain element in the list and returns the number of its node</vt:lpstr>
      <vt:lpstr>Output of Ex_3 if elements of the list are: 10, 20 ,30 ,40 ,50, and search for certain elements</vt:lpstr>
      <vt:lpstr>Another solution for example_3</vt:lpstr>
      <vt:lpstr>Ex_4: Search for certain element and  print the address of the found node , if not found , prints 0</vt:lpstr>
      <vt:lpstr>PowerPoint 演示文稿</vt:lpstr>
      <vt:lpstr>Write search function as external function to search for certain element in the list (we must use first( ) and next( ) functions)</vt:lpstr>
      <vt:lpstr>Ex_5 :Add a member function to the class linked list to count the number of the nodes of the list</vt:lpstr>
      <vt:lpstr>Solution of Ex_5</vt:lpstr>
      <vt:lpstr>Another solution of Example_5</vt:lpstr>
      <vt:lpstr>Ex_6 : Write the count function as external function</vt:lpstr>
      <vt:lpstr>Print( ) function as member function of the class linked list</vt:lpstr>
      <vt:lpstr>Example_7: the node can contain many items as follows:</vt:lpstr>
      <vt:lpstr>PowerPoint 演示文稿</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Omar Ibrahim</cp:lastModifiedBy>
  <cp:revision>15</cp:revision>
  <dcterms:created xsi:type="dcterms:W3CDTF">2025-04-12T13:31:00Z</dcterms:created>
  <dcterms:modified xsi:type="dcterms:W3CDTF">2025-04-25T19:09:09Z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BCE9DEBB1D7442B6991FD38D59917D38_12</vt:lpwstr>
  </property>
  <property fmtid="{D5CDD505-2E9C-101B-9397-08002B2CF9AE}" pid="3" name="KSOProductBuildVer">
    <vt:lpwstr>1033-12.2.0.20795</vt:lpwstr>
  </property>
</Properties>
</file>