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27"/>
  </p:notesMasterIdLst>
  <p:sldIdLst>
    <p:sldId id="256" r:id="rId2"/>
    <p:sldId id="257" r:id="rId3"/>
    <p:sldId id="258" r:id="rId4"/>
    <p:sldId id="267" r:id="rId5"/>
    <p:sldId id="268" r:id="rId6"/>
    <p:sldId id="269" r:id="rId7"/>
    <p:sldId id="271" r:id="rId8"/>
    <p:sldId id="275" r:id="rId9"/>
    <p:sldId id="280" r:id="rId10"/>
    <p:sldId id="272" r:id="rId11"/>
    <p:sldId id="273" r:id="rId12"/>
    <p:sldId id="274" r:id="rId13"/>
    <p:sldId id="276" r:id="rId14"/>
    <p:sldId id="277" r:id="rId15"/>
    <p:sldId id="278" r:id="rId16"/>
    <p:sldId id="279" r:id="rId17"/>
    <p:sldId id="281" r:id="rId18"/>
    <p:sldId id="283" r:id="rId19"/>
    <p:sldId id="284" r:id="rId20"/>
    <p:sldId id="285" r:id="rId21"/>
    <p:sldId id="286" r:id="rId22"/>
    <p:sldId id="287" r:id="rId23"/>
    <p:sldId id="288" r:id="rId24"/>
    <p:sldId id="289" r:id="rId25"/>
    <p:sldId id="290" r:id="rId26"/>
  </p:sldIdLst>
  <p:sldSz cx="9144000" cy="6858000" type="screen4x3"/>
  <p:notesSz cx="6858000" cy="9144000"/>
  <p:defaultText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A72137-3B1A-484B-B2E6-91E14B975179}" type="datetimeFigureOut">
              <a:rPr lang="en-US" smtClean="0"/>
              <a:t>4/17/2025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50A704-B171-41CE-AA14-D8ED6FA97E19}" type="slidenum">
              <a:rPr lang="en-US" smtClean="0"/>
              <a:t>‹#›</a:t>
            </a:fld>
            <a:endParaRPr lang="en-US"/>
          </a:p>
        </p:txBody>
      </p:sp>
    </p:spTree>
    <p:extLst>
      <p:ext uri="{BB962C8B-B14F-4D97-AF65-F5344CB8AC3E}">
        <p14:creationId xmlns:p14="http://schemas.microsoft.com/office/powerpoint/2010/main" val="1526249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fld id="{EF6AEF49-0D1D-4BDA-9F6F-3F00FA134F79}" type="datetime8">
              <a:rPr lang="ar-EG" smtClean="0"/>
              <a:t>17 نيسان، 25</a:t>
            </a:fld>
            <a:endParaRPr lang="ar-EG"/>
          </a:p>
        </p:txBody>
      </p:sp>
      <p:sp>
        <p:nvSpPr>
          <p:cNvPr id="5" name="Footer Placeholder 4"/>
          <p:cNvSpPr>
            <a:spLocks noGrp="1"/>
          </p:cNvSpPr>
          <p:nvPr>
            <p:ph type="ftr" sz="quarter" idx="11"/>
          </p:nvPr>
        </p:nvSpPr>
        <p:spPr/>
        <p:txBody>
          <a:bodyPr/>
          <a:lstStyle/>
          <a:p>
            <a:r>
              <a:rPr lang="en-US"/>
              <a:t>Double linked list              Prof. Neamat Abdelkader</a:t>
            </a:r>
            <a:endParaRPr lang="ar-EG"/>
          </a:p>
        </p:txBody>
      </p:sp>
      <p:sp>
        <p:nvSpPr>
          <p:cNvPr id="6" name="Slide Number Placeholder 5"/>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36961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p:cNvSpPr>
            <a:spLocks noGrp="1"/>
          </p:cNvSpPr>
          <p:nvPr>
            <p:ph type="dt" sz="half" idx="10"/>
          </p:nvPr>
        </p:nvSpPr>
        <p:spPr/>
        <p:txBody>
          <a:bodyPr/>
          <a:lstStyle/>
          <a:p>
            <a:fld id="{4F55D692-0BC6-441C-AE64-672BB7B689D6}" type="datetime8">
              <a:rPr lang="ar-EG" smtClean="0"/>
              <a:t>17 نيسان، 25</a:t>
            </a:fld>
            <a:endParaRPr lang="ar-EG"/>
          </a:p>
        </p:txBody>
      </p:sp>
      <p:sp>
        <p:nvSpPr>
          <p:cNvPr id="5" name="Footer Placeholder 4"/>
          <p:cNvSpPr>
            <a:spLocks noGrp="1"/>
          </p:cNvSpPr>
          <p:nvPr>
            <p:ph type="ftr" sz="quarter" idx="11"/>
          </p:nvPr>
        </p:nvSpPr>
        <p:spPr/>
        <p:txBody>
          <a:bodyPr/>
          <a:lstStyle/>
          <a:p>
            <a:r>
              <a:rPr lang="en-US"/>
              <a:t>Double linked list              Prof. Neamat Abdelkader</a:t>
            </a:r>
            <a:endParaRPr lang="ar-EG"/>
          </a:p>
        </p:txBody>
      </p:sp>
      <p:sp>
        <p:nvSpPr>
          <p:cNvPr id="6" name="Slide Number Placeholder 5"/>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817318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ar-E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p:cNvSpPr>
            <a:spLocks noGrp="1"/>
          </p:cNvSpPr>
          <p:nvPr>
            <p:ph type="dt" sz="half" idx="10"/>
          </p:nvPr>
        </p:nvSpPr>
        <p:spPr/>
        <p:txBody>
          <a:bodyPr/>
          <a:lstStyle/>
          <a:p>
            <a:fld id="{744F5F04-E57C-4445-B87D-A68FACF8150E}" type="datetime8">
              <a:rPr lang="ar-EG" smtClean="0"/>
              <a:t>17 نيسان، 25</a:t>
            </a:fld>
            <a:endParaRPr lang="ar-EG"/>
          </a:p>
        </p:txBody>
      </p:sp>
      <p:sp>
        <p:nvSpPr>
          <p:cNvPr id="5" name="Footer Placeholder 4"/>
          <p:cNvSpPr>
            <a:spLocks noGrp="1"/>
          </p:cNvSpPr>
          <p:nvPr>
            <p:ph type="ftr" sz="quarter" idx="11"/>
          </p:nvPr>
        </p:nvSpPr>
        <p:spPr/>
        <p:txBody>
          <a:bodyPr/>
          <a:lstStyle/>
          <a:p>
            <a:r>
              <a:rPr lang="en-US"/>
              <a:t>Double linked list              Prof. Neamat Abdelkader</a:t>
            </a:r>
            <a:endParaRPr lang="ar-EG"/>
          </a:p>
        </p:txBody>
      </p:sp>
      <p:sp>
        <p:nvSpPr>
          <p:cNvPr id="6" name="Slide Number Placeholder 5"/>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1034683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p:cNvSpPr>
            <a:spLocks noGrp="1"/>
          </p:cNvSpPr>
          <p:nvPr>
            <p:ph type="dt" sz="half" idx="10"/>
          </p:nvPr>
        </p:nvSpPr>
        <p:spPr/>
        <p:txBody>
          <a:bodyPr/>
          <a:lstStyle/>
          <a:p>
            <a:fld id="{33A9045A-3EFF-47B8-957E-FEFF70ADAF03}" type="datetime8">
              <a:rPr lang="ar-EG" smtClean="0"/>
              <a:t>17 نيسان، 25</a:t>
            </a:fld>
            <a:endParaRPr lang="ar-EG"/>
          </a:p>
        </p:txBody>
      </p:sp>
      <p:sp>
        <p:nvSpPr>
          <p:cNvPr id="5" name="Footer Placeholder 4"/>
          <p:cNvSpPr>
            <a:spLocks noGrp="1"/>
          </p:cNvSpPr>
          <p:nvPr>
            <p:ph type="ftr" sz="quarter" idx="11"/>
          </p:nvPr>
        </p:nvSpPr>
        <p:spPr/>
        <p:txBody>
          <a:bodyPr/>
          <a:lstStyle/>
          <a:p>
            <a:r>
              <a:rPr lang="en-US"/>
              <a:t>Double linked list              Prof. Neamat Abdelkader</a:t>
            </a:r>
            <a:endParaRPr lang="ar-EG"/>
          </a:p>
        </p:txBody>
      </p:sp>
      <p:sp>
        <p:nvSpPr>
          <p:cNvPr id="6" name="Slide Number Placeholder 5"/>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21285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ar-E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3F254-8F3A-47FF-9BAA-55F632E3838C}" type="datetime8">
              <a:rPr lang="ar-EG" smtClean="0"/>
              <a:t>17 نيسان، 25</a:t>
            </a:fld>
            <a:endParaRPr lang="ar-EG"/>
          </a:p>
        </p:txBody>
      </p:sp>
      <p:sp>
        <p:nvSpPr>
          <p:cNvPr id="5" name="Footer Placeholder 4"/>
          <p:cNvSpPr>
            <a:spLocks noGrp="1"/>
          </p:cNvSpPr>
          <p:nvPr>
            <p:ph type="ftr" sz="quarter" idx="11"/>
          </p:nvPr>
        </p:nvSpPr>
        <p:spPr/>
        <p:txBody>
          <a:bodyPr/>
          <a:lstStyle/>
          <a:p>
            <a:r>
              <a:rPr lang="en-US"/>
              <a:t>Double linked list              Prof. Neamat Abdelkader</a:t>
            </a:r>
            <a:endParaRPr lang="ar-EG"/>
          </a:p>
        </p:txBody>
      </p:sp>
      <p:sp>
        <p:nvSpPr>
          <p:cNvPr id="6" name="Slide Number Placeholder 5"/>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229328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Date Placeholder 4"/>
          <p:cNvSpPr>
            <a:spLocks noGrp="1"/>
          </p:cNvSpPr>
          <p:nvPr>
            <p:ph type="dt" sz="half" idx="10"/>
          </p:nvPr>
        </p:nvSpPr>
        <p:spPr/>
        <p:txBody>
          <a:bodyPr/>
          <a:lstStyle/>
          <a:p>
            <a:fld id="{E3F5BC81-1500-4600-86E3-EF4CDABACA71}" type="datetime8">
              <a:rPr lang="ar-EG" smtClean="0"/>
              <a:t>17 نيسان، 25</a:t>
            </a:fld>
            <a:endParaRPr lang="ar-EG"/>
          </a:p>
        </p:txBody>
      </p:sp>
      <p:sp>
        <p:nvSpPr>
          <p:cNvPr id="6" name="Footer Placeholder 5"/>
          <p:cNvSpPr>
            <a:spLocks noGrp="1"/>
          </p:cNvSpPr>
          <p:nvPr>
            <p:ph type="ftr" sz="quarter" idx="11"/>
          </p:nvPr>
        </p:nvSpPr>
        <p:spPr/>
        <p:txBody>
          <a:bodyPr/>
          <a:lstStyle/>
          <a:p>
            <a:r>
              <a:rPr lang="en-US"/>
              <a:t>Double linked list              Prof. Neamat Abdelkader</a:t>
            </a:r>
            <a:endParaRPr lang="ar-EG"/>
          </a:p>
        </p:txBody>
      </p:sp>
      <p:sp>
        <p:nvSpPr>
          <p:cNvPr id="7" name="Slide Number Placeholder 6"/>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189035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ar-E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7" name="Date Placeholder 6"/>
          <p:cNvSpPr>
            <a:spLocks noGrp="1"/>
          </p:cNvSpPr>
          <p:nvPr>
            <p:ph type="dt" sz="half" idx="10"/>
          </p:nvPr>
        </p:nvSpPr>
        <p:spPr/>
        <p:txBody>
          <a:bodyPr/>
          <a:lstStyle/>
          <a:p>
            <a:fld id="{7692ACB5-D118-4FCA-B857-1BEF9B37F20B}" type="datetime8">
              <a:rPr lang="ar-EG" smtClean="0"/>
              <a:t>17 نيسان، 25</a:t>
            </a:fld>
            <a:endParaRPr lang="ar-EG"/>
          </a:p>
        </p:txBody>
      </p:sp>
      <p:sp>
        <p:nvSpPr>
          <p:cNvPr id="8" name="Footer Placeholder 7"/>
          <p:cNvSpPr>
            <a:spLocks noGrp="1"/>
          </p:cNvSpPr>
          <p:nvPr>
            <p:ph type="ftr" sz="quarter" idx="11"/>
          </p:nvPr>
        </p:nvSpPr>
        <p:spPr/>
        <p:txBody>
          <a:bodyPr/>
          <a:lstStyle/>
          <a:p>
            <a:r>
              <a:rPr lang="en-US"/>
              <a:t>Double linked list              Prof. Neamat Abdelkader</a:t>
            </a:r>
            <a:endParaRPr lang="ar-EG"/>
          </a:p>
        </p:txBody>
      </p:sp>
      <p:sp>
        <p:nvSpPr>
          <p:cNvPr id="9" name="Slide Number Placeholder 8"/>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272782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EG"/>
          </a:p>
        </p:txBody>
      </p:sp>
      <p:sp>
        <p:nvSpPr>
          <p:cNvPr id="3" name="Date Placeholder 2"/>
          <p:cNvSpPr>
            <a:spLocks noGrp="1"/>
          </p:cNvSpPr>
          <p:nvPr>
            <p:ph type="dt" sz="half" idx="10"/>
          </p:nvPr>
        </p:nvSpPr>
        <p:spPr/>
        <p:txBody>
          <a:bodyPr/>
          <a:lstStyle/>
          <a:p>
            <a:fld id="{6C3B5F37-E531-4810-88D0-B5B33A0300CE}" type="datetime8">
              <a:rPr lang="ar-EG" smtClean="0"/>
              <a:t>17 نيسان، 25</a:t>
            </a:fld>
            <a:endParaRPr lang="ar-EG"/>
          </a:p>
        </p:txBody>
      </p:sp>
      <p:sp>
        <p:nvSpPr>
          <p:cNvPr id="4" name="Footer Placeholder 3"/>
          <p:cNvSpPr>
            <a:spLocks noGrp="1"/>
          </p:cNvSpPr>
          <p:nvPr>
            <p:ph type="ftr" sz="quarter" idx="11"/>
          </p:nvPr>
        </p:nvSpPr>
        <p:spPr/>
        <p:txBody>
          <a:bodyPr/>
          <a:lstStyle/>
          <a:p>
            <a:r>
              <a:rPr lang="en-US"/>
              <a:t>Double linked list              Prof. Neamat Abdelkader</a:t>
            </a:r>
            <a:endParaRPr lang="ar-EG"/>
          </a:p>
        </p:txBody>
      </p:sp>
      <p:sp>
        <p:nvSpPr>
          <p:cNvPr id="5" name="Slide Number Placeholder 4"/>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256694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2C7D9-0409-4675-B63F-79354698CC1C}" type="datetime8">
              <a:rPr lang="ar-EG" smtClean="0"/>
              <a:t>17 نيسان، 25</a:t>
            </a:fld>
            <a:endParaRPr lang="ar-EG"/>
          </a:p>
        </p:txBody>
      </p:sp>
      <p:sp>
        <p:nvSpPr>
          <p:cNvPr id="3" name="Footer Placeholder 2"/>
          <p:cNvSpPr>
            <a:spLocks noGrp="1"/>
          </p:cNvSpPr>
          <p:nvPr>
            <p:ph type="ftr" sz="quarter" idx="11"/>
          </p:nvPr>
        </p:nvSpPr>
        <p:spPr/>
        <p:txBody>
          <a:bodyPr/>
          <a:lstStyle/>
          <a:p>
            <a:r>
              <a:rPr lang="en-US"/>
              <a:t>Double linked list              Prof. Neamat Abdelkader</a:t>
            </a:r>
            <a:endParaRPr lang="ar-EG"/>
          </a:p>
        </p:txBody>
      </p:sp>
      <p:sp>
        <p:nvSpPr>
          <p:cNvPr id="4" name="Slide Number Placeholder 3"/>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2357740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ar-E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A99C5F-789A-4ABA-B973-8406F17F6742}" type="datetime8">
              <a:rPr lang="ar-EG" smtClean="0"/>
              <a:t>17 نيسان، 25</a:t>
            </a:fld>
            <a:endParaRPr lang="ar-EG"/>
          </a:p>
        </p:txBody>
      </p:sp>
      <p:sp>
        <p:nvSpPr>
          <p:cNvPr id="6" name="Footer Placeholder 5"/>
          <p:cNvSpPr>
            <a:spLocks noGrp="1"/>
          </p:cNvSpPr>
          <p:nvPr>
            <p:ph type="ftr" sz="quarter" idx="11"/>
          </p:nvPr>
        </p:nvSpPr>
        <p:spPr/>
        <p:txBody>
          <a:bodyPr/>
          <a:lstStyle/>
          <a:p>
            <a:r>
              <a:rPr lang="en-US"/>
              <a:t>Double linked list              Prof. Neamat Abdelkader</a:t>
            </a:r>
            <a:endParaRPr lang="ar-EG"/>
          </a:p>
        </p:txBody>
      </p:sp>
      <p:sp>
        <p:nvSpPr>
          <p:cNvPr id="7" name="Slide Number Placeholder 6"/>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373496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ar-E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E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1DE98-0DCE-4A2B-87D9-42DCA366B53A}" type="datetime8">
              <a:rPr lang="ar-EG" smtClean="0"/>
              <a:t>17 نيسان، 25</a:t>
            </a:fld>
            <a:endParaRPr lang="ar-EG"/>
          </a:p>
        </p:txBody>
      </p:sp>
      <p:sp>
        <p:nvSpPr>
          <p:cNvPr id="6" name="Footer Placeholder 5"/>
          <p:cNvSpPr>
            <a:spLocks noGrp="1"/>
          </p:cNvSpPr>
          <p:nvPr>
            <p:ph type="ftr" sz="quarter" idx="11"/>
          </p:nvPr>
        </p:nvSpPr>
        <p:spPr/>
        <p:txBody>
          <a:bodyPr/>
          <a:lstStyle/>
          <a:p>
            <a:r>
              <a:rPr lang="en-US"/>
              <a:t>Double linked list              Prof. Neamat Abdelkader</a:t>
            </a:r>
            <a:endParaRPr lang="ar-EG"/>
          </a:p>
        </p:txBody>
      </p:sp>
      <p:sp>
        <p:nvSpPr>
          <p:cNvPr id="7" name="Slide Number Placeholder 6"/>
          <p:cNvSpPr>
            <a:spLocks noGrp="1"/>
          </p:cNvSpPr>
          <p:nvPr>
            <p:ph type="sldNum" sz="quarter" idx="12"/>
          </p:nvPr>
        </p:nvSpPr>
        <p:spPr/>
        <p:txBody>
          <a:bodyPr/>
          <a:lstStyle/>
          <a:p>
            <a:fld id="{343EC644-9865-4E82-90EF-C99AE93DDAEB}" type="slidenum">
              <a:rPr lang="ar-EG" smtClean="0"/>
              <a:t>‹#›</a:t>
            </a:fld>
            <a:endParaRPr lang="ar-EG"/>
          </a:p>
        </p:txBody>
      </p:sp>
    </p:spTree>
    <p:extLst>
      <p:ext uri="{BB962C8B-B14F-4D97-AF65-F5344CB8AC3E}">
        <p14:creationId xmlns:p14="http://schemas.microsoft.com/office/powerpoint/2010/main" val="122090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a:t>Click to edit Master title style</a:t>
            </a:r>
            <a:endParaRPr lang="ar-E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7885B0AF-91D0-407F-AC66-1774B56FBC5B}" type="datetime8">
              <a:rPr lang="ar-EG" smtClean="0"/>
              <a:t>17 نيسان، 25</a:t>
            </a:fld>
            <a:endParaRPr lang="ar-E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r>
              <a:rPr lang="en-US"/>
              <a:t>Double linked list              Prof. Neamat Abdelkader</a:t>
            </a:r>
            <a:endParaRPr lang="ar-EG"/>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343EC644-9865-4E82-90EF-C99AE93DDAEB}" type="slidenum">
              <a:rPr lang="ar-EG" smtClean="0"/>
              <a:t>‹#›</a:t>
            </a:fld>
            <a:endParaRPr lang="ar-EG"/>
          </a:p>
        </p:txBody>
      </p:sp>
    </p:spTree>
    <p:extLst>
      <p:ext uri="{BB962C8B-B14F-4D97-AF65-F5344CB8AC3E}">
        <p14:creationId xmlns:p14="http://schemas.microsoft.com/office/powerpoint/2010/main" val="3281842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ar-EG"/>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Lecture_9</a:t>
            </a:r>
            <a:endParaRPr lang="ar-EG" dirty="0"/>
          </a:p>
        </p:txBody>
      </p:sp>
      <p:sp>
        <p:nvSpPr>
          <p:cNvPr id="3" name="Subtitle 2"/>
          <p:cNvSpPr>
            <a:spLocks noGrp="1"/>
          </p:cNvSpPr>
          <p:nvPr>
            <p:ph type="subTitle" idx="1"/>
          </p:nvPr>
        </p:nvSpPr>
        <p:spPr/>
        <p:txBody>
          <a:bodyPr/>
          <a:lstStyle/>
          <a:p>
            <a:r>
              <a:rPr lang="en-US" b="1" dirty="0">
                <a:solidFill>
                  <a:schemeClr val="tx1"/>
                </a:solidFill>
              </a:rPr>
              <a:t>Double Linked List</a:t>
            </a:r>
            <a:endParaRPr lang="ar-EG" b="1" dirty="0">
              <a:solidFill>
                <a:schemeClr val="tx1"/>
              </a:solidFill>
            </a:endParaRPr>
          </a:p>
        </p:txBody>
      </p:sp>
      <p:sp>
        <p:nvSpPr>
          <p:cNvPr id="4" name="Footer Placeholder 3">
            <a:extLst>
              <a:ext uri="{FF2B5EF4-FFF2-40B4-BE49-F238E27FC236}">
                <a16:creationId xmlns:a16="http://schemas.microsoft.com/office/drawing/2014/main" id="{A6265B27-393A-4406-9437-B6C69A61C5F3}"/>
              </a:ext>
            </a:extLst>
          </p:cNvPr>
          <p:cNvSpPr>
            <a:spLocks noGrp="1"/>
          </p:cNvSpPr>
          <p:nvPr>
            <p:ph type="ftr" sz="quarter" idx="11"/>
          </p:nvPr>
        </p:nvSpPr>
        <p:spPr>
          <a:xfrm>
            <a:off x="1835696" y="6309320"/>
            <a:ext cx="4248472" cy="365125"/>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4E1AEDE1-04CB-434C-98D4-CA9EC8A4AF71}"/>
              </a:ext>
            </a:extLst>
          </p:cNvPr>
          <p:cNvSpPr>
            <a:spLocks noGrp="1"/>
          </p:cNvSpPr>
          <p:nvPr>
            <p:ph type="sldNum" sz="quarter" idx="12"/>
          </p:nvPr>
        </p:nvSpPr>
        <p:spPr/>
        <p:txBody>
          <a:bodyPr/>
          <a:lstStyle/>
          <a:p>
            <a:fld id="{343EC644-9865-4E82-90EF-C99AE93DDAEB}" type="slidenum">
              <a:rPr lang="ar-EG" smtClean="0"/>
              <a:t>1</a:t>
            </a:fld>
            <a:endParaRPr lang="ar-EG"/>
          </a:p>
        </p:txBody>
      </p:sp>
    </p:spTree>
    <p:extLst>
      <p:ext uri="{BB962C8B-B14F-4D97-AF65-F5344CB8AC3E}">
        <p14:creationId xmlns:p14="http://schemas.microsoft.com/office/powerpoint/2010/main" val="372511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8"/>
            <a:ext cx="7772400" cy="1470025"/>
          </a:xfrm>
        </p:spPr>
        <p:txBody>
          <a:bodyPr>
            <a:normAutofit/>
          </a:bodyPr>
          <a:lstStyle/>
          <a:p>
            <a:pPr algn="l"/>
            <a:r>
              <a:rPr lang="en-US" sz="2800" b="1" dirty="0"/>
              <a:t>Ex_3: </a:t>
            </a:r>
            <a:r>
              <a:rPr lang="en-US" sz="2800" b="1" u="sng" dirty="0"/>
              <a:t>member </a:t>
            </a:r>
            <a:r>
              <a:rPr lang="en-US" sz="2800" b="1" dirty="0"/>
              <a:t>f</a:t>
            </a:r>
            <a:r>
              <a:rPr lang="en-US" sz="2800" b="1" u="sng" dirty="0"/>
              <a:t>unction append( ) to append list L2 at the end of double linked list:</a:t>
            </a:r>
            <a:r>
              <a:rPr lang="en-US" sz="2800" b="1" dirty="0"/>
              <a:t> </a:t>
            </a:r>
            <a:endParaRPr lang="ar-EG" sz="2800" b="1" dirty="0"/>
          </a:p>
        </p:txBody>
      </p:sp>
      <p:sp>
        <p:nvSpPr>
          <p:cNvPr id="3" name="Subtitle 2"/>
          <p:cNvSpPr>
            <a:spLocks noGrp="1"/>
          </p:cNvSpPr>
          <p:nvPr>
            <p:ph type="subTitle" idx="1"/>
          </p:nvPr>
        </p:nvSpPr>
        <p:spPr>
          <a:xfrm>
            <a:off x="395536" y="1628800"/>
            <a:ext cx="8424936" cy="4320480"/>
          </a:xfrm>
        </p:spPr>
        <p:txBody>
          <a:bodyPr>
            <a:normAutofit/>
          </a:bodyPr>
          <a:lstStyle/>
          <a:p>
            <a:pPr algn="l"/>
            <a:r>
              <a:rPr lang="en-US" b="1" i="1" dirty="0">
                <a:solidFill>
                  <a:schemeClr val="accent1"/>
                </a:solidFill>
              </a:rPr>
              <a:t>void </a:t>
            </a:r>
            <a:r>
              <a:rPr lang="en-US" b="1" i="1" dirty="0" err="1">
                <a:solidFill>
                  <a:schemeClr val="accent1"/>
                </a:solidFill>
              </a:rPr>
              <a:t>double_list</a:t>
            </a:r>
            <a:r>
              <a:rPr lang="en-US" b="1" i="1" dirty="0">
                <a:solidFill>
                  <a:schemeClr val="accent1"/>
                </a:solidFill>
              </a:rPr>
              <a:t>:: </a:t>
            </a:r>
            <a:r>
              <a:rPr lang="en-US" b="1" i="1" dirty="0" err="1">
                <a:solidFill>
                  <a:schemeClr val="accent1"/>
                </a:solidFill>
              </a:rPr>
              <a:t>append_end</a:t>
            </a:r>
            <a:r>
              <a:rPr lang="en-US" b="1" i="1" dirty="0">
                <a:solidFill>
                  <a:schemeClr val="accent1"/>
                </a:solidFill>
              </a:rPr>
              <a:t>( </a:t>
            </a:r>
            <a:r>
              <a:rPr lang="en-US" b="1" i="1" dirty="0" err="1">
                <a:solidFill>
                  <a:schemeClr val="accent1"/>
                </a:solidFill>
              </a:rPr>
              <a:t>double_list</a:t>
            </a:r>
            <a:r>
              <a:rPr lang="en-US" b="1" i="1" dirty="0">
                <a:solidFill>
                  <a:schemeClr val="accent1"/>
                </a:solidFill>
              </a:rPr>
              <a:t> &amp; L2)</a:t>
            </a:r>
          </a:p>
          <a:p>
            <a:pPr algn="l"/>
            <a:r>
              <a:rPr lang="en-US" b="1" i="1" dirty="0">
                <a:solidFill>
                  <a:schemeClr val="accent1"/>
                </a:solidFill>
              </a:rPr>
              <a:t>{current= head; while( current-&gt;next!= 0)</a:t>
            </a:r>
          </a:p>
          <a:p>
            <a:pPr algn="l"/>
            <a:r>
              <a:rPr lang="en-US" b="1" i="1" dirty="0">
                <a:solidFill>
                  <a:schemeClr val="accent1"/>
                </a:solidFill>
              </a:rPr>
              <a:t>      current= current-&gt;next; </a:t>
            </a:r>
          </a:p>
          <a:p>
            <a:pPr algn="l"/>
            <a:r>
              <a:rPr lang="en-US" b="1" i="1" dirty="0">
                <a:solidFill>
                  <a:schemeClr val="accent1"/>
                </a:solidFill>
              </a:rPr>
              <a:t>      current-&gt;next=L2.head; </a:t>
            </a:r>
          </a:p>
          <a:p>
            <a:pPr algn="l"/>
            <a:r>
              <a:rPr lang="en-US" b="1" i="1" dirty="0">
                <a:solidFill>
                  <a:schemeClr val="accent1"/>
                </a:solidFill>
              </a:rPr>
              <a:t>     L2.head-&gt;</a:t>
            </a:r>
            <a:r>
              <a:rPr lang="en-US" b="1" i="1" dirty="0" err="1">
                <a:solidFill>
                  <a:schemeClr val="accent1"/>
                </a:solidFill>
              </a:rPr>
              <a:t>prev</a:t>
            </a:r>
            <a:r>
              <a:rPr lang="en-US" b="1" i="1" dirty="0">
                <a:solidFill>
                  <a:schemeClr val="accent1"/>
                </a:solidFill>
              </a:rPr>
              <a:t>=current;  }  </a:t>
            </a:r>
          </a:p>
          <a:p>
            <a:pPr algn="l"/>
            <a:endParaRPr lang="en-US" b="1" i="1" dirty="0">
              <a:solidFill>
                <a:schemeClr val="accent1"/>
              </a:solidFill>
            </a:endParaRPr>
          </a:p>
          <a:p>
            <a:pPr algn="l"/>
            <a:endParaRPr lang="ar-EG" b="1" i="1" dirty="0">
              <a:solidFill>
                <a:schemeClr val="accent1"/>
              </a:solidFill>
            </a:endParaRPr>
          </a:p>
        </p:txBody>
      </p:sp>
      <p:sp>
        <p:nvSpPr>
          <p:cNvPr id="4" name="Footer Placeholder 3"/>
          <p:cNvSpPr>
            <a:spLocks noGrp="1"/>
          </p:cNvSpPr>
          <p:nvPr>
            <p:ph type="ftr" sz="quarter" idx="11"/>
          </p:nvPr>
        </p:nvSpPr>
        <p:spPr>
          <a:xfrm>
            <a:off x="1563048" y="6093296"/>
            <a:ext cx="4593128" cy="440709"/>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1D037685-E3A4-40DD-BE0F-D111D33AE211}"/>
              </a:ext>
            </a:extLst>
          </p:cNvPr>
          <p:cNvSpPr>
            <a:spLocks noGrp="1"/>
          </p:cNvSpPr>
          <p:nvPr>
            <p:ph type="sldNum" sz="quarter" idx="12"/>
          </p:nvPr>
        </p:nvSpPr>
        <p:spPr/>
        <p:txBody>
          <a:bodyPr/>
          <a:lstStyle/>
          <a:p>
            <a:fld id="{343EC644-9865-4E82-90EF-C99AE93DDAEB}" type="slidenum">
              <a:rPr lang="ar-EG" smtClean="0"/>
              <a:t>10</a:t>
            </a:fld>
            <a:endParaRPr lang="ar-EG"/>
          </a:p>
        </p:txBody>
      </p:sp>
    </p:spTree>
    <p:extLst>
      <p:ext uri="{BB962C8B-B14F-4D97-AF65-F5344CB8AC3E}">
        <p14:creationId xmlns:p14="http://schemas.microsoft.com/office/powerpoint/2010/main" val="429931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8"/>
            <a:ext cx="7772400" cy="1470025"/>
          </a:xfrm>
        </p:spPr>
        <p:txBody>
          <a:bodyPr>
            <a:normAutofit/>
          </a:bodyPr>
          <a:lstStyle/>
          <a:p>
            <a:pPr algn="l"/>
            <a:r>
              <a:rPr lang="en-US" sz="2800" b="1" dirty="0"/>
              <a:t>Ex_4: </a:t>
            </a:r>
            <a:r>
              <a:rPr lang="en-US" sz="2800" b="1" u="sng" dirty="0"/>
              <a:t>Another solution of append list L2 at the end of double linked list as external function:</a:t>
            </a:r>
            <a:r>
              <a:rPr lang="en-US" sz="2800" b="1" dirty="0"/>
              <a:t> </a:t>
            </a:r>
            <a:endParaRPr lang="ar-EG" sz="2800" b="1" dirty="0"/>
          </a:p>
        </p:txBody>
      </p:sp>
      <p:sp>
        <p:nvSpPr>
          <p:cNvPr id="3" name="Subtitle 2"/>
          <p:cNvSpPr>
            <a:spLocks noGrp="1"/>
          </p:cNvSpPr>
          <p:nvPr>
            <p:ph type="subTitle" idx="1"/>
          </p:nvPr>
        </p:nvSpPr>
        <p:spPr>
          <a:xfrm>
            <a:off x="395536" y="1628800"/>
            <a:ext cx="8424936" cy="4680520"/>
          </a:xfrm>
        </p:spPr>
        <p:txBody>
          <a:bodyPr>
            <a:normAutofit fontScale="92500" lnSpcReduction="20000"/>
          </a:bodyPr>
          <a:lstStyle/>
          <a:p>
            <a:pPr algn="l"/>
            <a:r>
              <a:rPr lang="en-US" b="1" i="1" dirty="0">
                <a:solidFill>
                  <a:schemeClr val="accent1"/>
                </a:solidFill>
              </a:rPr>
              <a:t> void  </a:t>
            </a:r>
            <a:r>
              <a:rPr lang="en-US" b="1" i="1" dirty="0" err="1">
                <a:solidFill>
                  <a:schemeClr val="accent1"/>
                </a:solidFill>
              </a:rPr>
              <a:t>append_end</a:t>
            </a:r>
            <a:r>
              <a:rPr lang="en-US" b="1" i="1" dirty="0">
                <a:solidFill>
                  <a:schemeClr val="accent1"/>
                </a:solidFill>
              </a:rPr>
              <a:t>( </a:t>
            </a:r>
            <a:r>
              <a:rPr lang="en-US" b="1" i="1" dirty="0" err="1">
                <a:solidFill>
                  <a:schemeClr val="accent1"/>
                </a:solidFill>
              </a:rPr>
              <a:t>double_list</a:t>
            </a:r>
            <a:r>
              <a:rPr lang="en-US" b="1" i="1" dirty="0">
                <a:solidFill>
                  <a:schemeClr val="accent1"/>
                </a:solidFill>
              </a:rPr>
              <a:t> &amp; L, </a:t>
            </a:r>
            <a:r>
              <a:rPr lang="en-US" b="1" i="1" dirty="0" err="1">
                <a:solidFill>
                  <a:schemeClr val="accent1"/>
                </a:solidFill>
              </a:rPr>
              <a:t>double_list</a:t>
            </a:r>
            <a:r>
              <a:rPr lang="en-US" b="1" i="1" dirty="0">
                <a:solidFill>
                  <a:schemeClr val="accent1"/>
                </a:solidFill>
              </a:rPr>
              <a:t> &amp; L2)</a:t>
            </a:r>
          </a:p>
          <a:p>
            <a:pPr algn="l"/>
            <a:r>
              <a:rPr lang="en-US" b="1" i="1" dirty="0">
                <a:solidFill>
                  <a:schemeClr val="accent1"/>
                </a:solidFill>
              </a:rPr>
              <a:t>{ </a:t>
            </a:r>
            <a:r>
              <a:rPr lang="en-US" b="1" i="1" dirty="0" err="1">
                <a:solidFill>
                  <a:schemeClr val="accent1"/>
                </a:solidFill>
              </a:rPr>
              <a:t>elemtype</a:t>
            </a:r>
            <a:r>
              <a:rPr lang="en-US" b="1" i="1" dirty="0">
                <a:solidFill>
                  <a:schemeClr val="accent1"/>
                </a:solidFill>
              </a:rPr>
              <a:t> x; bool found = </a:t>
            </a:r>
            <a:r>
              <a:rPr lang="en-US" b="1" i="1" dirty="0" err="1">
                <a:solidFill>
                  <a:schemeClr val="accent1"/>
                </a:solidFill>
              </a:rPr>
              <a:t>L.first</a:t>
            </a:r>
            <a:r>
              <a:rPr lang="en-US" b="1" i="1" dirty="0">
                <a:solidFill>
                  <a:schemeClr val="accent1"/>
                </a:solidFill>
              </a:rPr>
              <a:t> (x);</a:t>
            </a:r>
          </a:p>
          <a:p>
            <a:pPr algn="l"/>
            <a:r>
              <a:rPr lang="en-US" b="1" i="1" dirty="0">
                <a:solidFill>
                  <a:schemeClr val="accent1"/>
                </a:solidFill>
              </a:rPr>
              <a:t>   while (found){ found= </a:t>
            </a:r>
            <a:r>
              <a:rPr lang="en-US" b="1" i="1" dirty="0" err="1">
                <a:solidFill>
                  <a:schemeClr val="accent1"/>
                </a:solidFill>
              </a:rPr>
              <a:t>L.next</a:t>
            </a:r>
            <a:r>
              <a:rPr lang="en-US" b="1" i="1" dirty="0">
                <a:solidFill>
                  <a:schemeClr val="accent1"/>
                </a:solidFill>
              </a:rPr>
              <a:t>(x);}</a:t>
            </a:r>
          </a:p>
          <a:p>
            <a:pPr algn="l"/>
            <a:r>
              <a:rPr lang="en-US" b="1" i="1" dirty="0">
                <a:solidFill>
                  <a:schemeClr val="accent1"/>
                </a:solidFill>
              </a:rPr>
              <a:t>   found = L2. first(x);</a:t>
            </a:r>
          </a:p>
          <a:p>
            <a:pPr algn="l"/>
            <a:r>
              <a:rPr lang="en-US" b="1" i="1" dirty="0">
                <a:solidFill>
                  <a:schemeClr val="accent1"/>
                </a:solidFill>
              </a:rPr>
              <a:t>   while( found){ </a:t>
            </a:r>
            <a:r>
              <a:rPr lang="en-US" b="1" i="1" dirty="0" err="1">
                <a:solidFill>
                  <a:schemeClr val="accent1"/>
                </a:solidFill>
              </a:rPr>
              <a:t>L.insert</a:t>
            </a:r>
            <a:r>
              <a:rPr lang="en-US" b="1" i="1" dirty="0">
                <a:solidFill>
                  <a:schemeClr val="accent1"/>
                </a:solidFill>
              </a:rPr>
              <a:t>(x);// use insert() at end of list</a:t>
            </a:r>
          </a:p>
          <a:p>
            <a:pPr algn="l"/>
            <a:r>
              <a:rPr lang="en-US" b="1" i="1" dirty="0">
                <a:solidFill>
                  <a:schemeClr val="accent1"/>
                </a:solidFill>
              </a:rPr>
              <a:t>  found= L2. next(x);}     }</a:t>
            </a:r>
          </a:p>
          <a:p>
            <a:pPr algn="l"/>
            <a:r>
              <a:rPr lang="ar-EG" b="1" i="1" dirty="0">
                <a:solidFill>
                  <a:schemeClr val="accent1"/>
                </a:solidFill>
              </a:rPr>
              <a:t> </a:t>
            </a:r>
            <a:r>
              <a:rPr lang="en-US" b="1" i="1" dirty="0">
                <a:solidFill>
                  <a:schemeClr val="accent1"/>
                </a:solidFill>
              </a:rPr>
              <a:t>In main(){ </a:t>
            </a:r>
            <a:r>
              <a:rPr lang="en-US" b="1" i="1" dirty="0" err="1">
                <a:solidFill>
                  <a:schemeClr val="accent1"/>
                </a:solidFill>
              </a:rPr>
              <a:t>double_list</a:t>
            </a:r>
            <a:r>
              <a:rPr lang="en-US" b="1" i="1" dirty="0">
                <a:solidFill>
                  <a:schemeClr val="accent1"/>
                </a:solidFill>
              </a:rPr>
              <a:t> L, L2; </a:t>
            </a:r>
          </a:p>
          <a:p>
            <a:pPr algn="l"/>
            <a:r>
              <a:rPr lang="en-US" b="1" i="1" dirty="0" err="1">
                <a:solidFill>
                  <a:schemeClr val="accent1"/>
                </a:solidFill>
              </a:rPr>
              <a:t>append_end</a:t>
            </a:r>
            <a:r>
              <a:rPr lang="en-US" b="1" i="1" dirty="0">
                <a:solidFill>
                  <a:schemeClr val="accent1"/>
                </a:solidFill>
              </a:rPr>
              <a:t>(L, L2);</a:t>
            </a:r>
          </a:p>
          <a:p>
            <a:pPr algn="l"/>
            <a:endParaRPr lang="en-US" b="1" i="1" dirty="0">
              <a:solidFill>
                <a:schemeClr val="accent1"/>
              </a:solidFill>
            </a:endParaRPr>
          </a:p>
          <a:p>
            <a:pPr algn="l"/>
            <a:endParaRPr lang="ar-EG" b="1" i="1" dirty="0">
              <a:solidFill>
                <a:schemeClr val="accent1"/>
              </a:solidFill>
            </a:endParaRPr>
          </a:p>
        </p:txBody>
      </p:sp>
      <p:sp>
        <p:nvSpPr>
          <p:cNvPr id="4" name="Footer Placeholder 3"/>
          <p:cNvSpPr>
            <a:spLocks noGrp="1"/>
          </p:cNvSpPr>
          <p:nvPr>
            <p:ph type="ftr" sz="quarter" idx="11"/>
          </p:nvPr>
        </p:nvSpPr>
        <p:spPr>
          <a:xfrm>
            <a:off x="1676400" y="6309320"/>
            <a:ext cx="4191744" cy="365125"/>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25F83DCD-31BC-41BC-BCBA-CC1276178EC1}"/>
              </a:ext>
            </a:extLst>
          </p:cNvPr>
          <p:cNvSpPr>
            <a:spLocks noGrp="1"/>
          </p:cNvSpPr>
          <p:nvPr>
            <p:ph type="sldNum" sz="quarter" idx="12"/>
          </p:nvPr>
        </p:nvSpPr>
        <p:spPr/>
        <p:txBody>
          <a:bodyPr/>
          <a:lstStyle/>
          <a:p>
            <a:fld id="{343EC644-9865-4E82-90EF-C99AE93DDAEB}" type="slidenum">
              <a:rPr lang="ar-EG" smtClean="0"/>
              <a:t>11</a:t>
            </a:fld>
            <a:endParaRPr lang="ar-EG"/>
          </a:p>
        </p:txBody>
      </p:sp>
    </p:spTree>
    <p:extLst>
      <p:ext uri="{BB962C8B-B14F-4D97-AF65-F5344CB8AC3E}">
        <p14:creationId xmlns:p14="http://schemas.microsoft.com/office/powerpoint/2010/main" val="22470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548682"/>
            <a:ext cx="7772400" cy="1470025"/>
          </a:xfrm>
        </p:spPr>
        <p:txBody>
          <a:bodyPr>
            <a:normAutofit/>
          </a:bodyPr>
          <a:lstStyle/>
          <a:p>
            <a:pPr algn="l"/>
            <a:r>
              <a:rPr lang="en-US" sz="2800" dirty="0"/>
              <a:t>Ex_4 Solution is the same of single linked list, </a:t>
            </a:r>
            <a:br>
              <a:rPr lang="en-US" sz="2800" dirty="0"/>
            </a:br>
            <a:r>
              <a:rPr lang="en-US" sz="2800" dirty="0"/>
              <a:t> as follows:</a:t>
            </a:r>
            <a:endParaRPr lang="ar-EG" sz="2800" dirty="0"/>
          </a:p>
        </p:txBody>
      </p:sp>
      <p:sp>
        <p:nvSpPr>
          <p:cNvPr id="3" name="Subtitle 2"/>
          <p:cNvSpPr>
            <a:spLocks noGrp="1"/>
          </p:cNvSpPr>
          <p:nvPr>
            <p:ph type="subTitle" idx="1"/>
          </p:nvPr>
        </p:nvSpPr>
        <p:spPr>
          <a:xfrm>
            <a:off x="827584" y="2060848"/>
            <a:ext cx="7128792" cy="3816424"/>
          </a:xfrm>
        </p:spPr>
        <p:txBody>
          <a:bodyPr>
            <a:noAutofit/>
          </a:bodyPr>
          <a:lstStyle/>
          <a:p>
            <a:pPr algn="l"/>
            <a:r>
              <a:rPr lang="en-US" sz="2800" b="1" i="1" dirty="0">
                <a:solidFill>
                  <a:schemeClr val="accent1"/>
                </a:solidFill>
              </a:rPr>
              <a:t>void </a:t>
            </a:r>
            <a:r>
              <a:rPr lang="en-US" sz="2800" b="1" i="1" dirty="0" err="1">
                <a:solidFill>
                  <a:schemeClr val="accent1"/>
                </a:solidFill>
              </a:rPr>
              <a:t>linked_list</a:t>
            </a:r>
            <a:r>
              <a:rPr lang="en-US" sz="2800" b="1" i="1" dirty="0">
                <a:solidFill>
                  <a:schemeClr val="accent1"/>
                </a:solidFill>
              </a:rPr>
              <a:t>:: </a:t>
            </a:r>
            <a:r>
              <a:rPr lang="en-US" sz="2800" b="1" i="1" dirty="0" err="1">
                <a:solidFill>
                  <a:schemeClr val="accent1"/>
                </a:solidFill>
              </a:rPr>
              <a:t>append_end</a:t>
            </a:r>
            <a:r>
              <a:rPr lang="en-US" sz="2800" b="1" i="1" dirty="0">
                <a:solidFill>
                  <a:schemeClr val="accent1"/>
                </a:solidFill>
              </a:rPr>
              <a:t>( </a:t>
            </a:r>
            <a:r>
              <a:rPr lang="en-US" sz="2800" b="1" i="1" dirty="0" err="1">
                <a:solidFill>
                  <a:schemeClr val="accent1"/>
                </a:solidFill>
              </a:rPr>
              <a:t>linked_list</a:t>
            </a:r>
            <a:r>
              <a:rPr lang="en-US" sz="2800" b="1" i="1" dirty="0">
                <a:solidFill>
                  <a:schemeClr val="accent1"/>
                </a:solidFill>
              </a:rPr>
              <a:t> &amp; L2)</a:t>
            </a:r>
          </a:p>
          <a:p>
            <a:pPr algn="l"/>
            <a:r>
              <a:rPr lang="en-US" sz="2800" b="1" i="1" dirty="0">
                <a:solidFill>
                  <a:schemeClr val="accent1"/>
                </a:solidFill>
              </a:rPr>
              <a:t>{current= head; while( current-&gt;next!= 0)</a:t>
            </a:r>
          </a:p>
          <a:p>
            <a:pPr algn="l"/>
            <a:r>
              <a:rPr lang="en-US" sz="2800" b="1" i="1" dirty="0">
                <a:solidFill>
                  <a:schemeClr val="accent1"/>
                </a:solidFill>
              </a:rPr>
              <a:t>      current= current-&gt;next; </a:t>
            </a:r>
          </a:p>
          <a:p>
            <a:pPr algn="l"/>
            <a:r>
              <a:rPr lang="en-US" sz="2800" b="1" i="1" dirty="0">
                <a:solidFill>
                  <a:schemeClr val="accent1"/>
                </a:solidFill>
              </a:rPr>
              <a:t>      current-&gt;next=L2.head; </a:t>
            </a:r>
          </a:p>
          <a:p>
            <a:pPr algn="l"/>
            <a:r>
              <a:rPr lang="en-US" sz="2800" b="1" i="1" dirty="0">
                <a:solidFill>
                  <a:schemeClr val="accent1"/>
                </a:solidFill>
              </a:rPr>
              <a:t>       } </a:t>
            </a:r>
          </a:p>
          <a:p>
            <a:pPr algn="l"/>
            <a:r>
              <a:rPr lang="en-US" sz="2800" b="1" i="1" dirty="0">
                <a:solidFill>
                  <a:schemeClr val="accent1"/>
                </a:solidFill>
              </a:rPr>
              <a:t>In main(){ </a:t>
            </a:r>
            <a:r>
              <a:rPr lang="en-US" sz="2800" b="1" i="1" dirty="0" err="1">
                <a:solidFill>
                  <a:schemeClr val="accent1"/>
                </a:solidFill>
              </a:rPr>
              <a:t>linked_list</a:t>
            </a:r>
            <a:r>
              <a:rPr lang="en-US" sz="2800" b="1" i="1" dirty="0">
                <a:solidFill>
                  <a:schemeClr val="accent1"/>
                </a:solidFill>
              </a:rPr>
              <a:t> L, L2; </a:t>
            </a:r>
          </a:p>
          <a:p>
            <a:pPr algn="l"/>
            <a:r>
              <a:rPr lang="en-US" sz="2800" b="1" i="1" dirty="0">
                <a:solidFill>
                  <a:schemeClr val="accent1"/>
                </a:solidFill>
              </a:rPr>
              <a:t>L. </a:t>
            </a:r>
            <a:r>
              <a:rPr lang="en-US" sz="2800" b="1" i="1" dirty="0" err="1">
                <a:solidFill>
                  <a:schemeClr val="accent1"/>
                </a:solidFill>
              </a:rPr>
              <a:t>append_end</a:t>
            </a:r>
            <a:r>
              <a:rPr lang="en-US" sz="2800" b="1" i="1" dirty="0">
                <a:solidFill>
                  <a:schemeClr val="accent1"/>
                </a:solidFill>
              </a:rPr>
              <a:t> ( L2);</a:t>
            </a:r>
          </a:p>
          <a:p>
            <a:pPr algn="l"/>
            <a:endParaRPr lang="en-US" sz="2800" b="1" i="1" dirty="0">
              <a:solidFill>
                <a:schemeClr val="accent1"/>
              </a:solidFill>
            </a:endParaRPr>
          </a:p>
          <a:p>
            <a:pPr algn="l"/>
            <a:r>
              <a:rPr lang="en-US" sz="2800" b="1" i="1" dirty="0">
                <a:solidFill>
                  <a:schemeClr val="accent1"/>
                </a:solidFill>
              </a:rPr>
              <a:t> </a:t>
            </a:r>
          </a:p>
          <a:p>
            <a:pPr algn="l"/>
            <a:endParaRPr lang="ar-EG" sz="2800" dirty="0"/>
          </a:p>
        </p:txBody>
      </p:sp>
      <p:sp>
        <p:nvSpPr>
          <p:cNvPr id="4" name="Footer Placeholder 3"/>
          <p:cNvSpPr>
            <a:spLocks noGrp="1"/>
          </p:cNvSpPr>
          <p:nvPr>
            <p:ph type="ftr" sz="quarter" idx="11"/>
          </p:nvPr>
        </p:nvSpPr>
        <p:spPr>
          <a:xfrm>
            <a:off x="1187624" y="6021289"/>
            <a:ext cx="4392488" cy="470592"/>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7B1B3C15-0358-4869-A205-83A8646E0118}"/>
              </a:ext>
            </a:extLst>
          </p:cNvPr>
          <p:cNvSpPr>
            <a:spLocks noGrp="1"/>
          </p:cNvSpPr>
          <p:nvPr>
            <p:ph type="sldNum" sz="quarter" idx="12"/>
          </p:nvPr>
        </p:nvSpPr>
        <p:spPr/>
        <p:txBody>
          <a:bodyPr/>
          <a:lstStyle/>
          <a:p>
            <a:fld id="{343EC644-9865-4E82-90EF-C99AE93DDAEB}" type="slidenum">
              <a:rPr lang="ar-EG" smtClean="0"/>
              <a:t>12</a:t>
            </a:fld>
            <a:endParaRPr lang="ar-EG"/>
          </a:p>
        </p:txBody>
      </p:sp>
    </p:spTree>
    <p:extLst>
      <p:ext uri="{BB962C8B-B14F-4D97-AF65-F5344CB8AC3E}">
        <p14:creationId xmlns:p14="http://schemas.microsoft.com/office/powerpoint/2010/main" val="168524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772400" cy="1470025"/>
          </a:xfrm>
        </p:spPr>
        <p:txBody>
          <a:bodyPr>
            <a:normAutofit/>
          </a:bodyPr>
          <a:lstStyle/>
          <a:p>
            <a:pPr algn="l"/>
            <a:r>
              <a:rPr lang="en-US" sz="2000" b="1" u="sng" dirty="0"/>
              <a:t>Ex: 5 member </a:t>
            </a:r>
            <a:r>
              <a:rPr lang="en-US" sz="2000" b="1" dirty="0"/>
              <a:t>f</a:t>
            </a:r>
            <a:r>
              <a:rPr lang="en-US" sz="2000" b="1" u="sng" dirty="0"/>
              <a:t>unction </a:t>
            </a:r>
            <a:r>
              <a:rPr lang="en-US" sz="2000" b="1" u="sng" dirty="0" err="1"/>
              <a:t>insert_before</a:t>
            </a:r>
            <a:r>
              <a:rPr lang="en-US" sz="2000" b="1" u="sng" dirty="0"/>
              <a:t>() to insert a node </a:t>
            </a:r>
            <a:r>
              <a:rPr lang="en-US" sz="2000" b="1" u="sng" dirty="0" err="1"/>
              <a:t>befor</a:t>
            </a:r>
            <a:r>
              <a:rPr lang="en-US" sz="2000" b="1" u="sng" dirty="0"/>
              <a:t> the nth node n in double linked list:</a:t>
            </a:r>
            <a:r>
              <a:rPr lang="en-US" sz="2000" b="1" dirty="0"/>
              <a:t>  </a:t>
            </a:r>
            <a:endParaRPr lang="en-US" sz="2000" dirty="0"/>
          </a:p>
        </p:txBody>
      </p:sp>
      <p:sp>
        <p:nvSpPr>
          <p:cNvPr id="3" name="Subtitle 2"/>
          <p:cNvSpPr>
            <a:spLocks noGrp="1"/>
          </p:cNvSpPr>
          <p:nvPr>
            <p:ph type="subTitle" idx="1"/>
          </p:nvPr>
        </p:nvSpPr>
        <p:spPr>
          <a:xfrm>
            <a:off x="395536" y="1916832"/>
            <a:ext cx="8496944" cy="4392488"/>
          </a:xfrm>
        </p:spPr>
        <p:txBody>
          <a:bodyPr>
            <a:noAutofit/>
          </a:bodyPr>
          <a:lstStyle/>
          <a:p>
            <a:pPr algn="l"/>
            <a:r>
              <a:rPr lang="en-US" sz="2000" b="1" i="1" dirty="0">
                <a:solidFill>
                  <a:schemeClr val="tx2">
                    <a:lumMod val="60000"/>
                    <a:lumOff val="40000"/>
                  </a:schemeClr>
                </a:solidFill>
              </a:rPr>
              <a:t>void </a:t>
            </a:r>
            <a:r>
              <a:rPr lang="en-US" sz="2000" b="1" i="1" dirty="0" err="1">
                <a:solidFill>
                  <a:schemeClr val="tx2">
                    <a:lumMod val="60000"/>
                    <a:lumOff val="40000"/>
                  </a:schemeClr>
                </a:solidFill>
              </a:rPr>
              <a:t>double_list</a:t>
            </a:r>
            <a:r>
              <a:rPr lang="en-US" sz="2000" b="1" i="1" dirty="0">
                <a:solidFill>
                  <a:schemeClr val="tx2">
                    <a:lumMod val="60000"/>
                    <a:lumOff val="40000"/>
                  </a:schemeClr>
                </a:solidFill>
              </a:rPr>
              <a:t>::</a:t>
            </a:r>
            <a:r>
              <a:rPr lang="en-US" sz="2000" b="1" i="1" dirty="0" err="1">
                <a:solidFill>
                  <a:schemeClr val="tx2">
                    <a:lumMod val="60000"/>
                    <a:lumOff val="40000"/>
                  </a:schemeClr>
                </a:solidFill>
              </a:rPr>
              <a:t>insert_before</a:t>
            </a:r>
            <a:r>
              <a:rPr lang="en-US" sz="2000" b="1" i="1" dirty="0">
                <a:solidFill>
                  <a:schemeClr val="tx2">
                    <a:lumMod val="60000"/>
                    <a:lumOff val="40000"/>
                  </a:schemeClr>
                </a:solidFill>
              </a:rPr>
              <a:t>(</a:t>
            </a:r>
            <a:r>
              <a:rPr lang="en-US" sz="2000" b="1" i="1" dirty="0" err="1">
                <a:solidFill>
                  <a:schemeClr val="tx2">
                    <a:lumMod val="60000"/>
                    <a:lumOff val="40000"/>
                  </a:schemeClr>
                </a:solidFill>
              </a:rPr>
              <a:t>int</a:t>
            </a:r>
            <a:r>
              <a:rPr lang="en-US" sz="2000" b="1" i="1" dirty="0">
                <a:solidFill>
                  <a:schemeClr val="tx2">
                    <a:lumMod val="60000"/>
                    <a:lumOff val="40000"/>
                  </a:schemeClr>
                </a:solidFill>
              </a:rPr>
              <a:t> n, </a:t>
            </a:r>
            <a:r>
              <a:rPr lang="en-US" sz="2000" b="1" i="1" dirty="0" err="1">
                <a:solidFill>
                  <a:schemeClr val="tx2">
                    <a:lumMod val="60000"/>
                    <a:lumOff val="40000"/>
                  </a:schemeClr>
                </a:solidFill>
              </a:rPr>
              <a:t>elemtype</a:t>
            </a:r>
            <a:r>
              <a:rPr lang="en-US" sz="2000" b="1" i="1" dirty="0">
                <a:solidFill>
                  <a:schemeClr val="tx2">
                    <a:lumMod val="60000"/>
                    <a:lumOff val="40000"/>
                  </a:schemeClr>
                </a:solidFill>
              </a:rPr>
              <a:t> &amp;e)</a:t>
            </a:r>
          </a:p>
          <a:p>
            <a:pPr algn="l"/>
            <a:r>
              <a:rPr lang="en-US" sz="2000" b="1" i="1" dirty="0">
                <a:solidFill>
                  <a:schemeClr val="tx2">
                    <a:lumMod val="60000"/>
                    <a:lumOff val="40000"/>
                  </a:schemeClr>
                </a:solidFill>
              </a:rPr>
              <a:t>     { link add= new node; add-&gt;</a:t>
            </a:r>
            <a:r>
              <a:rPr lang="en-US" sz="2000" b="1" i="1" dirty="0" err="1">
                <a:solidFill>
                  <a:schemeClr val="tx2">
                    <a:lumMod val="60000"/>
                    <a:lumOff val="40000"/>
                  </a:schemeClr>
                </a:solidFill>
              </a:rPr>
              <a:t>elem</a:t>
            </a:r>
            <a:r>
              <a:rPr lang="en-US" sz="2000" b="1" i="1" dirty="0">
                <a:solidFill>
                  <a:schemeClr val="tx2">
                    <a:lumMod val="60000"/>
                    <a:lumOff val="40000"/>
                  </a:schemeClr>
                </a:solidFill>
              </a:rPr>
              <a:t>=e;</a:t>
            </a:r>
          </a:p>
          <a:p>
            <a:pPr algn="l"/>
            <a:r>
              <a:rPr lang="en-US" sz="2000" b="1" i="1" dirty="0">
                <a:solidFill>
                  <a:schemeClr val="tx2">
                    <a:lumMod val="60000"/>
                    <a:lumOff val="40000"/>
                  </a:schemeClr>
                </a:solidFill>
              </a:rPr>
              <a:t>       current=head; </a:t>
            </a:r>
            <a:r>
              <a:rPr lang="en-US" sz="2000" b="1" i="1" dirty="0" err="1">
                <a:solidFill>
                  <a:schemeClr val="tx2">
                    <a:lumMod val="60000"/>
                    <a:lumOff val="40000"/>
                  </a:schemeClr>
                </a:solidFill>
              </a:rPr>
              <a:t>int</a:t>
            </a:r>
            <a:r>
              <a:rPr lang="en-US" sz="2000" b="1" i="1" dirty="0">
                <a:solidFill>
                  <a:schemeClr val="tx2">
                    <a:lumMod val="60000"/>
                    <a:lumOff val="40000"/>
                  </a:schemeClr>
                </a:solidFill>
              </a:rPr>
              <a:t> </a:t>
            </a:r>
            <a:r>
              <a:rPr lang="en-US" sz="2000" b="1" i="1" dirty="0" err="1">
                <a:solidFill>
                  <a:schemeClr val="tx2">
                    <a:lumMod val="60000"/>
                    <a:lumOff val="40000"/>
                  </a:schemeClr>
                </a:solidFill>
              </a:rPr>
              <a:t>i</a:t>
            </a:r>
            <a:r>
              <a:rPr lang="en-US" sz="2000" b="1" i="1" dirty="0">
                <a:solidFill>
                  <a:schemeClr val="tx2">
                    <a:lumMod val="60000"/>
                    <a:lumOff val="40000"/>
                  </a:schemeClr>
                </a:solidFill>
              </a:rPr>
              <a:t>=1;</a:t>
            </a:r>
          </a:p>
          <a:p>
            <a:pPr algn="l"/>
            <a:r>
              <a:rPr lang="en-US" sz="2000" b="1" i="1" dirty="0">
                <a:solidFill>
                  <a:schemeClr val="tx2">
                    <a:lumMod val="60000"/>
                    <a:lumOff val="40000"/>
                  </a:schemeClr>
                </a:solidFill>
              </a:rPr>
              <a:t>        if(head==0){add-&gt;next=0; add-&gt;</a:t>
            </a:r>
            <a:r>
              <a:rPr lang="en-US" sz="2000" b="1" i="1" dirty="0" err="1">
                <a:solidFill>
                  <a:schemeClr val="tx2">
                    <a:lumMod val="60000"/>
                    <a:lumOff val="40000"/>
                  </a:schemeClr>
                </a:solidFill>
              </a:rPr>
              <a:t>prev</a:t>
            </a:r>
            <a:r>
              <a:rPr lang="en-US" sz="2000" b="1" i="1" dirty="0">
                <a:solidFill>
                  <a:schemeClr val="tx2">
                    <a:lumMod val="60000"/>
                    <a:lumOff val="40000"/>
                  </a:schemeClr>
                </a:solidFill>
              </a:rPr>
              <a:t>=0; head=</a:t>
            </a:r>
            <a:r>
              <a:rPr lang="en-US" sz="2000" b="1" i="1" dirty="0" err="1">
                <a:solidFill>
                  <a:schemeClr val="tx2">
                    <a:lumMod val="60000"/>
                    <a:lumOff val="40000"/>
                  </a:schemeClr>
                </a:solidFill>
              </a:rPr>
              <a:t>add;return</a:t>
            </a:r>
            <a:r>
              <a:rPr lang="en-US" sz="2000" b="1" i="1" dirty="0">
                <a:solidFill>
                  <a:schemeClr val="tx2">
                    <a:lumMod val="60000"/>
                    <a:lumOff val="40000"/>
                  </a:schemeClr>
                </a:solidFill>
              </a:rPr>
              <a:t>;}</a:t>
            </a:r>
          </a:p>
          <a:p>
            <a:pPr algn="l"/>
            <a:r>
              <a:rPr lang="en-US" sz="2000" b="1" i="1" dirty="0">
                <a:solidFill>
                  <a:schemeClr val="tx2">
                    <a:lumMod val="60000"/>
                    <a:lumOff val="40000"/>
                  </a:schemeClr>
                </a:solidFill>
              </a:rPr>
              <a:t>         if( n&lt;= 1) { head-&gt;</a:t>
            </a:r>
            <a:r>
              <a:rPr lang="en-US" sz="2000" b="1" i="1" dirty="0" err="1">
                <a:solidFill>
                  <a:schemeClr val="tx2">
                    <a:lumMod val="60000"/>
                    <a:lumOff val="40000"/>
                  </a:schemeClr>
                </a:solidFill>
              </a:rPr>
              <a:t>prev</a:t>
            </a:r>
            <a:r>
              <a:rPr lang="en-US" sz="2000" b="1" i="1" dirty="0">
                <a:solidFill>
                  <a:schemeClr val="tx2">
                    <a:lumMod val="60000"/>
                    <a:lumOff val="40000"/>
                  </a:schemeClr>
                </a:solidFill>
              </a:rPr>
              <a:t>=add; add-&gt;</a:t>
            </a:r>
            <a:r>
              <a:rPr lang="en-US" sz="2000" b="1" i="1" dirty="0" err="1">
                <a:solidFill>
                  <a:schemeClr val="tx2">
                    <a:lumMod val="60000"/>
                    <a:lumOff val="40000"/>
                  </a:schemeClr>
                </a:solidFill>
              </a:rPr>
              <a:t>prev</a:t>
            </a:r>
            <a:r>
              <a:rPr lang="en-US" sz="2000" b="1" i="1" dirty="0">
                <a:solidFill>
                  <a:schemeClr val="tx2">
                    <a:lumMod val="60000"/>
                    <a:lumOff val="40000"/>
                  </a:schemeClr>
                </a:solidFill>
              </a:rPr>
              <a:t>= 0; add-&gt;next=head; head=add; return;}</a:t>
            </a:r>
          </a:p>
          <a:p>
            <a:pPr algn="l"/>
            <a:r>
              <a:rPr lang="en-US" sz="2000" b="1" i="1" dirty="0">
                <a:solidFill>
                  <a:schemeClr val="tx2">
                    <a:lumMod val="60000"/>
                    <a:lumOff val="40000"/>
                  </a:schemeClr>
                </a:solidFill>
              </a:rPr>
              <a:t>       while(</a:t>
            </a:r>
            <a:r>
              <a:rPr lang="en-US" sz="2000" b="1" i="1" dirty="0" err="1">
                <a:solidFill>
                  <a:schemeClr val="tx2">
                    <a:lumMod val="60000"/>
                    <a:lumOff val="40000"/>
                  </a:schemeClr>
                </a:solidFill>
              </a:rPr>
              <a:t>i</a:t>
            </a:r>
            <a:r>
              <a:rPr lang="en-US" sz="2000" b="1" i="1" dirty="0">
                <a:solidFill>
                  <a:schemeClr val="tx2">
                    <a:lumMod val="60000"/>
                    <a:lumOff val="40000"/>
                  </a:schemeClr>
                </a:solidFill>
              </a:rPr>
              <a:t>&lt;n&amp;&amp; current-&gt;next!=0)</a:t>
            </a:r>
          </a:p>
          <a:p>
            <a:pPr algn="l"/>
            <a:r>
              <a:rPr lang="en-US" sz="2000" b="1" i="1" dirty="0">
                <a:solidFill>
                  <a:schemeClr val="tx2">
                    <a:lumMod val="60000"/>
                    <a:lumOff val="40000"/>
                  </a:schemeClr>
                </a:solidFill>
              </a:rPr>
              <a:t>       {</a:t>
            </a:r>
            <a:r>
              <a:rPr lang="en-US" sz="2000" b="1" i="1" dirty="0" err="1">
                <a:solidFill>
                  <a:schemeClr val="tx2">
                    <a:lumMod val="60000"/>
                    <a:lumOff val="40000"/>
                  </a:schemeClr>
                </a:solidFill>
              </a:rPr>
              <a:t>i</a:t>
            </a:r>
            <a:r>
              <a:rPr lang="en-US" sz="2000" b="1" i="1" dirty="0">
                <a:solidFill>
                  <a:schemeClr val="tx2">
                    <a:lumMod val="60000"/>
                    <a:lumOff val="40000"/>
                  </a:schemeClr>
                </a:solidFill>
              </a:rPr>
              <a:t>++; current=current-&gt;next; }</a:t>
            </a:r>
          </a:p>
          <a:p>
            <a:pPr algn="l"/>
            <a:r>
              <a:rPr lang="en-US" sz="2000" b="1" i="1" dirty="0">
                <a:solidFill>
                  <a:schemeClr val="tx2">
                    <a:lumMod val="60000"/>
                    <a:lumOff val="40000"/>
                  </a:schemeClr>
                </a:solidFill>
              </a:rPr>
              <a:t>                   add-&gt;</a:t>
            </a:r>
            <a:r>
              <a:rPr lang="en-US" sz="2000" b="1" i="1" dirty="0" err="1">
                <a:solidFill>
                  <a:schemeClr val="tx2">
                    <a:lumMod val="60000"/>
                    <a:lumOff val="40000"/>
                  </a:schemeClr>
                </a:solidFill>
              </a:rPr>
              <a:t>prev</a:t>
            </a:r>
            <a:r>
              <a:rPr lang="en-US" sz="2000" b="1" i="1" dirty="0">
                <a:solidFill>
                  <a:schemeClr val="tx2">
                    <a:lumMod val="60000"/>
                    <a:lumOff val="40000"/>
                  </a:schemeClr>
                </a:solidFill>
              </a:rPr>
              <a:t>= current-&gt;</a:t>
            </a:r>
            <a:r>
              <a:rPr lang="en-US" sz="2000" b="1" i="1" dirty="0" err="1">
                <a:solidFill>
                  <a:schemeClr val="tx2">
                    <a:lumMod val="60000"/>
                    <a:lumOff val="40000"/>
                  </a:schemeClr>
                </a:solidFill>
              </a:rPr>
              <a:t>prev</a:t>
            </a:r>
            <a:r>
              <a:rPr lang="en-US" sz="2000" b="1" i="1" dirty="0">
                <a:solidFill>
                  <a:schemeClr val="tx2">
                    <a:lumMod val="60000"/>
                    <a:lumOff val="40000"/>
                  </a:schemeClr>
                </a:solidFill>
              </a:rPr>
              <a:t>;</a:t>
            </a:r>
          </a:p>
          <a:p>
            <a:pPr algn="l"/>
            <a:r>
              <a:rPr lang="en-US" sz="2000" b="1" i="1" dirty="0">
                <a:solidFill>
                  <a:schemeClr val="tx2">
                    <a:lumMod val="60000"/>
                    <a:lumOff val="40000"/>
                  </a:schemeClr>
                </a:solidFill>
              </a:rPr>
              <a:t>             current-&gt;</a:t>
            </a:r>
            <a:r>
              <a:rPr lang="en-US" sz="2000" b="1" i="1" dirty="0" err="1">
                <a:solidFill>
                  <a:schemeClr val="tx2">
                    <a:lumMod val="60000"/>
                    <a:lumOff val="40000"/>
                  </a:schemeClr>
                </a:solidFill>
              </a:rPr>
              <a:t>prev</a:t>
            </a:r>
            <a:r>
              <a:rPr lang="en-US" sz="2000" b="1" i="1" dirty="0">
                <a:solidFill>
                  <a:schemeClr val="tx2">
                    <a:lumMod val="60000"/>
                    <a:lumOff val="40000"/>
                  </a:schemeClr>
                </a:solidFill>
              </a:rPr>
              <a:t>-&gt;next=add;</a:t>
            </a:r>
          </a:p>
          <a:p>
            <a:pPr algn="l"/>
            <a:r>
              <a:rPr lang="en-US" sz="2000" b="1" i="1" dirty="0">
                <a:solidFill>
                  <a:schemeClr val="tx2">
                    <a:lumMod val="60000"/>
                    <a:lumOff val="40000"/>
                  </a:schemeClr>
                </a:solidFill>
              </a:rPr>
              <a:t>             current-&gt;</a:t>
            </a:r>
            <a:r>
              <a:rPr lang="en-US" sz="2000" b="1" i="1" dirty="0" err="1">
                <a:solidFill>
                  <a:schemeClr val="tx2">
                    <a:lumMod val="60000"/>
                    <a:lumOff val="40000"/>
                  </a:schemeClr>
                </a:solidFill>
              </a:rPr>
              <a:t>prev</a:t>
            </a:r>
            <a:r>
              <a:rPr lang="en-US" sz="2000" b="1" i="1" dirty="0">
                <a:solidFill>
                  <a:schemeClr val="tx2">
                    <a:lumMod val="60000"/>
                    <a:lumOff val="40000"/>
                  </a:schemeClr>
                </a:solidFill>
              </a:rPr>
              <a:t>= add;              add-&gt;next=current;              }</a:t>
            </a:r>
          </a:p>
          <a:p>
            <a:pPr algn="l"/>
            <a:endParaRPr lang="en-US" sz="2000" b="1" i="1" dirty="0">
              <a:solidFill>
                <a:schemeClr val="tx2">
                  <a:lumMod val="60000"/>
                  <a:lumOff val="40000"/>
                </a:schemeClr>
              </a:solidFill>
            </a:endParaRPr>
          </a:p>
        </p:txBody>
      </p:sp>
      <p:sp>
        <p:nvSpPr>
          <p:cNvPr id="4" name="Footer Placeholder 3">
            <a:extLst>
              <a:ext uri="{FF2B5EF4-FFF2-40B4-BE49-F238E27FC236}">
                <a16:creationId xmlns:a16="http://schemas.microsoft.com/office/drawing/2014/main" id="{E0878959-2074-433C-93FC-494ADA6DA3A8}"/>
              </a:ext>
            </a:extLst>
          </p:cNvPr>
          <p:cNvSpPr>
            <a:spLocks noGrp="1"/>
          </p:cNvSpPr>
          <p:nvPr>
            <p:ph type="ftr" sz="quarter" idx="11"/>
          </p:nvPr>
        </p:nvSpPr>
        <p:spPr>
          <a:xfrm>
            <a:off x="1748408" y="6309320"/>
            <a:ext cx="4551784" cy="326578"/>
          </a:xfrm>
        </p:spPr>
        <p:txBody>
          <a:bodyPr/>
          <a:lstStyle/>
          <a:p>
            <a:r>
              <a:rPr lang="en-US"/>
              <a:t>Double linked list              Prof. Neamat Abdelkader</a:t>
            </a:r>
            <a:endParaRPr lang="ar-EG"/>
          </a:p>
        </p:txBody>
      </p:sp>
      <p:sp>
        <p:nvSpPr>
          <p:cNvPr id="5" name="Slide Number Placeholder 4">
            <a:extLst>
              <a:ext uri="{FF2B5EF4-FFF2-40B4-BE49-F238E27FC236}">
                <a16:creationId xmlns:a16="http://schemas.microsoft.com/office/drawing/2014/main" id="{7308CEE5-3244-4C0F-B679-99F5F2B001D2}"/>
              </a:ext>
            </a:extLst>
          </p:cNvPr>
          <p:cNvSpPr>
            <a:spLocks noGrp="1"/>
          </p:cNvSpPr>
          <p:nvPr>
            <p:ph type="sldNum" sz="quarter" idx="12"/>
          </p:nvPr>
        </p:nvSpPr>
        <p:spPr/>
        <p:txBody>
          <a:bodyPr/>
          <a:lstStyle/>
          <a:p>
            <a:fld id="{343EC644-9865-4E82-90EF-C99AE93DDAEB}" type="slidenum">
              <a:rPr lang="ar-EG" smtClean="0"/>
              <a:t>13</a:t>
            </a:fld>
            <a:endParaRPr lang="ar-EG"/>
          </a:p>
        </p:txBody>
      </p:sp>
    </p:spTree>
    <p:extLst>
      <p:ext uri="{BB962C8B-B14F-4D97-AF65-F5344CB8AC3E}">
        <p14:creationId xmlns:p14="http://schemas.microsoft.com/office/powerpoint/2010/main" val="413541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9672" y="335846"/>
            <a:ext cx="6768752" cy="6247864"/>
          </a:xfrm>
          <a:prstGeom prst="rect">
            <a:avLst/>
          </a:prstGeom>
        </p:spPr>
        <p:txBody>
          <a:bodyPr wrap="square">
            <a:spAutoFit/>
          </a:bodyPr>
          <a:lstStyle/>
          <a:p>
            <a:pPr algn="l"/>
            <a:r>
              <a:rPr lang="en-US" sz="2000" dirty="0"/>
              <a:t> insert  elements in the list</a:t>
            </a:r>
          </a:p>
          <a:p>
            <a:pPr algn="l"/>
            <a:r>
              <a:rPr lang="en-US" sz="2000" dirty="0"/>
              <a:t>50 40 30 20 10</a:t>
            </a:r>
          </a:p>
          <a:p>
            <a:pPr algn="l"/>
            <a:endParaRPr lang="en-US" sz="2000" dirty="0"/>
          </a:p>
          <a:p>
            <a:pPr algn="l"/>
            <a:r>
              <a:rPr lang="en-US" sz="2000" dirty="0"/>
              <a:t>10    20    30    40    50</a:t>
            </a:r>
          </a:p>
          <a:p>
            <a:pPr algn="l"/>
            <a:r>
              <a:rPr lang="en-US" sz="2000" dirty="0"/>
              <a:t> enter number of nodes to insert before   1</a:t>
            </a:r>
          </a:p>
          <a:p>
            <a:pPr algn="l"/>
            <a:r>
              <a:rPr lang="en-US" sz="2000" dirty="0"/>
              <a:t>  insert element to insert   22</a:t>
            </a:r>
          </a:p>
          <a:p>
            <a:pPr algn="l"/>
            <a:r>
              <a:rPr lang="en-US" sz="2000" dirty="0"/>
              <a:t> new  list</a:t>
            </a:r>
          </a:p>
          <a:p>
            <a:pPr algn="l"/>
            <a:r>
              <a:rPr lang="en-US" sz="2000" dirty="0"/>
              <a:t>22    10    20    30    40    50</a:t>
            </a:r>
          </a:p>
          <a:p>
            <a:pPr algn="l"/>
            <a:r>
              <a:rPr lang="en-US" sz="2000" dirty="0"/>
              <a:t>list after insert after node</a:t>
            </a:r>
          </a:p>
          <a:p>
            <a:pPr algn="l"/>
            <a:r>
              <a:rPr lang="en-US" sz="2000" dirty="0"/>
              <a:t> enter number of nodes to insert before   4</a:t>
            </a:r>
          </a:p>
          <a:p>
            <a:pPr algn="l"/>
            <a:r>
              <a:rPr lang="en-US" sz="2000" dirty="0"/>
              <a:t>  insert element to insert   55</a:t>
            </a:r>
          </a:p>
          <a:p>
            <a:pPr algn="l"/>
            <a:r>
              <a:rPr lang="en-US" sz="2000" dirty="0"/>
              <a:t> new  list</a:t>
            </a:r>
          </a:p>
          <a:p>
            <a:pPr algn="l"/>
            <a:r>
              <a:rPr lang="en-US" sz="2000" dirty="0"/>
              <a:t>22    10    20    55    30    40    50</a:t>
            </a:r>
          </a:p>
          <a:p>
            <a:pPr algn="l"/>
            <a:r>
              <a:rPr lang="en-US" sz="2000" dirty="0"/>
              <a:t>list after insert after node</a:t>
            </a:r>
          </a:p>
          <a:p>
            <a:pPr algn="l"/>
            <a:r>
              <a:rPr lang="en-US" sz="2000" dirty="0"/>
              <a:t> enter number of nodes to insert before   7</a:t>
            </a:r>
          </a:p>
          <a:p>
            <a:pPr algn="l"/>
            <a:r>
              <a:rPr lang="en-US" sz="2000" dirty="0"/>
              <a:t>  insert element to insert   77</a:t>
            </a:r>
          </a:p>
          <a:p>
            <a:pPr algn="l"/>
            <a:r>
              <a:rPr lang="en-US" sz="2000" dirty="0"/>
              <a:t> new  list</a:t>
            </a:r>
          </a:p>
          <a:p>
            <a:pPr algn="l"/>
            <a:r>
              <a:rPr lang="en-US" sz="2000" dirty="0"/>
              <a:t>22    10    20    55    30    40    77    50</a:t>
            </a:r>
          </a:p>
          <a:p>
            <a:pPr algn="l"/>
            <a:r>
              <a:rPr lang="en-US" sz="2000" dirty="0"/>
              <a:t>list after insert after node</a:t>
            </a:r>
          </a:p>
          <a:p>
            <a:pPr algn="l"/>
            <a:endParaRPr lang="en-US" sz="2000" dirty="0"/>
          </a:p>
        </p:txBody>
      </p:sp>
      <p:sp>
        <p:nvSpPr>
          <p:cNvPr id="3" name="Footer Placeholder 2">
            <a:extLst>
              <a:ext uri="{FF2B5EF4-FFF2-40B4-BE49-F238E27FC236}">
                <a16:creationId xmlns:a16="http://schemas.microsoft.com/office/drawing/2014/main" id="{BE5E6FD1-24C2-4C52-8780-53D2E5915541}"/>
              </a:ext>
            </a:extLst>
          </p:cNvPr>
          <p:cNvSpPr>
            <a:spLocks noGrp="1"/>
          </p:cNvSpPr>
          <p:nvPr>
            <p:ph type="ftr" sz="quarter" idx="11"/>
          </p:nvPr>
        </p:nvSpPr>
        <p:spPr>
          <a:xfrm>
            <a:off x="1603688" y="6381328"/>
            <a:ext cx="4552488" cy="323388"/>
          </a:xfrm>
        </p:spPr>
        <p:txBody>
          <a:bodyPr/>
          <a:lstStyle/>
          <a:p>
            <a:r>
              <a:rPr lang="en-US" dirty="0"/>
              <a:t>Double linked list              Prof. </a:t>
            </a:r>
            <a:r>
              <a:rPr lang="en-US" dirty="0" err="1"/>
              <a:t>Neamat</a:t>
            </a:r>
            <a:r>
              <a:rPr lang="en-US" dirty="0"/>
              <a:t> Abdelkader</a:t>
            </a:r>
            <a:endParaRPr lang="ar-EG" dirty="0"/>
          </a:p>
        </p:txBody>
      </p:sp>
      <p:sp>
        <p:nvSpPr>
          <p:cNvPr id="4" name="Slide Number Placeholder 3">
            <a:extLst>
              <a:ext uri="{FF2B5EF4-FFF2-40B4-BE49-F238E27FC236}">
                <a16:creationId xmlns:a16="http://schemas.microsoft.com/office/drawing/2014/main" id="{0B83DFA6-0891-4AA0-9442-37E21441502F}"/>
              </a:ext>
            </a:extLst>
          </p:cNvPr>
          <p:cNvSpPr>
            <a:spLocks noGrp="1"/>
          </p:cNvSpPr>
          <p:nvPr>
            <p:ph type="sldNum" sz="quarter" idx="12"/>
          </p:nvPr>
        </p:nvSpPr>
        <p:spPr/>
        <p:txBody>
          <a:bodyPr/>
          <a:lstStyle/>
          <a:p>
            <a:fld id="{343EC644-9865-4E82-90EF-C99AE93DDAEB}" type="slidenum">
              <a:rPr lang="ar-EG" smtClean="0"/>
              <a:t>14</a:t>
            </a:fld>
            <a:endParaRPr lang="ar-EG"/>
          </a:p>
        </p:txBody>
      </p:sp>
    </p:spTree>
    <p:extLst>
      <p:ext uri="{BB962C8B-B14F-4D97-AF65-F5344CB8AC3E}">
        <p14:creationId xmlns:p14="http://schemas.microsoft.com/office/powerpoint/2010/main" val="275339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335846"/>
            <a:ext cx="5886400" cy="5940088"/>
          </a:xfrm>
          <a:prstGeom prst="rect">
            <a:avLst/>
          </a:prstGeom>
        </p:spPr>
        <p:txBody>
          <a:bodyPr wrap="square">
            <a:spAutoFit/>
          </a:bodyPr>
          <a:lstStyle/>
          <a:p>
            <a:pPr algn="l"/>
            <a:r>
              <a:rPr lang="en-US" sz="2000" dirty="0"/>
              <a:t>If the elements of the list:</a:t>
            </a:r>
          </a:p>
          <a:p>
            <a:pPr algn="l"/>
            <a:r>
              <a:rPr lang="en-US" sz="2000" dirty="0"/>
              <a:t>10</a:t>
            </a:r>
          </a:p>
          <a:p>
            <a:pPr algn="l"/>
            <a:r>
              <a:rPr lang="en-US" sz="2000" dirty="0"/>
              <a:t>20</a:t>
            </a:r>
          </a:p>
          <a:p>
            <a:pPr algn="l"/>
            <a:r>
              <a:rPr lang="en-US" sz="2000" dirty="0"/>
              <a:t>30</a:t>
            </a:r>
          </a:p>
          <a:p>
            <a:pPr algn="l"/>
            <a:r>
              <a:rPr lang="en-US" sz="2000" dirty="0"/>
              <a:t>40</a:t>
            </a:r>
          </a:p>
          <a:p>
            <a:pPr algn="l"/>
            <a:r>
              <a:rPr lang="en-US" sz="2000" dirty="0"/>
              <a:t>50</a:t>
            </a:r>
          </a:p>
          <a:p>
            <a:pPr algn="l"/>
            <a:r>
              <a:rPr lang="en-US" sz="2000" b="1" u="sng" dirty="0"/>
              <a:t>Output</a:t>
            </a:r>
          </a:p>
          <a:p>
            <a:pPr algn="l"/>
            <a:r>
              <a:rPr lang="en-US" sz="2000" dirty="0"/>
              <a:t>  insert element to insert</a:t>
            </a:r>
          </a:p>
          <a:p>
            <a:pPr algn="l"/>
            <a:r>
              <a:rPr lang="en-US" sz="2000" dirty="0"/>
              <a:t>33</a:t>
            </a:r>
          </a:p>
          <a:p>
            <a:pPr algn="l"/>
            <a:r>
              <a:rPr lang="en-US" sz="2000" dirty="0"/>
              <a:t> enter number of node</a:t>
            </a:r>
          </a:p>
          <a:p>
            <a:pPr algn="l"/>
            <a:r>
              <a:rPr lang="en-US" sz="2000" dirty="0"/>
              <a:t>1</a:t>
            </a:r>
          </a:p>
          <a:p>
            <a:pPr algn="l"/>
            <a:r>
              <a:rPr lang="en-US" sz="2000" dirty="0"/>
              <a:t> new list after insert</a:t>
            </a:r>
          </a:p>
          <a:p>
            <a:pPr algn="l"/>
            <a:r>
              <a:rPr lang="en-US" sz="2000" dirty="0"/>
              <a:t> print of list</a:t>
            </a:r>
          </a:p>
          <a:p>
            <a:pPr algn="l"/>
            <a:r>
              <a:rPr lang="en-US" sz="2000" dirty="0"/>
              <a:t>33</a:t>
            </a:r>
          </a:p>
          <a:p>
            <a:pPr algn="l"/>
            <a:r>
              <a:rPr lang="en-US" sz="2000" dirty="0"/>
              <a:t>10</a:t>
            </a:r>
          </a:p>
          <a:p>
            <a:pPr algn="l"/>
            <a:r>
              <a:rPr lang="en-US" sz="2000" dirty="0"/>
              <a:t>20</a:t>
            </a:r>
          </a:p>
          <a:p>
            <a:pPr algn="l"/>
            <a:r>
              <a:rPr lang="en-US" sz="2000" dirty="0"/>
              <a:t>30</a:t>
            </a:r>
          </a:p>
          <a:p>
            <a:pPr algn="l"/>
            <a:r>
              <a:rPr lang="en-US" sz="2000" dirty="0"/>
              <a:t>40</a:t>
            </a:r>
          </a:p>
          <a:p>
            <a:pPr algn="l"/>
            <a:r>
              <a:rPr lang="en-US" sz="2000" dirty="0"/>
              <a:t>50</a:t>
            </a:r>
          </a:p>
        </p:txBody>
      </p:sp>
      <p:sp>
        <p:nvSpPr>
          <p:cNvPr id="3" name="Footer Placeholder 2">
            <a:extLst>
              <a:ext uri="{FF2B5EF4-FFF2-40B4-BE49-F238E27FC236}">
                <a16:creationId xmlns:a16="http://schemas.microsoft.com/office/drawing/2014/main" id="{572ED428-4FA7-40C5-90BC-E6199BD69496}"/>
              </a:ext>
            </a:extLst>
          </p:cNvPr>
          <p:cNvSpPr>
            <a:spLocks noGrp="1"/>
          </p:cNvSpPr>
          <p:nvPr>
            <p:ph type="ftr" sz="quarter" idx="11"/>
          </p:nvPr>
        </p:nvSpPr>
        <p:spPr>
          <a:xfrm>
            <a:off x="1475656" y="6275935"/>
            <a:ext cx="4392488" cy="428782"/>
          </a:xfrm>
        </p:spPr>
        <p:txBody>
          <a:bodyPr/>
          <a:lstStyle/>
          <a:p>
            <a:r>
              <a:rPr lang="en-US" dirty="0"/>
              <a:t>Double linked list              Prof. </a:t>
            </a:r>
            <a:r>
              <a:rPr lang="en-US" dirty="0" err="1"/>
              <a:t>Neamat</a:t>
            </a:r>
            <a:r>
              <a:rPr lang="en-US" dirty="0"/>
              <a:t> Abdelkader</a:t>
            </a:r>
            <a:endParaRPr lang="ar-EG" dirty="0"/>
          </a:p>
        </p:txBody>
      </p:sp>
      <p:sp>
        <p:nvSpPr>
          <p:cNvPr id="4" name="Slide Number Placeholder 3">
            <a:extLst>
              <a:ext uri="{FF2B5EF4-FFF2-40B4-BE49-F238E27FC236}">
                <a16:creationId xmlns:a16="http://schemas.microsoft.com/office/drawing/2014/main" id="{9E388834-939D-45B8-8160-A795D41777C4}"/>
              </a:ext>
            </a:extLst>
          </p:cNvPr>
          <p:cNvSpPr>
            <a:spLocks noGrp="1"/>
          </p:cNvSpPr>
          <p:nvPr>
            <p:ph type="sldNum" sz="quarter" idx="12"/>
          </p:nvPr>
        </p:nvSpPr>
        <p:spPr/>
        <p:txBody>
          <a:bodyPr/>
          <a:lstStyle/>
          <a:p>
            <a:fld id="{343EC644-9865-4E82-90EF-C99AE93DDAEB}" type="slidenum">
              <a:rPr lang="ar-EG" smtClean="0"/>
              <a:t>15</a:t>
            </a:fld>
            <a:endParaRPr lang="ar-EG"/>
          </a:p>
        </p:txBody>
      </p:sp>
    </p:spTree>
    <p:extLst>
      <p:ext uri="{BB962C8B-B14F-4D97-AF65-F5344CB8AC3E}">
        <p14:creationId xmlns:p14="http://schemas.microsoft.com/office/powerpoint/2010/main" val="2231177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764705"/>
            <a:ext cx="7772400" cy="1080120"/>
          </a:xfrm>
        </p:spPr>
        <p:txBody>
          <a:bodyPr>
            <a:normAutofit/>
          </a:bodyPr>
          <a:lstStyle/>
          <a:p>
            <a:pPr algn="l"/>
            <a:r>
              <a:rPr lang="en-US" sz="2400" b="1" u="sng" dirty="0"/>
              <a:t>Function to search for certain element and delete its node</a:t>
            </a:r>
            <a:br>
              <a:rPr lang="en-US" sz="2400" b="1" u="sng" dirty="0"/>
            </a:br>
            <a:endParaRPr lang="en-US" sz="2400" dirty="0"/>
          </a:p>
        </p:txBody>
      </p:sp>
      <p:sp>
        <p:nvSpPr>
          <p:cNvPr id="3" name="Subtitle 2"/>
          <p:cNvSpPr>
            <a:spLocks noGrp="1"/>
          </p:cNvSpPr>
          <p:nvPr>
            <p:ph type="subTitle" idx="1"/>
          </p:nvPr>
        </p:nvSpPr>
        <p:spPr>
          <a:xfrm>
            <a:off x="467544" y="1628800"/>
            <a:ext cx="8280920" cy="4680520"/>
          </a:xfrm>
        </p:spPr>
        <p:txBody>
          <a:bodyPr>
            <a:normAutofit fontScale="62500" lnSpcReduction="20000"/>
          </a:bodyPr>
          <a:lstStyle/>
          <a:p>
            <a:pPr algn="l"/>
            <a:r>
              <a:rPr lang="en-US" b="1" i="1" dirty="0" err="1">
                <a:solidFill>
                  <a:schemeClr val="accent1"/>
                </a:solidFill>
              </a:rPr>
              <a:t>bool</a:t>
            </a:r>
            <a:r>
              <a:rPr lang="en-US" b="1" i="1" dirty="0">
                <a:solidFill>
                  <a:schemeClr val="accent1"/>
                </a:solidFill>
              </a:rPr>
              <a:t> </a:t>
            </a:r>
            <a:r>
              <a:rPr lang="en-US" b="1" i="1" dirty="0" err="1">
                <a:solidFill>
                  <a:schemeClr val="accent1"/>
                </a:solidFill>
              </a:rPr>
              <a:t>double_list</a:t>
            </a:r>
            <a:r>
              <a:rPr lang="en-US" b="1" i="1" dirty="0">
                <a:solidFill>
                  <a:schemeClr val="accent1"/>
                </a:solidFill>
              </a:rPr>
              <a:t> :: remove (</a:t>
            </a:r>
            <a:r>
              <a:rPr lang="en-US" b="1" i="1" dirty="0" err="1">
                <a:solidFill>
                  <a:schemeClr val="accent1"/>
                </a:solidFill>
              </a:rPr>
              <a:t>elemtype</a:t>
            </a:r>
            <a:r>
              <a:rPr lang="en-US" b="1" i="1" dirty="0">
                <a:solidFill>
                  <a:schemeClr val="accent1"/>
                </a:solidFill>
              </a:rPr>
              <a:t> &amp;e)</a:t>
            </a:r>
          </a:p>
          <a:p>
            <a:pPr algn="l"/>
            <a:r>
              <a:rPr lang="en-US" b="1" i="1" dirty="0">
                <a:solidFill>
                  <a:schemeClr val="accent1"/>
                </a:solidFill>
              </a:rPr>
              <a:t>  </a:t>
            </a:r>
            <a:r>
              <a:rPr lang="en-US" b="1" i="1">
                <a:solidFill>
                  <a:schemeClr val="accent1"/>
                </a:solidFill>
              </a:rPr>
              <a:t>{  link </a:t>
            </a:r>
            <a:r>
              <a:rPr lang="en-US" b="1" i="1" dirty="0">
                <a:solidFill>
                  <a:schemeClr val="accent1"/>
                </a:solidFill>
              </a:rPr>
              <a:t>p; </a:t>
            </a:r>
            <a:r>
              <a:rPr lang="en-US" b="1" i="1" dirty="0" err="1">
                <a:solidFill>
                  <a:schemeClr val="accent1"/>
                </a:solidFill>
              </a:rPr>
              <a:t>cout</a:t>
            </a:r>
            <a:r>
              <a:rPr lang="en-US" b="1" i="1" dirty="0">
                <a:solidFill>
                  <a:schemeClr val="accent1"/>
                </a:solidFill>
              </a:rPr>
              <a:t>&lt;&lt;"element to search  "&lt;&lt;e&lt;&lt;</a:t>
            </a:r>
            <a:r>
              <a:rPr lang="en-US" b="1" i="1" dirty="0" err="1">
                <a:solidFill>
                  <a:schemeClr val="accent1"/>
                </a:solidFill>
              </a:rPr>
              <a:t>endl</a:t>
            </a:r>
            <a:r>
              <a:rPr lang="en-US" b="1" i="1" dirty="0">
                <a:solidFill>
                  <a:schemeClr val="accent1"/>
                </a:solidFill>
              </a:rPr>
              <a:t>;</a:t>
            </a:r>
          </a:p>
          <a:p>
            <a:pPr algn="l"/>
            <a:r>
              <a:rPr lang="en-US" b="1" i="1" dirty="0">
                <a:solidFill>
                  <a:schemeClr val="accent1"/>
                </a:solidFill>
              </a:rPr>
              <a:t>  if (head-&gt;</a:t>
            </a:r>
            <a:r>
              <a:rPr lang="en-US" b="1" i="1" dirty="0" err="1">
                <a:solidFill>
                  <a:schemeClr val="accent1"/>
                </a:solidFill>
              </a:rPr>
              <a:t>elem</a:t>
            </a:r>
            <a:r>
              <a:rPr lang="en-US" b="1" i="1" dirty="0">
                <a:solidFill>
                  <a:schemeClr val="accent1"/>
                </a:solidFill>
              </a:rPr>
              <a:t> ==e) {current= head-&gt;next; current-&gt;</a:t>
            </a:r>
            <a:r>
              <a:rPr lang="en-US" b="1" i="1" dirty="0" err="1">
                <a:solidFill>
                  <a:schemeClr val="accent1"/>
                </a:solidFill>
              </a:rPr>
              <a:t>prev</a:t>
            </a:r>
            <a:r>
              <a:rPr lang="en-US" b="1" i="1" dirty="0">
                <a:solidFill>
                  <a:schemeClr val="accent1"/>
                </a:solidFill>
              </a:rPr>
              <a:t>=0;</a:t>
            </a:r>
          </a:p>
          <a:p>
            <a:pPr algn="l"/>
            <a:r>
              <a:rPr lang="en-US" b="1" i="1" dirty="0">
                <a:solidFill>
                  <a:schemeClr val="accent1"/>
                </a:solidFill>
              </a:rPr>
              <a:t>    delete head; head=</a:t>
            </a:r>
            <a:r>
              <a:rPr lang="en-US" b="1" i="1" dirty="0" err="1">
                <a:solidFill>
                  <a:schemeClr val="accent1"/>
                </a:solidFill>
              </a:rPr>
              <a:t>current;return</a:t>
            </a:r>
            <a:r>
              <a:rPr lang="en-US" b="1" i="1" dirty="0">
                <a:solidFill>
                  <a:schemeClr val="accent1"/>
                </a:solidFill>
              </a:rPr>
              <a:t> true; }</a:t>
            </a:r>
          </a:p>
          <a:p>
            <a:pPr algn="l"/>
            <a:r>
              <a:rPr lang="en-US" b="1" i="1" dirty="0">
                <a:solidFill>
                  <a:schemeClr val="accent1"/>
                </a:solidFill>
              </a:rPr>
              <a:t>  current=head;</a:t>
            </a:r>
          </a:p>
          <a:p>
            <a:pPr algn="l"/>
            <a:r>
              <a:rPr lang="en-US" b="1" i="1" dirty="0">
                <a:solidFill>
                  <a:schemeClr val="accent1"/>
                </a:solidFill>
              </a:rPr>
              <a:t>  while (current-&gt;next-&gt;</a:t>
            </a:r>
            <a:r>
              <a:rPr lang="en-US" b="1" i="1" dirty="0" err="1">
                <a:solidFill>
                  <a:schemeClr val="accent1"/>
                </a:solidFill>
              </a:rPr>
              <a:t>elem</a:t>
            </a:r>
            <a:r>
              <a:rPr lang="en-US" b="1" i="1" dirty="0">
                <a:solidFill>
                  <a:schemeClr val="accent1"/>
                </a:solidFill>
              </a:rPr>
              <a:t>!= e&amp;&amp; current-&gt; next!=0)</a:t>
            </a:r>
          </a:p>
          <a:p>
            <a:pPr algn="l"/>
            <a:r>
              <a:rPr lang="en-US" b="1" i="1" dirty="0">
                <a:solidFill>
                  <a:schemeClr val="accent1"/>
                </a:solidFill>
              </a:rPr>
              <a:t>      { current=current-&gt;next;</a:t>
            </a:r>
          </a:p>
          <a:p>
            <a:pPr algn="l"/>
            <a:r>
              <a:rPr lang="en-US" b="1" i="1" dirty="0">
                <a:solidFill>
                  <a:schemeClr val="accent1"/>
                </a:solidFill>
              </a:rPr>
              <a:t>	  	    if(current-&gt;next==0)break; {// it is used to not ask the loop  condition of current-&gt;next-&gt;</a:t>
            </a:r>
            <a:r>
              <a:rPr lang="en-US" b="1" i="1" dirty="0" err="1">
                <a:solidFill>
                  <a:schemeClr val="accent1"/>
                </a:solidFill>
              </a:rPr>
              <a:t>elem</a:t>
            </a:r>
            <a:endParaRPr lang="en-US" b="1" i="1" dirty="0">
              <a:solidFill>
                <a:schemeClr val="accent1"/>
              </a:solidFill>
            </a:endParaRPr>
          </a:p>
          <a:p>
            <a:pPr algn="l"/>
            <a:r>
              <a:rPr lang="en-US" b="1" i="1" dirty="0">
                <a:solidFill>
                  <a:schemeClr val="accent1"/>
                </a:solidFill>
              </a:rPr>
              <a:t>          if(current-&gt;next== 0) {</a:t>
            </a:r>
            <a:r>
              <a:rPr lang="en-US" b="1" i="1" dirty="0" err="1">
                <a:solidFill>
                  <a:schemeClr val="accent1"/>
                </a:solidFill>
              </a:rPr>
              <a:t>cout</a:t>
            </a:r>
            <a:r>
              <a:rPr lang="en-US" b="1" i="1" dirty="0">
                <a:solidFill>
                  <a:schemeClr val="accent1"/>
                </a:solidFill>
              </a:rPr>
              <a:t>&lt;&lt;" element was not found"; return false;}</a:t>
            </a:r>
          </a:p>
          <a:p>
            <a:pPr algn="l"/>
            <a:r>
              <a:rPr lang="en-US" b="1" i="1" dirty="0">
                <a:solidFill>
                  <a:schemeClr val="accent1"/>
                </a:solidFill>
              </a:rPr>
              <a:t>	        	            	  if (current-&gt;next-&gt;</a:t>
            </a:r>
            <a:r>
              <a:rPr lang="en-US" b="1" i="1" dirty="0" err="1">
                <a:solidFill>
                  <a:schemeClr val="accent1"/>
                </a:solidFill>
              </a:rPr>
              <a:t>elem</a:t>
            </a:r>
            <a:r>
              <a:rPr lang="en-US" b="1" i="1" dirty="0">
                <a:solidFill>
                  <a:schemeClr val="accent1"/>
                </a:solidFill>
              </a:rPr>
              <a:t> ==e)</a:t>
            </a:r>
          </a:p>
          <a:p>
            <a:pPr algn="l"/>
            <a:r>
              <a:rPr lang="en-US" b="1" i="1" dirty="0">
                <a:solidFill>
                  <a:schemeClr val="accent1"/>
                </a:solidFill>
              </a:rPr>
              <a:t>              	{  p=current-&gt;next; </a:t>
            </a:r>
          </a:p>
          <a:p>
            <a:pPr algn="l"/>
            <a:r>
              <a:rPr lang="en-US" b="1" i="1" dirty="0">
                <a:solidFill>
                  <a:schemeClr val="accent1"/>
                </a:solidFill>
              </a:rPr>
              <a:t>	    	      current-&gt;next= p-&gt; next; </a:t>
            </a:r>
            <a:r>
              <a:rPr lang="en-US" b="1" i="1" dirty="0" err="1">
                <a:solidFill>
                  <a:schemeClr val="accent1"/>
                </a:solidFill>
              </a:rPr>
              <a:t>cout</a:t>
            </a:r>
            <a:r>
              <a:rPr lang="en-US" b="1" i="1" dirty="0">
                <a:solidFill>
                  <a:schemeClr val="accent1"/>
                </a:solidFill>
              </a:rPr>
              <a:t>&lt;&lt;current-&gt;next&lt;&lt;</a:t>
            </a:r>
            <a:r>
              <a:rPr lang="en-US" b="1" i="1" dirty="0" err="1">
                <a:solidFill>
                  <a:schemeClr val="accent1"/>
                </a:solidFill>
              </a:rPr>
              <a:t>endl</a:t>
            </a:r>
            <a:r>
              <a:rPr lang="en-US" b="1" i="1" dirty="0">
                <a:solidFill>
                  <a:schemeClr val="accent1"/>
                </a:solidFill>
              </a:rPr>
              <a:t>;</a:t>
            </a:r>
          </a:p>
          <a:p>
            <a:pPr algn="l"/>
            <a:r>
              <a:rPr lang="en-US" b="1" i="1" dirty="0">
                <a:solidFill>
                  <a:schemeClr val="accent1"/>
                </a:solidFill>
              </a:rPr>
              <a:t>	            if(p-&gt;next!=0)p-&gt;next-&gt;</a:t>
            </a:r>
            <a:r>
              <a:rPr lang="en-US" b="1" i="1" dirty="0" err="1">
                <a:solidFill>
                  <a:schemeClr val="accent1"/>
                </a:solidFill>
              </a:rPr>
              <a:t>prev</a:t>
            </a:r>
            <a:r>
              <a:rPr lang="en-US" b="1" i="1" dirty="0">
                <a:solidFill>
                  <a:schemeClr val="accent1"/>
                </a:solidFill>
              </a:rPr>
              <a:t>=current; </a:t>
            </a:r>
          </a:p>
          <a:p>
            <a:pPr algn="l"/>
            <a:r>
              <a:rPr lang="en-US" b="1" i="1" dirty="0">
                <a:solidFill>
                  <a:schemeClr val="accent1"/>
                </a:solidFill>
              </a:rPr>
              <a:t>	           delete p; return true;}}</a:t>
            </a:r>
          </a:p>
        </p:txBody>
      </p:sp>
      <p:sp>
        <p:nvSpPr>
          <p:cNvPr id="4" name="Footer Placeholder 3">
            <a:extLst>
              <a:ext uri="{FF2B5EF4-FFF2-40B4-BE49-F238E27FC236}">
                <a16:creationId xmlns:a16="http://schemas.microsoft.com/office/drawing/2014/main" id="{B79029BA-86F2-4EDC-AD04-F1B55BB2BC5E}"/>
              </a:ext>
            </a:extLst>
          </p:cNvPr>
          <p:cNvSpPr>
            <a:spLocks noGrp="1"/>
          </p:cNvSpPr>
          <p:nvPr>
            <p:ph type="ftr" sz="quarter" idx="11"/>
          </p:nvPr>
        </p:nvSpPr>
        <p:spPr>
          <a:xfrm>
            <a:off x="1187624" y="6309320"/>
            <a:ext cx="4464496" cy="372119"/>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8FE0E0B3-041F-4332-9324-BC997ABE4BAD}"/>
              </a:ext>
            </a:extLst>
          </p:cNvPr>
          <p:cNvSpPr>
            <a:spLocks noGrp="1"/>
          </p:cNvSpPr>
          <p:nvPr>
            <p:ph type="sldNum" sz="quarter" idx="12"/>
          </p:nvPr>
        </p:nvSpPr>
        <p:spPr/>
        <p:txBody>
          <a:bodyPr/>
          <a:lstStyle/>
          <a:p>
            <a:fld id="{343EC644-9865-4E82-90EF-C99AE93DDAEB}" type="slidenum">
              <a:rPr lang="ar-EG" smtClean="0"/>
              <a:t>16</a:t>
            </a:fld>
            <a:endParaRPr lang="ar-EG"/>
          </a:p>
        </p:txBody>
      </p:sp>
    </p:spTree>
    <p:extLst>
      <p:ext uri="{BB962C8B-B14F-4D97-AF65-F5344CB8AC3E}">
        <p14:creationId xmlns:p14="http://schemas.microsoft.com/office/powerpoint/2010/main" val="2415456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548680"/>
            <a:ext cx="6858000" cy="780966"/>
          </a:xfrm>
        </p:spPr>
        <p:txBody>
          <a:bodyPr>
            <a:normAutofit/>
          </a:bodyPr>
          <a:lstStyle/>
          <a:p>
            <a:r>
              <a:rPr lang="en-US" sz="3000" b="1" u="sng" dirty="0"/>
              <a:t>Sorting Algorithms </a:t>
            </a:r>
          </a:p>
        </p:txBody>
      </p:sp>
      <p:sp>
        <p:nvSpPr>
          <p:cNvPr id="3" name="Subtitle 2"/>
          <p:cNvSpPr>
            <a:spLocks noGrp="1"/>
          </p:cNvSpPr>
          <p:nvPr>
            <p:ph type="subTitle" idx="1"/>
          </p:nvPr>
        </p:nvSpPr>
        <p:spPr>
          <a:xfrm>
            <a:off x="1143000" y="1772816"/>
            <a:ext cx="7317432" cy="3528392"/>
          </a:xfrm>
        </p:spPr>
        <p:txBody>
          <a:bodyPr>
            <a:normAutofit/>
          </a:bodyPr>
          <a:lstStyle/>
          <a:p>
            <a:pPr algn="l"/>
            <a:r>
              <a:rPr lang="en-US" sz="2000" dirty="0">
                <a:solidFill>
                  <a:schemeClr val="tx1"/>
                </a:solidFill>
              </a:rPr>
              <a:t>Realistic sorting problems involve files of records containing keys,</a:t>
            </a:r>
          </a:p>
          <a:p>
            <a:pPr algn="l"/>
            <a:r>
              <a:rPr lang="en-US" sz="2000" dirty="0">
                <a:solidFill>
                  <a:schemeClr val="tx1"/>
                </a:solidFill>
              </a:rPr>
              <a:t>small parts of the records that are used to control the </a:t>
            </a:r>
            <a:r>
              <a:rPr lang="en-US" sz="2400" dirty="0">
                <a:solidFill>
                  <a:schemeClr val="tx1"/>
                </a:solidFill>
              </a:rPr>
              <a:t>sort</a:t>
            </a:r>
            <a:r>
              <a:rPr lang="en-US" sz="2000" dirty="0">
                <a:solidFill>
                  <a:schemeClr val="tx1"/>
                </a:solidFill>
              </a:rPr>
              <a:t>. The</a:t>
            </a:r>
          </a:p>
          <a:p>
            <a:pPr algn="l"/>
            <a:r>
              <a:rPr lang="en-US" sz="2000" dirty="0">
                <a:solidFill>
                  <a:schemeClr val="tx1"/>
                </a:solidFill>
              </a:rPr>
              <a:t>objective is to rearrange the records so the keys are ordered</a:t>
            </a:r>
          </a:p>
          <a:p>
            <a:pPr algn="l"/>
            <a:r>
              <a:rPr lang="en-US" sz="2000" dirty="0">
                <a:solidFill>
                  <a:schemeClr val="tx1"/>
                </a:solidFill>
              </a:rPr>
              <a:t>according to some well-defined rule, usually alphanumeric, order.</a:t>
            </a:r>
          </a:p>
          <a:p>
            <a:pPr algn="l"/>
            <a:r>
              <a:rPr lang="en-US" sz="2000" dirty="0">
                <a:solidFill>
                  <a:schemeClr val="tx1"/>
                </a:solidFill>
              </a:rPr>
              <a:t>We will just look at the sorting of arrays of integers, corresponding</a:t>
            </a:r>
          </a:p>
          <a:p>
            <a:pPr algn="l"/>
            <a:r>
              <a:rPr lang="en-US" sz="2000" dirty="0">
                <a:solidFill>
                  <a:schemeClr val="tx1"/>
                </a:solidFill>
              </a:rPr>
              <a:t>to the keys in a more realistic situation, and for simplicity (so all the</a:t>
            </a:r>
          </a:p>
          <a:p>
            <a:pPr algn="l"/>
            <a:r>
              <a:rPr lang="en-US" sz="2000" dirty="0">
                <a:solidFill>
                  <a:schemeClr val="tx1"/>
                </a:solidFill>
              </a:rPr>
              <a:t>array elements are distinct) consider only sorting of permutations</a:t>
            </a:r>
          </a:p>
          <a:p>
            <a:pPr algn="l"/>
            <a:r>
              <a:rPr lang="en-US" sz="2000" dirty="0">
                <a:solidFill>
                  <a:schemeClr val="tx1"/>
                </a:solidFill>
              </a:rPr>
              <a:t>of the integers 1 … n </a:t>
            </a:r>
          </a:p>
        </p:txBody>
      </p:sp>
      <p:sp>
        <p:nvSpPr>
          <p:cNvPr id="4" name="Footer Placeholder 3">
            <a:extLst>
              <a:ext uri="{FF2B5EF4-FFF2-40B4-BE49-F238E27FC236}">
                <a16:creationId xmlns:a16="http://schemas.microsoft.com/office/drawing/2014/main" id="{FF6AA214-2C10-40AE-AACD-65362DC26545}"/>
              </a:ext>
            </a:extLst>
          </p:cNvPr>
          <p:cNvSpPr>
            <a:spLocks noGrp="1"/>
          </p:cNvSpPr>
          <p:nvPr>
            <p:ph type="ftr" sz="quarter" idx="11"/>
          </p:nvPr>
        </p:nvSpPr>
        <p:spPr>
          <a:xfrm>
            <a:off x="2195736" y="5949281"/>
            <a:ext cx="4357466" cy="542602"/>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EDFAC4F3-2BEE-4DEC-8DC1-CD21C897D852}"/>
              </a:ext>
            </a:extLst>
          </p:cNvPr>
          <p:cNvSpPr>
            <a:spLocks noGrp="1"/>
          </p:cNvSpPr>
          <p:nvPr>
            <p:ph type="sldNum" sz="quarter" idx="12"/>
          </p:nvPr>
        </p:nvSpPr>
        <p:spPr/>
        <p:txBody>
          <a:bodyPr/>
          <a:lstStyle/>
          <a:p>
            <a:fld id="{343EC644-9865-4E82-90EF-C99AE93DDAEB}" type="slidenum">
              <a:rPr lang="ar-EG" smtClean="0"/>
              <a:t>17</a:t>
            </a:fld>
            <a:endParaRPr lang="ar-EG"/>
          </a:p>
        </p:txBody>
      </p:sp>
    </p:spTree>
    <p:extLst>
      <p:ext uri="{BB962C8B-B14F-4D97-AF65-F5344CB8AC3E}">
        <p14:creationId xmlns:p14="http://schemas.microsoft.com/office/powerpoint/2010/main" val="4195384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2483"/>
            <a:ext cx="6858000" cy="413918"/>
          </a:xfrm>
        </p:spPr>
        <p:txBody>
          <a:bodyPr>
            <a:normAutofit fontScale="90000"/>
          </a:bodyPr>
          <a:lstStyle/>
          <a:p>
            <a:r>
              <a:rPr lang="en-US" sz="3000" b="1" u="sng" dirty="0"/>
              <a:t>Selection Sort</a:t>
            </a:r>
          </a:p>
        </p:txBody>
      </p:sp>
      <p:sp>
        <p:nvSpPr>
          <p:cNvPr id="3" name="Subtitle 2"/>
          <p:cNvSpPr>
            <a:spLocks noGrp="1"/>
          </p:cNvSpPr>
          <p:nvPr>
            <p:ph type="subTitle" idx="1"/>
          </p:nvPr>
        </p:nvSpPr>
        <p:spPr>
          <a:xfrm>
            <a:off x="1143000" y="1628800"/>
            <a:ext cx="7677472" cy="4104456"/>
          </a:xfrm>
        </p:spPr>
        <p:txBody>
          <a:bodyPr>
            <a:noAutofit/>
          </a:bodyPr>
          <a:lstStyle/>
          <a:p>
            <a:pPr algn="l"/>
            <a:r>
              <a:rPr lang="en-US" sz="2400" dirty="0">
                <a:solidFill>
                  <a:schemeClr val="tx1"/>
                </a:solidFill>
              </a:rPr>
              <a:t>In selection sort, a list is sorted by selecting elements in the list, one at a time, and moving them to their proper positions. This algorithm finds the location of the smallest element in the unsorted portion of the list and moves it to the top of the unsorted portion (that is, the whole list) of the list. The first time we locate the smallest item in the entire list, the second time we locate the smallest item in the list starting from the second element in the list, and so on. Selection sort described here is designed for array-based lists.  Suppose you have the list shown in Figure . List of 8 elements</a:t>
            </a:r>
            <a:br>
              <a:rPr lang="en-US" sz="2400" dirty="0">
                <a:solidFill>
                  <a:schemeClr val="tx1"/>
                </a:solidFill>
              </a:rPr>
            </a:br>
            <a:br>
              <a:rPr lang="en-US" sz="2400" dirty="0">
                <a:solidFill>
                  <a:schemeClr val="tx1"/>
                </a:solidFill>
              </a:rPr>
            </a:br>
            <a:endParaRPr lang="en-US" sz="2400" dirty="0">
              <a:solidFill>
                <a:schemeClr val="tx1"/>
              </a:solidFill>
            </a:endParaRPr>
          </a:p>
        </p:txBody>
      </p:sp>
      <p:pic>
        <p:nvPicPr>
          <p:cNvPr id="4" name="Picture 3"/>
          <p:cNvPicPr>
            <a:picLocks noChangeAspect="1"/>
          </p:cNvPicPr>
          <p:nvPr/>
        </p:nvPicPr>
        <p:blipFill>
          <a:blip r:embed="rId2"/>
          <a:stretch>
            <a:fillRect/>
          </a:stretch>
        </p:blipFill>
        <p:spPr>
          <a:xfrm>
            <a:off x="3289145" y="5410168"/>
            <a:ext cx="3385182" cy="646175"/>
          </a:xfrm>
          <a:prstGeom prst="rect">
            <a:avLst/>
          </a:prstGeom>
        </p:spPr>
      </p:pic>
      <p:sp>
        <p:nvSpPr>
          <p:cNvPr id="5" name="Footer Placeholder 4">
            <a:extLst>
              <a:ext uri="{FF2B5EF4-FFF2-40B4-BE49-F238E27FC236}">
                <a16:creationId xmlns:a16="http://schemas.microsoft.com/office/drawing/2014/main" id="{EB2664B1-C3E7-47CC-B73F-43C6F563E43E}"/>
              </a:ext>
            </a:extLst>
          </p:cNvPr>
          <p:cNvSpPr>
            <a:spLocks noGrp="1"/>
          </p:cNvSpPr>
          <p:nvPr>
            <p:ph type="ftr" sz="quarter" idx="11"/>
          </p:nvPr>
        </p:nvSpPr>
        <p:spPr>
          <a:xfrm>
            <a:off x="2411760" y="6314312"/>
            <a:ext cx="3744416" cy="365125"/>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7A581A23-AB5C-4EA6-95D5-E627E00E64FB}"/>
              </a:ext>
            </a:extLst>
          </p:cNvPr>
          <p:cNvSpPr>
            <a:spLocks noGrp="1"/>
          </p:cNvSpPr>
          <p:nvPr>
            <p:ph type="sldNum" sz="quarter" idx="12"/>
          </p:nvPr>
        </p:nvSpPr>
        <p:spPr/>
        <p:txBody>
          <a:bodyPr/>
          <a:lstStyle/>
          <a:p>
            <a:fld id="{343EC644-9865-4E82-90EF-C99AE93DDAEB}" type="slidenum">
              <a:rPr lang="ar-EG" smtClean="0"/>
              <a:t>18</a:t>
            </a:fld>
            <a:endParaRPr lang="ar-EG"/>
          </a:p>
        </p:txBody>
      </p:sp>
    </p:spTree>
    <p:extLst>
      <p:ext uri="{BB962C8B-B14F-4D97-AF65-F5344CB8AC3E}">
        <p14:creationId xmlns:p14="http://schemas.microsoft.com/office/powerpoint/2010/main" val="4288527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699022"/>
            <a:ext cx="6858000" cy="471873"/>
          </a:xfrm>
        </p:spPr>
        <p:txBody>
          <a:bodyPr>
            <a:normAutofit/>
          </a:bodyPr>
          <a:lstStyle/>
          <a:p>
            <a:r>
              <a:rPr lang="en-US" sz="2400" b="1" u="sng" dirty="0"/>
              <a:t>Selection Sort</a:t>
            </a:r>
            <a:endParaRPr lang="en-US" sz="2400" dirty="0"/>
          </a:p>
        </p:txBody>
      </p:sp>
      <p:pic>
        <p:nvPicPr>
          <p:cNvPr id="4" name="Picture 3"/>
          <p:cNvPicPr>
            <a:picLocks noChangeAspect="1"/>
          </p:cNvPicPr>
          <p:nvPr/>
        </p:nvPicPr>
        <p:blipFill>
          <a:blip r:embed="rId2"/>
          <a:stretch>
            <a:fillRect/>
          </a:stretch>
        </p:blipFill>
        <p:spPr>
          <a:xfrm>
            <a:off x="1403648" y="3544910"/>
            <a:ext cx="4611743" cy="2020659"/>
          </a:xfrm>
          <a:prstGeom prst="rect">
            <a:avLst/>
          </a:prstGeom>
        </p:spPr>
      </p:pic>
      <p:sp>
        <p:nvSpPr>
          <p:cNvPr id="3" name="Subtitle 2"/>
          <p:cNvSpPr>
            <a:spLocks noGrp="1"/>
          </p:cNvSpPr>
          <p:nvPr>
            <p:ph type="subTitle" idx="1"/>
          </p:nvPr>
        </p:nvSpPr>
        <p:spPr>
          <a:xfrm>
            <a:off x="1143000" y="2303088"/>
            <a:ext cx="6858000" cy="1241822"/>
          </a:xfrm>
        </p:spPr>
        <p:txBody>
          <a:bodyPr>
            <a:normAutofit fontScale="70000" lnSpcReduction="20000"/>
          </a:bodyPr>
          <a:lstStyle/>
          <a:p>
            <a:pPr algn="l"/>
            <a:r>
              <a:rPr lang="en-US" dirty="0">
                <a:solidFill>
                  <a:schemeClr val="tx1"/>
                </a:solidFill>
              </a:rPr>
              <a:t>The following figure shows the elements of list in the first iteration.</a:t>
            </a:r>
            <a:br>
              <a:rPr lang="en-US" dirty="0">
                <a:solidFill>
                  <a:schemeClr val="tx1"/>
                </a:solidFill>
              </a:rPr>
            </a:br>
            <a:br>
              <a:rPr lang="en-US" dirty="0">
                <a:solidFill>
                  <a:schemeClr val="tx1"/>
                </a:solidFill>
              </a:rPr>
            </a:br>
            <a:endParaRPr lang="en-US" dirty="0">
              <a:solidFill>
                <a:schemeClr val="tx1"/>
              </a:solidFill>
            </a:endParaRPr>
          </a:p>
        </p:txBody>
      </p:sp>
      <p:sp>
        <p:nvSpPr>
          <p:cNvPr id="5" name="Footer Placeholder 4">
            <a:extLst>
              <a:ext uri="{FF2B5EF4-FFF2-40B4-BE49-F238E27FC236}">
                <a16:creationId xmlns:a16="http://schemas.microsoft.com/office/drawing/2014/main" id="{EFD49AA1-5420-4E0B-B0BE-87CE46DF5434}"/>
              </a:ext>
            </a:extLst>
          </p:cNvPr>
          <p:cNvSpPr>
            <a:spLocks noGrp="1"/>
          </p:cNvSpPr>
          <p:nvPr>
            <p:ph type="ftr" sz="quarter" idx="11"/>
          </p:nvPr>
        </p:nvSpPr>
        <p:spPr>
          <a:xfrm>
            <a:off x="2411760" y="6059317"/>
            <a:ext cx="4248472" cy="365125"/>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26B12FB6-63AF-4F02-809E-56F2197C3D9A}"/>
              </a:ext>
            </a:extLst>
          </p:cNvPr>
          <p:cNvSpPr>
            <a:spLocks noGrp="1"/>
          </p:cNvSpPr>
          <p:nvPr>
            <p:ph type="sldNum" sz="quarter" idx="12"/>
          </p:nvPr>
        </p:nvSpPr>
        <p:spPr/>
        <p:txBody>
          <a:bodyPr/>
          <a:lstStyle/>
          <a:p>
            <a:fld id="{343EC644-9865-4E82-90EF-C99AE93DDAEB}" type="slidenum">
              <a:rPr lang="ar-EG" smtClean="0"/>
              <a:t>19</a:t>
            </a:fld>
            <a:endParaRPr lang="ar-EG"/>
          </a:p>
        </p:txBody>
      </p:sp>
    </p:spTree>
    <p:extLst>
      <p:ext uri="{BB962C8B-B14F-4D97-AF65-F5344CB8AC3E}">
        <p14:creationId xmlns:p14="http://schemas.microsoft.com/office/powerpoint/2010/main" val="220968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04664"/>
            <a:ext cx="7772400" cy="1470025"/>
          </a:xfrm>
        </p:spPr>
        <p:txBody>
          <a:bodyPr/>
          <a:lstStyle/>
          <a:p>
            <a:r>
              <a:rPr lang="en-US" dirty="0"/>
              <a:t>Doubly Linked List</a:t>
            </a:r>
            <a:endParaRPr lang="ar-EG" dirty="0"/>
          </a:p>
        </p:txBody>
      </p:sp>
      <p:sp>
        <p:nvSpPr>
          <p:cNvPr id="3" name="Subtitle 2"/>
          <p:cNvSpPr>
            <a:spLocks noGrp="1"/>
          </p:cNvSpPr>
          <p:nvPr>
            <p:ph type="subTitle" idx="1"/>
          </p:nvPr>
        </p:nvSpPr>
        <p:spPr>
          <a:xfrm>
            <a:off x="611560" y="1628801"/>
            <a:ext cx="8208912" cy="3020114"/>
          </a:xfrm>
        </p:spPr>
        <p:txBody>
          <a:bodyPr>
            <a:normAutofit fontScale="70000" lnSpcReduction="20000"/>
          </a:bodyPr>
          <a:lstStyle/>
          <a:p>
            <a:pPr algn="l"/>
            <a:r>
              <a:rPr lang="en-US" dirty="0">
                <a:solidFill>
                  <a:schemeClr val="tx1"/>
                </a:solidFill>
              </a:rPr>
              <a:t> If we want to add a previous operation to the list by adding a predecessor link to every node. A </a:t>
            </a:r>
            <a:r>
              <a:rPr lang="en-US" b="1" dirty="0">
                <a:solidFill>
                  <a:schemeClr val="tx1"/>
                </a:solidFill>
              </a:rPr>
              <a:t>D</a:t>
            </a:r>
            <a:r>
              <a:rPr lang="en-US" dirty="0">
                <a:solidFill>
                  <a:schemeClr val="tx1"/>
                </a:solidFill>
              </a:rPr>
              <a:t>oubly </a:t>
            </a:r>
            <a:r>
              <a:rPr lang="en-US" b="1" dirty="0">
                <a:solidFill>
                  <a:schemeClr val="tx1"/>
                </a:solidFill>
              </a:rPr>
              <a:t>L</a:t>
            </a:r>
            <a:r>
              <a:rPr lang="en-US" dirty="0">
                <a:solidFill>
                  <a:schemeClr val="tx1"/>
                </a:solidFill>
              </a:rPr>
              <a:t>inked </a:t>
            </a:r>
            <a:r>
              <a:rPr lang="en-US" b="1" dirty="0">
                <a:solidFill>
                  <a:schemeClr val="tx1"/>
                </a:solidFill>
              </a:rPr>
              <a:t>L</a:t>
            </a:r>
            <a:r>
              <a:rPr lang="en-US" dirty="0">
                <a:solidFill>
                  <a:schemeClr val="tx1"/>
                </a:solidFill>
              </a:rPr>
              <a:t>ist (DLL) contains an extra pointer, typically called </a:t>
            </a:r>
            <a:r>
              <a:rPr lang="en-US" i="1" dirty="0">
                <a:solidFill>
                  <a:schemeClr val="tx1"/>
                </a:solidFill>
              </a:rPr>
              <a:t>previous pointer</a:t>
            </a:r>
            <a:r>
              <a:rPr lang="en-US" dirty="0">
                <a:solidFill>
                  <a:schemeClr val="tx1"/>
                </a:solidFill>
              </a:rPr>
              <a:t>, together with next pointer and data which are there in singly linked </a:t>
            </a:r>
            <a:r>
              <a:rPr lang="en-US">
                <a:solidFill>
                  <a:schemeClr val="tx1"/>
                </a:solidFill>
              </a:rPr>
              <a:t>list.</a:t>
            </a:r>
          </a:p>
          <a:p>
            <a:pPr algn="l"/>
            <a:endParaRPr lang="en-US" dirty="0">
              <a:solidFill>
                <a:schemeClr val="tx1"/>
              </a:solidFill>
            </a:endParaRPr>
          </a:p>
          <a:p>
            <a:pPr algn="l"/>
            <a:r>
              <a:rPr lang="en-US" dirty="0">
                <a:solidFill>
                  <a:schemeClr val="tx1"/>
                </a:solidFill>
              </a:rPr>
              <a:t>- Double linked lists simplify the insertion and removal operations</a:t>
            </a:r>
          </a:p>
          <a:p>
            <a:pPr algn="l"/>
            <a:r>
              <a:rPr lang="en-US" dirty="0">
                <a:solidFill>
                  <a:schemeClr val="tx1"/>
                </a:solidFill>
              </a:rPr>
              <a:t>- Doubling the links will double the amount of storage required  than the single linked list</a:t>
            </a:r>
            <a:br>
              <a:rPr lang="en-US" dirty="0">
                <a:solidFill>
                  <a:schemeClr val="tx1"/>
                </a:solidFill>
              </a:rPr>
            </a:br>
            <a:endParaRPr lang="ar-EG" dirty="0">
              <a:solidFill>
                <a:schemeClr val="tx1"/>
              </a:solidFill>
            </a:endParaRP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4648915"/>
            <a:ext cx="7955607" cy="2203699"/>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22C2715-FA0F-4B21-86D0-E9B9FA4776FA}"/>
              </a:ext>
            </a:extLst>
          </p:cNvPr>
          <p:cNvSpPr>
            <a:spLocks noGrp="1"/>
          </p:cNvSpPr>
          <p:nvPr>
            <p:ph type="ftr" sz="quarter" idx="11"/>
          </p:nvPr>
        </p:nvSpPr>
        <p:spPr>
          <a:xfrm>
            <a:off x="1832566" y="6453336"/>
            <a:ext cx="4899673" cy="182562"/>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9E52BC4E-2FCE-4B63-BD41-44FBA89AE811}"/>
              </a:ext>
            </a:extLst>
          </p:cNvPr>
          <p:cNvSpPr>
            <a:spLocks noGrp="1"/>
          </p:cNvSpPr>
          <p:nvPr>
            <p:ph type="sldNum" sz="quarter" idx="12"/>
          </p:nvPr>
        </p:nvSpPr>
        <p:spPr/>
        <p:txBody>
          <a:bodyPr/>
          <a:lstStyle/>
          <a:p>
            <a:fld id="{343EC644-9865-4E82-90EF-C99AE93DDAEB}" type="slidenum">
              <a:rPr lang="ar-EG" smtClean="0"/>
              <a:t>2</a:t>
            </a:fld>
            <a:endParaRPr lang="ar-EG"/>
          </a:p>
        </p:txBody>
      </p:sp>
    </p:spTree>
    <p:extLst>
      <p:ext uri="{BB962C8B-B14F-4D97-AF65-F5344CB8AC3E}">
        <p14:creationId xmlns:p14="http://schemas.microsoft.com/office/powerpoint/2010/main" val="1496594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134" y="589907"/>
            <a:ext cx="6858000" cy="568464"/>
          </a:xfrm>
        </p:spPr>
        <p:txBody>
          <a:bodyPr>
            <a:normAutofit/>
          </a:bodyPr>
          <a:lstStyle/>
          <a:p>
            <a:r>
              <a:rPr lang="en-US" sz="2400" b="1" u="sng" dirty="0"/>
              <a:t>Selection Sort</a:t>
            </a:r>
            <a:endParaRPr lang="en-US" sz="2400" dirty="0"/>
          </a:p>
        </p:txBody>
      </p:sp>
      <p:sp>
        <p:nvSpPr>
          <p:cNvPr id="3" name="Subtitle 2"/>
          <p:cNvSpPr>
            <a:spLocks noGrp="1"/>
          </p:cNvSpPr>
          <p:nvPr>
            <p:ph type="subTitle" idx="1"/>
          </p:nvPr>
        </p:nvSpPr>
        <p:spPr>
          <a:xfrm>
            <a:off x="1007770" y="1484784"/>
            <a:ext cx="7740694" cy="2376264"/>
          </a:xfrm>
        </p:spPr>
        <p:txBody>
          <a:bodyPr>
            <a:noAutofit/>
          </a:bodyPr>
          <a:lstStyle/>
          <a:p>
            <a:pPr algn="l"/>
            <a:r>
              <a:rPr lang="en-US" sz="1600" dirty="0">
                <a:solidFill>
                  <a:schemeClr val="tx1"/>
                </a:solidFill>
              </a:rPr>
              <a:t>Initially, the entire list is unsorted. So we find the smallest item in the list. The smallest item is at position 6, as shown in figure. Because this is the smallest item, it must be moved to position 0. So we swap 16 (that is, list[0]) with 5 (that is, list[6]), as shown in figure. </a:t>
            </a:r>
          </a:p>
          <a:p>
            <a:pPr algn="l"/>
            <a:r>
              <a:rPr lang="en-US" sz="1600" dirty="0">
                <a:solidFill>
                  <a:schemeClr val="tx1"/>
                </a:solidFill>
              </a:rPr>
              <a:t>After swapping these elements, the resulting list is as shown. Now the unsorted list is list[1]...list[7]. So we find the smallest element in the unsorted list. The smallest element is at position 3. Because the smallest element in the unsorted list is at position 3, it must be moved to position 1. So we swap 7 (that is, list[3]) with 30 (that is, list[1]). After swapping list[1] with list[3], the resulting list is as shown  in the second iteration.</a:t>
            </a:r>
          </a:p>
          <a:p>
            <a:pPr algn="l"/>
            <a:br>
              <a:rPr lang="en-US" sz="1600" dirty="0">
                <a:solidFill>
                  <a:schemeClr val="tx1"/>
                </a:solidFill>
              </a:rPr>
            </a:br>
            <a:br>
              <a:rPr lang="en-US" sz="1600" dirty="0">
                <a:solidFill>
                  <a:schemeClr val="tx1"/>
                </a:solidFill>
              </a:rPr>
            </a:br>
            <a:endParaRPr lang="en-US" sz="1600" dirty="0">
              <a:solidFill>
                <a:schemeClr val="tx1"/>
              </a:solidFill>
            </a:endParaRPr>
          </a:p>
        </p:txBody>
      </p:sp>
      <p:pic>
        <p:nvPicPr>
          <p:cNvPr id="4" name="Picture 3"/>
          <p:cNvPicPr>
            <a:picLocks noChangeAspect="1"/>
          </p:cNvPicPr>
          <p:nvPr/>
        </p:nvPicPr>
        <p:blipFill>
          <a:blip r:embed="rId2"/>
          <a:stretch>
            <a:fillRect/>
          </a:stretch>
        </p:blipFill>
        <p:spPr>
          <a:xfrm>
            <a:off x="1619672" y="4136942"/>
            <a:ext cx="5068893" cy="1943513"/>
          </a:xfrm>
          <a:prstGeom prst="rect">
            <a:avLst/>
          </a:prstGeom>
        </p:spPr>
      </p:pic>
      <p:sp>
        <p:nvSpPr>
          <p:cNvPr id="5" name="Footer Placeholder 4">
            <a:extLst>
              <a:ext uri="{FF2B5EF4-FFF2-40B4-BE49-F238E27FC236}">
                <a16:creationId xmlns:a16="http://schemas.microsoft.com/office/drawing/2014/main" id="{BDF7B725-B883-427C-9DD1-8788259966A0}"/>
              </a:ext>
            </a:extLst>
          </p:cNvPr>
          <p:cNvSpPr>
            <a:spLocks noGrp="1"/>
          </p:cNvSpPr>
          <p:nvPr>
            <p:ph type="ftr" sz="quarter" idx="11"/>
          </p:nvPr>
        </p:nvSpPr>
        <p:spPr>
          <a:xfrm>
            <a:off x="2339752" y="6279913"/>
            <a:ext cx="3888432" cy="365125"/>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308C6334-4800-4AA5-AEA2-49A0E544C4DF}"/>
              </a:ext>
            </a:extLst>
          </p:cNvPr>
          <p:cNvSpPr>
            <a:spLocks noGrp="1"/>
          </p:cNvSpPr>
          <p:nvPr>
            <p:ph type="sldNum" sz="quarter" idx="12"/>
          </p:nvPr>
        </p:nvSpPr>
        <p:spPr/>
        <p:txBody>
          <a:bodyPr/>
          <a:lstStyle/>
          <a:p>
            <a:fld id="{343EC644-9865-4E82-90EF-C99AE93DDAEB}" type="slidenum">
              <a:rPr lang="ar-EG" smtClean="0"/>
              <a:t>20</a:t>
            </a:fld>
            <a:endParaRPr lang="ar-EG"/>
          </a:p>
        </p:txBody>
      </p:sp>
    </p:spTree>
    <p:extLst>
      <p:ext uri="{BB962C8B-B14F-4D97-AF65-F5344CB8AC3E}">
        <p14:creationId xmlns:p14="http://schemas.microsoft.com/office/powerpoint/2010/main" val="1963053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692696"/>
            <a:ext cx="6858000" cy="568464"/>
          </a:xfrm>
        </p:spPr>
        <p:txBody>
          <a:bodyPr>
            <a:normAutofit/>
          </a:bodyPr>
          <a:lstStyle/>
          <a:p>
            <a:r>
              <a:rPr lang="en-US" sz="2100" b="1" u="sng" dirty="0"/>
              <a:t>Selection Sort cont.</a:t>
            </a:r>
            <a:endParaRPr lang="en-US" sz="2100" dirty="0"/>
          </a:p>
        </p:txBody>
      </p:sp>
      <p:sp>
        <p:nvSpPr>
          <p:cNvPr id="3" name="Subtitle 2"/>
          <p:cNvSpPr>
            <a:spLocks noGrp="1"/>
          </p:cNvSpPr>
          <p:nvPr>
            <p:ph type="subTitle" idx="1"/>
          </p:nvPr>
        </p:nvSpPr>
        <p:spPr>
          <a:xfrm>
            <a:off x="683568" y="1556792"/>
            <a:ext cx="8064896" cy="4608512"/>
          </a:xfrm>
        </p:spPr>
        <p:txBody>
          <a:bodyPr>
            <a:noAutofit/>
          </a:bodyPr>
          <a:lstStyle/>
          <a:p>
            <a:pPr algn="l"/>
            <a:r>
              <a:rPr lang="en-US" sz="2000" dirty="0">
                <a:solidFill>
                  <a:schemeClr val="tx1"/>
                </a:solidFill>
              </a:rPr>
              <a:t>Now the unsorted list is list[2]...list[7]. So we repeat the preceding process of finding the (position of the) smallest element in the unsorted portion of the list and moving it to the beginning of the unsorted portion of the list. Selection sort, thus,</a:t>
            </a:r>
          </a:p>
          <a:p>
            <a:pPr algn="l"/>
            <a:r>
              <a:rPr lang="en-US" sz="2000" dirty="0">
                <a:solidFill>
                  <a:schemeClr val="tx1"/>
                </a:solidFill>
              </a:rPr>
              <a:t>involves the following steps.</a:t>
            </a:r>
          </a:p>
          <a:p>
            <a:pPr algn="l"/>
            <a:r>
              <a:rPr lang="en-US" sz="2000" dirty="0">
                <a:solidFill>
                  <a:schemeClr val="tx1"/>
                </a:solidFill>
              </a:rPr>
              <a:t>In the unsorted portion of the list:</a:t>
            </a:r>
          </a:p>
          <a:p>
            <a:pPr algn="l"/>
            <a:r>
              <a:rPr lang="en-US" sz="2000" dirty="0">
                <a:solidFill>
                  <a:schemeClr val="tx1"/>
                </a:solidFill>
              </a:rPr>
              <a:t>1. Find the location of the smallest element.</a:t>
            </a:r>
          </a:p>
          <a:p>
            <a:pPr algn="l"/>
            <a:r>
              <a:rPr lang="en-US" sz="2000" dirty="0">
                <a:solidFill>
                  <a:schemeClr val="tx1"/>
                </a:solidFill>
              </a:rPr>
              <a:t>2. Move the smallest element to the beginning of the unsorted list.</a:t>
            </a:r>
          </a:p>
          <a:p>
            <a:pPr algn="l"/>
            <a:r>
              <a:rPr lang="en-US" sz="2000" dirty="0">
                <a:solidFill>
                  <a:schemeClr val="tx1"/>
                </a:solidFill>
              </a:rPr>
              <a:t>Initially, the entire list, list[0]...list[length-1], is the unsorted list. After executing</a:t>
            </a:r>
          </a:p>
          <a:p>
            <a:pPr algn="l"/>
            <a:r>
              <a:rPr lang="en-US" sz="2000" dirty="0">
                <a:solidFill>
                  <a:schemeClr val="tx1"/>
                </a:solidFill>
              </a:rPr>
              <a:t>Steps 1 and 2 once, the unsorted list is list[1]...list[length-1]. After executing</a:t>
            </a:r>
          </a:p>
          <a:p>
            <a:pPr algn="l"/>
            <a:r>
              <a:rPr lang="en-US" sz="2000" dirty="0">
                <a:solidFill>
                  <a:schemeClr val="tx1"/>
                </a:solidFill>
              </a:rPr>
              <a:t>Steps 1 and 2 a second time, the unsorted list is list[2]...list[length-1], and so on.</a:t>
            </a:r>
          </a:p>
          <a:p>
            <a:pPr algn="l"/>
            <a:endParaRPr lang="en-US" sz="2000" dirty="0">
              <a:solidFill>
                <a:schemeClr val="tx1"/>
              </a:solidFill>
            </a:endParaRPr>
          </a:p>
          <a:p>
            <a:pPr algn="l"/>
            <a:endParaRPr lang="en-US" sz="2000" dirty="0">
              <a:solidFill>
                <a:schemeClr val="tx1"/>
              </a:solidFill>
            </a:endParaRPr>
          </a:p>
        </p:txBody>
      </p:sp>
      <p:sp>
        <p:nvSpPr>
          <p:cNvPr id="4" name="Footer Placeholder 3">
            <a:extLst>
              <a:ext uri="{FF2B5EF4-FFF2-40B4-BE49-F238E27FC236}">
                <a16:creationId xmlns:a16="http://schemas.microsoft.com/office/drawing/2014/main" id="{6CE6DFA9-1212-4AD0-8A5F-57309F0D5C15}"/>
              </a:ext>
            </a:extLst>
          </p:cNvPr>
          <p:cNvSpPr>
            <a:spLocks noGrp="1"/>
          </p:cNvSpPr>
          <p:nvPr>
            <p:ph type="ftr" sz="quarter" idx="11"/>
          </p:nvPr>
        </p:nvSpPr>
        <p:spPr>
          <a:xfrm>
            <a:off x="1802282" y="6278373"/>
            <a:ext cx="4569917" cy="365125"/>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990ADD4A-00F6-4261-A310-AB8CC75A349D}"/>
              </a:ext>
            </a:extLst>
          </p:cNvPr>
          <p:cNvSpPr>
            <a:spLocks noGrp="1"/>
          </p:cNvSpPr>
          <p:nvPr>
            <p:ph type="sldNum" sz="quarter" idx="12"/>
          </p:nvPr>
        </p:nvSpPr>
        <p:spPr/>
        <p:txBody>
          <a:bodyPr/>
          <a:lstStyle/>
          <a:p>
            <a:fld id="{343EC644-9865-4E82-90EF-C99AE93DDAEB}" type="slidenum">
              <a:rPr lang="ar-EG" smtClean="0"/>
              <a:t>21</a:t>
            </a:fld>
            <a:endParaRPr lang="ar-EG"/>
          </a:p>
        </p:txBody>
      </p:sp>
    </p:spTree>
    <p:extLst>
      <p:ext uri="{BB962C8B-B14F-4D97-AF65-F5344CB8AC3E}">
        <p14:creationId xmlns:p14="http://schemas.microsoft.com/office/powerpoint/2010/main" val="2550244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7090" y="914826"/>
            <a:ext cx="6858000" cy="394600"/>
          </a:xfrm>
        </p:spPr>
        <p:txBody>
          <a:bodyPr>
            <a:normAutofit fontScale="90000"/>
          </a:bodyPr>
          <a:lstStyle/>
          <a:p>
            <a:r>
              <a:rPr lang="en-US" sz="2100" b="1" u="sng" dirty="0"/>
              <a:t>Code of Selection Sort</a:t>
            </a:r>
          </a:p>
        </p:txBody>
      </p:sp>
      <p:sp>
        <p:nvSpPr>
          <p:cNvPr id="3" name="Subtitle 2"/>
          <p:cNvSpPr>
            <a:spLocks noGrp="1"/>
          </p:cNvSpPr>
          <p:nvPr>
            <p:ph type="subTitle" idx="1"/>
          </p:nvPr>
        </p:nvSpPr>
        <p:spPr>
          <a:xfrm>
            <a:off x="1027090" y="1670493"/>
            <a:ext cx="6858000" cy="3918747"/>
          </a:xfrm>
        </p:spPr>
        <p:txBody>
          <a:bodyPr>
            <a:normAutofit fontScale="70000" lnSpcReduction="20000"/>
          </a:bodyPr>
          <a:lstStyle/>
          <a:p>
            <a:pPr algn="l"/>
            <a:r>
              <a:rPr lang="en-US" b="1" dirty="0"/>
              <a:t>// function to get the index of the smallest element</a:t>
            </a:r>
          </a:p>
          <a:p>
            <a:pPr algn="l"/>
            <a:endParaRPr lang="en-US" i="1" dirty="0">
              <a:solidFill>
                <a:srgbClr val="0070C0"/>
              </a:solidFill>
            </a:endParaRPr>
          </a:p>
          <a:p>
            <a:pPr algn="l"/>
            <a:r>
              <a:rPr lang="en-US" b="1" i="1" dirty="0" err="1">
                <a:solidFill>
                  <a:srgbClr val="0070C0"/>
                </a:solidFill>
              </a:rPr>
              <a:t>int</a:t>
            </a:r>
            <a:r>
              <a:rPr lang="en-US" b="1" i="1" dirty="0">
                <a:solidFill>
                  <a:srgbClr val="0070C0"/>
                </a:solidFill>
              </a:rPr>
              <a:t> </a:t>
            </a:r>
            <a:r>
              <a:rPr lang="en-US" b="1" i="1" dirty="0" err="1">
                <a:solidFill>
                  <a:srgbClr val="0070C0"/>
                </a:solidFill>
              </a:rPr>
              <a:t>min_location</a:t>
            </a:r>
            <a:r>
              <a:rPr lang="en-US" b="1" i="1" dirty="0">
                <a:solidFill>
                  <a:srgbClr val="0070C0"/>
                </a:solidFill>
              </a:rPr>
              <a:t> (</a:t>
            </a:r>
            <a:r>
              <a:rPr lang="en-US" b="1" i="1" dirty="0" err="1">
                <a:solidFill>
                  <a:srgbClr val="0070C0"/>
                </a:solidFill>
              </a:rPr>
              <a:t>int</a:t>
            </a:r>
            <a:r>
              <a:rPr lang="en-US" b="1" i="1" dirty="0">
                <a:solidFill>
                  <a:srgbClr val="0070C0"/>
                </a:solidFill>
              </a:rPr>
              <a:t> list[ ], </a:t>
            </a:r>
            <a:r>
              <a:rPr lang="en-US" b="1" i="1" dirty="0" err="1">
                <a:solidFill>
                  <a:srgbClr val="0070C0"/>
                </a:solidFill>
              </a:rPr>
              <a:t>int</a:t>
            </a:r>
            <a:r>
              <a:rPr lang="en-US" b="1" i="1" dirty="0">
                <a:solidFill>
                  <a:srgbClr val="0070C0"/>
                </a:solidFill>
              </a:rPr>
              <a:t> n, </a:t>
            </a:r>
            <a:r>
              <a:rPr lang="en-US" b="1" i="1" dirty="0" err="1">
                <a:solidFill>
                  <a:srgbClr val="0070C0"/>
                </a:solidFill>
              </a:rPr>
              <a:t>int</a:t>
            </a:r>
            <a:r>
              <a:rPr lang="en-US" b="1" i="1" dirty="0">
                <a:solidFill>
                  <a:srgbClr val="0070C0"/>
                </a:solidFill>
              </a:rPr>
              <a:t> first)</a:t>
            </a:r>
          </a:p>
          <a:p>
            <a:pPr algn="l"/>
            <a:r>
              <a:rPr lang="en-US" b="1" i="1" dirty="0">
                <a:solidFill>
                  <a:srgbClr val="0070C0"/>
                </a:solidFill>
              </a:rPr>
              <a:t> </a:t>
            </a:r>
          </a:p>
          <a:p>
            <a:pPr algn="l"/>
            <a:r>
              <a:rPr lang="en-US" b="1" i="1" dirty="0">
                <a:solidFill>
                  <a:srgbClr val="0070C0"/>
                </a:solidFill>
              </a:rPr>
              <a:t> {  </a:t>
            </a:r>
            <a:r>
              <a:rPr lang="en-US" b="1" i="1" dirty="0" err="1">
                <a:solidFill>
                  <a:srgbClr val="0070C0"/>
                </a:solidFill>
              </a:rPr>
              <a:t>int</a:t>
            </a:r>
            <a:r>
              <a:rPr lang="en-US" b="1" i="1" dirty="0">
                <a:solidFill>
                  <a:srgbClr val="0070C0"/>
                </a:solidFill>
              </a:rPr>
              <a:t> </a:t>
            </a:r>
            <a:r>
              <a:rPr lang="en-US" b="1" i="1" dirty="0" err="1">
                <a:solidFill>
                  <a:srgbClr val="0070C0"/>
                </a:solidFill>
              </a:rPr>
              <a:t>minIndex</a:t>
            </a:r>
            <a:r>
              <a:rPr lang="en-US" b="1" i="1" dirty="0">
                <a:solidFill>
                  <a:srgbClr val="0070C0"/>
                </a:solidFill>
              </a:rPr>
              <a:t>=first; </a:t>
            </a:r>
          </a:p>
          <a:p>
            <a:pPr algn="l"/>
            <a:r>
              <a:rPr lang="en-US" b="1" i="1" dirty="0">
                <a:solidFill>
                  <a:srgbClr val="0070C0"/>
                </a:solidFill>
              </a:rPr>
              <a:t>  for(</a:t>
            </a:r>
            <a:r>
              <a:rPr lang="en-US" b="1" i="1" dirty="0" err="1">
                <a:solidFill>
                  <a:srgbClr val="0070C0"/>
                </a:solidFill>
              </a:rPr>
              <a:t>int</a:t>
            </a:r>
            <a:r>
              <a:rPr lang="en-US" b="1" i="1" dirty="0">
                <a:solidFill>
                  <a:srgbClr val="0070C0"/>
                </a:solidFill>
              </a:rPr>
              <a:t> </a:t>
            </a:r>
            <a:r>
              <a:rPr lang="en-US" b="1" i="1" dirty="0" err="1">
                <a:solidFill>
                  <a:srgbClr val="0070C0"/>
                </a:solidFill>
              </a:rPr>
              <a:t>i</a:t>
            </a:r>
            <a:r>
              <a:rPr lang="en-US" b="1" i="1" dirty="0">
                <a:solidFill>
                  <a:srgbClr val="0070C0"/>
                </a:solidFill>
              </a:rPr>
              <a:t>=first+1;i&lt;</a:t>
            </a:r>
            <a:r>
              <a:rPr lang="en-US" b="1" i="1" dirty="0" err="1">
                <a:solidFill>
                  <a:srgbClr val="0070C0"/>
                </a:solidFill>
              </a:rPr>
              <a:t>n;i</a:t>
            </a:r>
            <a:r>
              <a:rPr lang="en-US" b="1" i="1" dirty="0">
                <a:solidFill>
                  <a:srgbClr val="0070C0"/>
                </a:solidFill>
              </a:rPr>
              <a:t>++)</a:t>
            </a:r>
          </a:p>
          <a:p>
            <a:pPr algn="l"/>
            <a:r>
              <a:rPr lang="en-US" b="1" i="1" dirty="0">
                <a:solidFill>
                  <a:srgbClr val="0070C0"/>
                </a:solidFill>
              </a:rPr>
              <a:t>   if ( list[</a:t>
            </a:r>
            <a:r>
              <a:rPr lang="en-US" b="1" i="1" dirty="0" err="1">
                <a:solidFill>
                  <a:srgbClr val="0070C0"/>
                </a:solidFill>
              </a:rPr>
              <a:t>i</a:t>
            </a:r>
            <a:r>
              <a:rPr lang="en-US" b="1" i="1" dirty="0">
                <a:solidFill>
                  <a:srgbClr val="0070C0"/>
                </a:solidFill>
              </a:rPr>
              <a:t>] &lt; list[</a:t>
            </a:r>
            <a:r>
              <a:rPr lang="en-US" b="1" i="1" dirty="0" err="1">
                <a:solidFill>
                  <a:srgbClr val="0070C0"/>
                </a:solidFill>
              </a:rPr>
              <a:t>minIndex</a:t>
            </a:r>
            <a:r>
              <a:rPr lang="en-US" b="1" i="1" dirty="0">
                <a:solidFill>
                  <a:srgbClr val="0070C0"/>
                </a:solidFill>
              </a:rPr>
              <a:t>])</a:t>
            </a:r>
          </a:p>
          <a:p>
            <a:pPr algn="l"/>
            <a:r>
              <a:rPr lang="en-US" b="1" i="1" dirty="0">
                <a:solidFill>
                  <a:srgbClr val="0070C0"/>
                </a:solidFill>
              </a:rPr>
              <a:t>     </a:t>
            </a:r>
            <a:r>
              <a:rPr lang="en-US" b="1" i="1" dirty="0" err="1">
                <a:solidFill>
                  <a:srgbClr val="0070C0"/>
                </a:solidFill>
              </a:rPr>
              <a:t>minIndex</a:t>
            </a:r>
            <a:r>
              <a:rPr lang="en-US" b="1" i="1" dirty="0">
                <a:solidFill>
                  <a:srgbClr val="0070C0"/>
                </a:solidFill>
              </a:rPr>
              <a:t> = </a:t>
            </a:r>
            <a:r>
              <a:rPr lang="en-US" b="1" i="1" dirty="0" err="1">
                <a:solidFill>
                  <a:srgbClr val="0070C0"/>
                </a:solidFill>
              </a:rPr>
              <a:t>i</a:t>
            </a:r>
            <a:r>
              <a:rPr lang="en-US" b="1" i="1" dirty="0">
                <a:solidFill>
                  <a:srgbClr val="0070C0"/>
                </a:solidFill>
              </a:rPr>
              <a:t>; </a:t>
            </a:r>
          </a:p>
          <a:p>
            <a:pPr algn="l"/>
            <a:r>
              <a:rPr lang="en-US" b="1" i="1" dirty="0">
                <a:solidFill>
                  <a:srgbClr val="0070C0"/>
                </a:solidFill>
              </a:rPr>
              <a:t>     return </a:t>
            </a:r>
            <a:r>
              <a:rPr lang="en-US" b="1" i="1" dirty="0" err="1">
                <a:solidFill>
                  <a:srgbClr val="0070C0"/>
                </a:solidFill>
              </a:rPr>
              <a:t>minIndex</a:t>
            </a:r>
            <a:r>
              <a:rPr lang="en-US" b="1" i="1" dirty="0">
                <a:solidFill>
                  <a:srgbClr val="0070C0"/>
                </a:solidFill>
              </a:rPr>
              <a:t>; } </a:t>
            </a:r>
          </a:p>
          <a:p>
            <a:pPr algn="l"/>
            <a:r>
              <a:rPr lang="en-US" b="1" dirty="0"/>
              <a:t>//end </a:t>
            </a:r>
            <a:r>
              <a:rPr lang="en-US" b="1" dirty="0" err="1"/>
              <a:t>min_Location</a:t>
            </a:r>
            <a:endParaRPr lang="en-US" b="1" dirty="0"/>
          </a:p>
          <a:p>
            <a:pPr algn="l"/>
            <a:endParaRPr lang="en-US" dirty="0"/>
          </a:p>
        </p:txBody>
      </p:sp>
      <p:sp>
        <p:nvSpPr>
          <p:cNvPr id="4" name="Footer Placeholder 3">
            <a:extLst>
              <a:ext uri="{FF2B5EF4-FFF2-40B4-BE49-F238E27FC236}">
                <a16:creationId xmlns:a16="http://schemas.microsoft.com/office/drawing/2014/main" id="{8A1437A8-80AA-41C1-BD9A-80559EDC2DF6}"/>
              </a:ext>
            </a:extLst>
          </p:cNvPr>
          <p:cNvSpPr>
            <a:spLocks noGrp="1"/>
          </p:cNvSpPr>
          <p:nvPr>
            <p:ph type="ftr" sz="quarter" idx="11"/>
          </p:nvPr>
        </p:nvSpPr>
        <p:spPr>
          <a:xfrm>
            <a:off x="1907704" y="6173787"/>
            <a:ext cx="4392488" cy="365125"/>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DA4FFC1E-63ED-4FA2-ABAC-AB70A217057E}"/>
              </a:ext>
            </a:extLst>
          </p:cNvPr>
          <p:cNvSpPr>
            <a:spLocks noGrp="1"/>
          </p:cNvSpPr>
          <p:nvPr>
            <p:ph type="sldNum" sz="quarter" idx="12"/>
          </p:nvPr>
        </p:nvSpPr>
        <p:spPr/>
        <p:txBody>
          <a:bodyPr/>
          <a:lstStyle/>
          <a:p>
            <a:fld id="{343EC644-9865-4E82-90EF-C99AE93DDAEB}" type="slidenum">
              <a:rPr lang="ar-EG" smtClean="0"/>
              <a:t>22</a:t>
            </a:fld>
            <a:endParaRPr lang="ar-EG"/>
          </a:p>
        </p:txBody>
      </p:sp>
    </p:spTree>
    <p:extLst>
      <p:ext uri="{BB962C8B-B14F-4D97-AF65-F5344CB8AC3E}">
        <p14:creationId xmlns:p14="http://schemas.microsoft.com/office/powerpoint/2010/main" val="3868049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6283" y="692696"/>
            <a:ext cx="6858000" cy="481532"/>
          </a:xfrm>
        </p:spPr>
        <p:txBody>
          <a:bodyPr>
            <a:normAutofit/>
          </a:bodyPr>
          <a:lstStyle/>
          <a:p>
            <a:r>
              <a:rPr lang="en-US" sz="2100" b="1" u="sng" dirty="0"/>
              <a:t>Code of Selection Sort (cont.)</a:t>
            </a:r>
            <a:endParaRPr lang="en-US" sz="2100" dirty="0"/>
          </a:p>
        </p:txBody>
      </p:sp>
      <p:sp>
        <p:nvSpPr>
          <p:cNvPr id="3" name="Subtitle 2"/>
          <p:cNvSpPr>
            <a:spLocks noGrp="1"/>
          </p:cNvSpPr>
          <p:nvPr>
            <p:ph type="subTitle" idx="1"/>
          </p:nvPr>
        </p:nvSpPr>
        <p:spPr>
          <a:xfrm>
            <a:off x="902696" y="1466673"/>
            <a:ext cx="7485727" cy="4482607"/>
          </a:xfrm>
        </p:spPr>
        <p:txBody>
          <a:bodyPr>
            <a:noAutofit/>
          </a:bodyPr>
          <a:lstStyle/>
          <a:p>
            <a:pPr algn="l"/>
            <a:r>
              <a:rPr lang="en-US" sz="1800" dirty="0">
                <a:solidFill>
                  <a:schemeClr val="tx1"/>
                </a:solidFill>
              </a:rPr>
              <a:t>We can now complete the definition of the function selection Sort:</a:t>
            </a:r>
          </a:p>
          <a:p>
            <a:pPr algn="l"/>
            <a:r>
              <a:rPr lang="en-US" sz="1800" b="1" i="1" dirty="0">
                <a:solidFill>
                  <a:srgbClr val="0070C0"/>
                </a:solidFill>
              </a:rPr>
              <a:t>void </a:t>
            </a:r>
            <a:r>
              <a:rPr lang="en-US" sz="1800" b="1" i="1" dirty="0" err="1">
                <a:solidFill>
                  <a:srgbClr val="0070C0"/>
                </a:solidFill>
              </a:rPr>
              <a:t>selectionSort</a:t>
            </a:r>
            <a:r>
              <a:rPr lang="en-US" sz="1800" b="1" i="1" dirty="0">
                <a:solidFill>
                  <a:srgbClr val="0070C0"/>
                </a:solidFill>
              </a:rPr>
              <a:t>(</a:t>
            </a:r>
            <a:r>
              <a:rPr lang="en-US" sz="1800" b="1" i="1" dirty="0" err="1">
                <a:solidFill>
                  <a:srgbClr val="0070C0"/>
                </a:solidFill>
              </a:rPr>
              <a:t>int</a:t>
            </a:r>
            <a:r>
              <a:rPr lang="en-US" sz="1800" b="1" i="1" dirty="0">
                <a:solidFill>
                  <a:srgbClr val="0070C0"/>
                </a:solidFill>
              </a:rPr>
              <a:t> list[ ], </a:t>
            </a:r>
            <a:r>
              <a:rPr lang="en-US" sz="1800" b="1" i="1" dirty="0" err="1">
                <a:solidFill>
                  <a:srgbClr val="0070C0"/>
                </a:solidFill>
              </a:rPr>
              <a:t>int</a:t>
            </a:r>
            <a:r>
              <a:rPr lang="en-US" sz="1800" b="1" i="1" dirty="0">
                <a:solidFill>
                  <a:srgbClr val="0070C0"/>
                </a:solidFill>
              </a:rPr>
              <a:t> length)</a:t>
            </a:r>
          </a:p>
          <a:p>
            <a:pPr algn="l"/>
            <a:r>
              <a:rPr lang="en-US" sz="1800" b="1" i="1" dirty="0">
                <a:solidFill>
                  <a:srgbClr val="0070C0"/>
                </a:solidFill>
              </a:rPr>
              <a:t>{ </a:t>
            </a:r>
            <a:r>
              <a:rPr lang="en-US" sz="1800" b="1" i="1" dirty="0" err="1">
                <a:solidFill>
                  <a:srgbClr val="0070C0"/>
                </a:solidFill>
              </a:rPr>
              <a:t>int</a:t>
            </a:r>
            <a:r>
              <a:rPr lang="en-US" sz="1800" b="1" i="1" dirty="0">
                <a:solidFill>
                  <a:srgbClr val="0070C0"/>
                </a:solidFill>
              </a:rPr>
              <a:t> </a:t>
            </a:r>
            <a:r>
              <a:rPr lang="en-US" sz="1800" b="1" i="1" dirty="0" err="1">
                <a:solidFill>
                  <a:srgbClr val="0070C0"/>
                </a:solidFill>
              </a:rPr>
              <a:t>minIndex</a:t>
            </a:r>
            <a:r>
              <a:rPr lang="en-US" sz="1800" b="1" i="1" dirty="0">
                <a:solidFill>
                  <a:srgbClr val="0070C0"/>
                </a:solidFill>
              </a:rPr>
              <a:t>;  </a:t>
            </a:r>
            <a:r>
              <a:rPr lang="en-US" sz="1800" b="1" i="1" dirty="0" err="1">
                <a:solidFill>
                  <a:srgbClr val="0070C0"/>
                </a:solidFill>
              </a:rPr>
              <a:t>int</a:t>
            </a:r>
            <a:r>
              <a:rPr lang="en-US" sz="1800" b="1" i="1" dirty="0">
                <a:solidFill>
                  <a:srgbClr val="0070C0"/>
                </a:solidFill>
              </a:rPr>
              <a:t> first= 0; </a:t>
            </a:r>
          </a:p>
          <a:p>
            <a:pPr algn="l"/>
            <a:r>
              <a:rPr lang="en-US" sz="1800" b="1" i="1" dirty="0">
                <a:solidFill>
                  <a:srgbClr val="0070C0"/>
                </a:solidFill>
              </a:rPr>
              <a:t> while( first&lt;=length-1)</a:t>
            </a:r>
          </a:p>
          <a:p>
            <a:pPr algn="l"/>
            <a:r>
              <a:rPr lang="en-US" sz="1800" b="1" i="1" dirty="0">
                <a:solidFill>
                  <a:srgbClr val="0070C0"/>
                </a:solidFill>
              </a:rPr>
              <a:t>{ </a:t>
            </a:r>
            <a:r>
              <a:rPr lang="en-US" sz="1800" b="1" i="1" dirty="0" err="1">
                <a:solidFill>
                  <a:srgbClr val="0070C0"/>
                </a:solidFill>
              </a:rPr>
              <a:t>minIndex</a:t>
            </a:r>
            <a:r>
              <a:rPr lang="en-US" sz="1800" b="1" i="1" dirty="0">
                <a:solidFill>
                  <a:srgbClr val="0070C0"/>
                </a:solidFill>
              </a:rPr>
              <a:t>= </a:t>
            </a:r>
            <a:r>
              <a:rPr lang="en-US" sz="1800" b="1" i="1" dirty="0" err="1">
                <a:solidFill>
                  <a:srgbClr val="0070C0"/>
                </a:solidFill>
              </a:rPr>
              <a:t>min_location</a:t>
            </a:r>
            <a:r>
              <a:rPr lang="en-US" sz="1800" b="1" i="1" dirty="0">
                <a:solidFill>
                  <a:srgbClr val="0070C0"/>
                </a:solidFill>
              </a:rPr>
              <a:t>( list, length, first); </a:t>
            </a:r>
          </a:p>
          <a:p>
            <a:pPr algn="l"/>
            <a:r>
              <a:rPr lang="en-US" sz="1800" b="1" i="1" dirty="0">
                <a:solidFill>
                  <a:srgbClr val="0070C0"/>
                </a:solidFill>
              </a:rPr>
              <a:t>   swap(list, first, </a:t>
            </a:r>
            <a:r>
              <a:rPr lang="en-US" sz="1800" b="1" i="1" dirty="0" err="1">
                <a:solidFill>
                  <a:srgbClr val="0070C0"/>
                </a:solidFill>
              </a:rPr>
              <a:t>minIndex</a:t>
            </a:r>
            <a:r>
              <a:rPr lang="en-US" sz="1800" b="1" i="1" dirty="0">
                <a:solidFill>
                  <a:srgbClr val="0070C0"/>
                </a:solidFill>
              </a:rPr>
              <a:t>);</a:t>
            </a:r>
          </a:p>
          <a:p>
            <a:pPr algn="l"/>
            <a:r>
              <a:rPr lang="en-US" sz="1800" b="1" i="1" dirty="0">
                <a:solidFill>
                  <a:srgbClr val="0070C0"/>
                </a:solidFill>
              </a:rPr>
              <a:t> first++; }  }</a:t>
            </a:r>
          </a:p>
          <a:p>
            <a:pPr algn="l"/>
            <a:r>
              <a:rPr lang="en-US" sz="1800" b="1" dirty="0"/>
              <a:t>// swap function</a:t>
            </a:r>
          </a:p>
          <a:p>
            <a:pPr algn="l"/>
            <a:r>
              <a:rPr lang="en-US" sz="1800" b="1" i="1" dirty="0">
                <a:solidFill>
                  <a:srgbClr val="0070C0"/>
                </a:solidFill>
              </a:rPr>
              <a:t>void swap( </a:t>
            </a:r>
            <a:r>
              <a:rPr lang="en-US" sz="1800" b="1" i="1" dirty="0" err="1">
                <a:solidFill>
                  <a:srgbClr val="0070C0"/>
                </a:solidFill>
              </a:rPr>
              <a:t>int</a:t>
            </a:r>
            <a:r>
              <a:rPr lang="en-US" sz="1800" b="1" i="1" dirty="0">
                <a:solidFill>
                  <a:srgbClr val="0070C0"/>
                </a:solidFill>
              </a:rPr>
              <a:t> list[ ], </a:t>
            </a:r>
            <a:r>
              <a:rPr lang="en-US" sz="1800" b="1" i="1" dirty="0" err="1">
                <a:solidFill>
                  <a:srgbClr val="0070C0"/>
                </a:solidFill>
              </a:rPr>
              <a:t>int</a:t>
            </a:r>
            <a:r>
              <a:rPr lang="en-US" sz="1800" b="1" i="1" dirty="0">
                <a:solidFill>
                  <a:srgbClr val="0070C0"/>
                </a:solidFill>
              </a:rPr>
              <a:t> first, </a:t>
            </a:r>
            <a:r>
              <a:rPr lang="en-US" sz="1800" b="1" i="1" dirty="0" err="1">
                <a:solidFill>
                  <a:srgbClr val="0070C0"/>
                </a:solidFill>
              </a:rPr>
              <a:t>int</a:t>
            </a:r>
            <a:r>
              <a:rPr lang="en-US" sz="1800" b="1" i="1" dirty="0">
                <a:solidFill>
                  <a:srgbClr val="0070C0"/>
                </a:solidFill>
              </a:rPr>
              <a:t> second)</a:t>
            </a:r>
          </a:p>
          <a:p>
            <a:pPr algn="l"/>
            <a:r>
              <a:rPr lang="en-US" sz="1800" b="1" i="1" dirty="0">
                <a:solidFill>
                  <a:srgbClr val="0070C0"/>
                </a:solidFill>
              </a:rPr>
              <a:t>{ </a:t>
            </a:r>
            <a:r>
              <a:rPr lang="en-US" sz="1800" b="1" i="1" dirty="0" err="1">
                <a:solidFill>
                  <a:srgbClr val="0070C0"/>
                </a:solidFill>
              </a:rPr>
              <a:t>int</a:t>
            </a:r>
            <a:r>
              <a:rPr lang="en-US" sz="1800" b="1" i="1" dirty="0">
                <a:solidFill>
                  <a:srgbClr val="0070C0"/>
                </a:solidFill>
              </a:rPr>
              <a:t> temp;</a:t>
            </a:r>
          </a:p>
          <a:p>
            <a:pPr algn="l"/>
            <a:r>
              <a:rPr lang="en-US" sz="1800" b="1" i="1" dirty="0">
                <a:solidFill>
                  <a:srgbClr val="0070C0"/>
                </a:solidFill>
              </a:rPr>
              <a:t>temp = list[first];</a:t>
            </a:r>
          </a:p>
          <a:p>
            <a:pPr algn="l"/>
            <a:r>
              <a:rPr lang="en-US" sz="1800" b="1" i="1" dirty="0">
                <a:solidFill>
                  <a:srgbClr val="0070C0"/>
                </a:solidFill>
              </a:rPr>
              <a:t>list[first] = list[second];</a:t>
            </a:r>
          </a:p>
          <a:p>
            <a:pPr algn="l"/>
            <a:r>
              <a:rPr lang="en-US" sz="1800" b="1" i="1" dirty="0">
                <a:solidFill>
                  <a:srgbClr val="0070C0"/>
                </a:solidFill>
              </a:rPr>
              <a:t>list[second] = temp; }    //end swap </a:t>
            </a:r>
          </a:p>
          <a:p>
            <a:pPr algn="l"/>
            <a:endParaRPr lang="en-US" sz="1800" dirty="0"/>
          </a:p>
        </p:txBody>
      </p:sp>
      <p:sp>
        <p:nvSpPr>
          <p:cNvPr id="4" name="Footer Placeholder 3">
            <a:extLst>
              <a:ext uri="{FF2B5EF4-FFF2-40B4-BE49-F238E27FC236}">
                <a16:creationId xmlns:a16="http://schemas.microsoft.com/office/drawing/2014/main" id="{79793EEB-F6DE-4CE3-BBA9-81286CAD8C84}"/>
              </a:ext>
            </a:extLst>
          </p:cNvPr>
          <p:cNvSpPr>
            <a:spLocks noGrp="1"/>
          </p:cNvSpPr>
          <p:nvPr>
            <p:ph type="ftr" sz="quarter" idx="11"/>
          </p:nvPr>
        </p:nvSpPr>
        <p:spPr>
          <a:xfrm>
            <a:off x="2195736" y="6241725"/>
            <a:ext cx="3744416" cy="365279"/>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46F2AF40-C3B5-492B-BBCC-CC9F16EBF894}"/>
              </a:ext>
            </a:extLst>
          </p:cNvPr>
          <p:cNvSpPr>
            <a:spLocks noGrp="1"/>
          </p:cNvSpPr>
          <p:nvPr>
            <p:ph type="sldNum" sz="quarter" idx="12"/>
          </p:nvPr>
        </p:nvSpPr>
        <p:spPr/>
        <p:txBody>
          <a:bodyPr/>
          <a:lstStyle/>
          <a:p>
            <a:fld id="{343EC644-9865-4E82-90EF-C99AE93DDAEB}" type="slidenum">
              <a:rPr lang="ar-EG" smtClean="0"/>
              <a:t>23</a:t>
            </a:fld>
            <a:endParaRPr lang="ar-EG"/>
          </a:p>
        </p:txBody>
      </p:sp>
    </p:spTree>
    <p:extLst>
      <p:ext uri="{BB962C8B-B14F-4D97-AF65-F5344CB8AC3E}">
        <p14:creationId xmlns:p14="http://schemas.microsoft.com/office/powerpoint/2010/main" val="3696668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1778" y="548680"/>
            <a:ext cx="6858000" cy="616760"/>
          </a:xfrm>
        </p:spPr>
        <p:txBody>
          <a:bodyPr>
            <a:normAutofit/>
          </a:bodyPr>
          <a:lstStyle/>
          <a:p>
            <a:pPr algn="l"/>
            <a:r>
              <a:rPr lang="en-US" sz="2100" b="1" u="sng" dirty="0"/>
              <a:t>Notes on selection sort</a:t>
            </a:r>
          </a:p>
        </p:txBody>
      </p:sp>
      <p:sp>
        <p:nvSpPr>
          <p:cNvPr id="3" name="Subtitle 2"/>
          <p:cNvSpPr>
            <a:spLocks noGrp="1"/>
          </p:cNvSpPr>
          <p:nvPr>
            <p:ph type="subTitle" idx="1"/>
          </p:nvPr>
        </p:nvSpPr>
        <p:spPr>
          <a:xfrm>
            <a:off x="827584" y="1484784"/>
            <a:ext cx="7272808" cy="4320480"/>
          </a:xfrm>
        </p:spPr>
        <p:txBody>
          <a:bodyPr>
            <a:normAutofit fontScale="77500" lnSpcReduction="20000"/>
          </a:bodyPr>
          <a:lstStyle/>
          <a:p>
            <a:pPr algn="l"/>
            <a:r>
              <a:rPr lang="en-US" dirty="0">
                <a:solidFill>
                  <a:schemeClr val="tx1"/>
                </a:solidFill>
              </a:rPr>
              <a:t>1- In the previous code the list is sorted in ascending order.</a:t>
            </a:r>
          </a:p>
          <a:p>
            <a:pPr algn="l"/>
            <a:r>
              <a:rPr lang="en-US" dirty="0">
                <a:solidFill>
                  <a:schemeClr val="tx1"/>
                </a:solidFill>
              </a:rPr>
              <a:t>2- Selection sort can also be implemented to sort the list in descending order, that is can be made by selecting the largest element in the (unsorted portion of the list and moving it to the beginning of the list. </a:t>
            </a:r>
          </a:p>
          <a:p>
            <a:pPr algn="l"/>
            <a:r>
              <a:rPr lang="en-US" dirty="0">
                <a:solidFill>
                  <a:schemeClr val="tx1"/>
                </a:solidFill>
              </a:rPr>
              <a:t>3-You can easily implement this form of selection sort by altering the if statement in the function </a:t>
            </a:r>
            <a:r>
              <a:rPr lang="en-US" dirty="0" err="1">
                <a:solidFill>
                  <a:schemeClr val="tx1"/>
                </a:solidFill>
              </a:rPr>
              <a:t>minLocation</a:t>
            </a:r>
            <a:r>
              <a:rPr lang="en-US" dirty="0">
                <a:solidFill>
                  <a:schemeClr val="tx1"/>
                </a:solidFill>
              </a:rPr>
              <a:t>, and passing the appropriate parameters to the corresponding function and the function swap, when these functions are called in the function </a:t>
            </a:r>
            <a:r>
              <a:rPr lang="en-US" dirty="0" err="1">
                <a:solidFill>
                  <a:schemeClr val="tx1"/>
                </a:solidFill>
              </a:rPr>
              <a:t>selectionSort</a:t>
            </a:r>
            <a:r>
              <a:rPr lang="en-US" dirty="0">
                <a:solidFill>
                  <a:schemeClr val="tx1"/>
                </a:solidFill>
              </a:rPr>
              <a:t>.</a:t>
            </a:r>
          </a:p>
          <a:p>
            <a:pPr algn="l"/>
            <a:endParaRPr lang="en-US" dirty="0">
              <a:solidFill>
                <a:schemeClr val="tx1"/>
              </a:solidFill>
            </a:endParaRPr>
          </a:p>
        </p:txBody>
      </p:sp>
      <p:sp>
        <p:nvSpPr>
          <p:cNvPr id="4" name="Footer Placeholder 3">
            <a:extLst>
              <a:ext uri="{FF2B5EF4-FFF2-40B4-BE49-F238E27FC236}">
                <a16:creationId xmlns:a16="http://schemas.microsoft.com/office/drawing/2014/main" id="{5563E9D0-35D5-48D1-8866-E85A246413C0}"/>
              </a:ext>
            </a:extLst>
          </p:cNvPr>
          <p:cNvSpPr>
            <a:spLocks noGrp="1"/>
          </p:cNvSpPr>
          <p:nvPr>
            <p:ph type="ftr" sz="quarter" idx="11"/>
          </p:nvPr>
        </p:nvSpPr>
        <p:spPr>
          <a:xfrm>
            <a:off x="2195736" y="6103466"/>
            <a:ext cx="4104456" cy="365125"/>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136B7FC6-9C59-4197-BDAB-6ED1FD6D78AB}"/>
              </a:ext>
            </a:extLst>
          </p:cNvPr>
          <p:cNvSpPr>
            <a:spLocks noGrp="1"/>
          </p:cNvSpPr>
          <p:nvPr>
            <p:ph type="sldNum" sz="quarter" idx="12"/>
          </p:nvPr>
        </p:nvSpPr>
        <p:spPr/>
        <p:txBody>
          <a:bodyPr/>
          <a:lstStyle/>
          <a:p>
            <a:fld id="{343EC644-9865-4E82-90EF-C99AE93DDAEB}" type="slidenum">
              <a:rPr lang="ar-EG" smtClean="0"/>
              <a:t>24</a:t>
            </a:fld>
            <a:endParaRPr lang="ar-EG"/>
          </a:p>
        </p:txBody>
      </p:sp>
    </p:spTree>
    <p:extLst>
      <p:ext uri="{BB962C8B-B14F-4D97-AF65-F5344CB8AC3E}">
        <p14:creationId xmlns:p14="http://schemas.microsoft.com/office/powerpoint/2010/main" val="2618280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9592" y="477629"/>
            <a:ext cx="6858000" cy="623346"/>
          </a:xfrm>
        </p:spPr>
        <p:txBody>
          <a:bodyPr>
            <a:normAutofit/>
          </a:bodyPr>
          <a:lstStyle/>
          <a:p>
            <a:r>
              <a:rPr lang="en-US" sz="2100" b="1" u="sng" dirty="0"/>
              <a:t>Analysis of Selection Sort</a:t>
            </a:r>
          </a:p>
        </p:txBody>
      </p:sp>
      <p:sp>
        <p:nvSpPr>
          <p:cNvPr id="3" name="Subtitle 2"/>
          <p:cNvSpPr>
            <a:spLocks noGrp="1"/>
          </p:cNvSpPr>
          <p:nvPr>
            <p:ph type="subTitle" idx="1"/>
          </p:nvPr>
        </p:nvSpPr>
        <p:spPr>
          <a:xfrm>
            <a:off x="755576" y="1268760"/>
            <a:ext cx="7872211" cy="4968552"/>
          </a:xfrm>
        </p:spPr>
        <p:txBody>
          <a:bodyPr>
            <a:noAutofit/>
          </a:bodyPr>
          <a:lstStyle/>
          <a:p>
            <a:pPr algn="l"/>
            <a:r>
              <a:rPr lang="en-US" sz="1600" dirty="0">
                <a:solidFill>
                  <a:schemeClr val="tx1"/>
                </a:solidFill>
              </a:rPr>
              <a:t>In the case of search algorithms , our only concern was with the number of key (item) comparisons. A sorting algorithm makes key comparisons and also moves the data. Therefore, in analyzing the sorting algorithm, we look at the number of key comparisons as well as the number of data movements. </a:t>
            </a:r>
          </a:p>
          <a:p>
            <a:pPr algn="l"/>
            <a:r>
              <a:rPr lang="en-US" sz="1600" dirty="0">
                <a:solidFill>
                  <a:schemeClr val="tx1"/>
                </a:solidFill>
              </a:rPr>
              <a:t>Let us look at the performance of selection sort.</a:t>
            </a:r>
          </a:p>
          <a:p>
            <a:pPr algn="l"/>
            <a:r>
              <a:rPr lang="en-US" sz="1600" dirty="0">
                <a:solidFill>
                  <a:schemeClr val="tx1"/>
                </a:solidFill>
              </a:rPr>
              <a:t>Suppose that the length of the list is n. The function swap does three item assignments</a:t>
            </a:r>
          </a:p>
          <a:p>
            <a:pPr algn="l"/>
            <a:r>
              <a:rPr lang="en-US" sz="1600" dirty="0">
                <a:solidFill>
                  <a:schemeClr val="tx1"/>
                </a:solidFill>
              </a:rPr>
              <a:t>and is executed n - 1 times. Hence, the number of item assignments is 3(n - 1).</a:t>
            </a:r>
          </a:p>
          <a:p>
            <a:pPr algn="l"/>
            <a:r>
              <a:rPr lang="en-US" sz="1600" dirty="0">
                <a:solidFill>
                  <a:schemeClr val="tx1"/>
                </a:solidFill>
              </a:rPr>
              <a:t>The key comparisons are made by the function </a:t>
            </a:r>
            <a:r>
              <a:rPr lang="en-US" sz="1600" dirty="0" err="1">
                <a:solidFill>
                  <a:schemeClr val="tx1"/>
                </a:solidFill>
              </a:rPr>
              <a:t>minLocation</a:t>
            </a:r>
            <a:r>
              <a:rPr lang="en-US" sz="1600" dirty="0">
                <a:solidFill>
                  <a:schemeClr val="tx1"/>
                </a:solidFill>
              </a:rPr>
              <a:t>. For a list of length k, the</a:t>
            </a:r>
          </a:p>
          <a:p>
            <a:pPr algn="l"/>
            <a:r>
              <a:rPr lang="en-US" sz="1600" dirty="0">
                <a:solidFill>
                  <a:schemeClr val="tx1"/>
                </a:solidFill>
              </a:rPr>
              <a:t>function </a:t>
            </a:r>
            <a:r>
              <a:rPr lang="en-US" sz="1600" dirty="0" err="1">
                <a:solidFill>
                  <a:schemeClr val="tx1"/>
                </a:solidFill>
              </a:rPr>
              <a:t>minLocation</a:t>
            </a:r>
            <a:r>
              <a:rPr lang="en-US" sz="1600" dirty="0">
                <a:solidFill>
                  <a:schemeClr val="tx1"/>
                </a:solidFill>
              </a:rPr>
              <a:t> makes k- 1 key comparisons. Also, the function </a:t>
            </a:r>
            <a:r>
              <a:rPr lang="en-US" sz="1600" dirty="0" err="1">
                <a:solidFill>
                  <a:schemeClr val="tx1"/>
                </a:solidFill>
              </a:rPr>
              <a:t>minLocation</a:t>
            </a:r>
            <a:endParaRPr lang="en-US" sz="1600" dirty="0">
              <a:solidFill>
                <a:schemeClr val="tx1"/>
              </a:solidFill>
            </a:endParaRPr>
          </a:p>
          <a:p>
            <a:pPr algn="l"/>
            <a:r>
              <a:rPr lang="en-US" sz="1600" dirty="0">
                <a:solidFill>
                  <a:schemeClr val="tx1"/>
                </a:solidFill>
              </a:rPr>
              <a:t>is executed n - 1 times (by the function </a:t>
            </a:r>
            <a:r>
              <a:rPr lang="en-US" sz="1600" dirty="0" err="1">
                <a:solidFill>
                  <a:schemeClr val="tx1"/>
                </a:solidFill>
              </a:rPr>
              <a:t>selectionSort</a:t>
            </a:r>
            <a:r>
              <a:rPr lang="en-US" sz="1600" dirty="0">
                <a:solidFill>
                  <a:schemeClr val="tx1"/>
                </a:solidFill>
              </a:rPr>
              <a:t>). The first time, the function</a:t>
            </a:r>
          </a:p>
          <a:p>
            <a:pPr algn="l"/>
            <a:r>
              <a:rPr lang="en-US" sz="1600" dirty="0" err="1">
                <a:solidFill>
                  <a:schemeClr val="tx1"/>
                </a:solidFill>
              </a:rPr>
              <a:t>minLocation</a:t>
            </a:r>
            <a:r>
              <a:rPr lang="en-US" sz="1600" dirty="0">
                <a:solidFill>
                  <a:schemeClr val="tx1"/>
                </a:solidFill>
              </a:rPr>
              <a:t> finds the index of the smallest key item in the entire list and so makes n – 1 comparisons. </a:t>
            </a:r>
          </a:p>
          <a:p>
            <a:pPr algn="l"/>
            <a:r>
              <a:rPr lang="en-US" sz="1600" dirty="0">
                <a:solidFill>
                  <a:schemeClr val="tx1"/>
                </a:solidFill>
              </a:rPr>
              <a:t>The second time, the function </a:t>
            </a:r>
            <a:r>
              <a:rPr lang="en-US" sz="1600" dirty="0" err="1">
                <a:solidFill>
                  <a:schemeClr val="tx1"/>
                </a:solidFill>
              </a:rPr>
              <a:t>minLocation</a:t>
            </a:r>
            <a:r>
              <a:rPr lang="en-US" sz="1600" dirty="0">
                <a:solidFill>
                  <a:schemeClr val="tx1"/>
                </a:solidFill>
              </a:rPr>
              <a:t> finds the index of the smallest element in the </a:t>
            </a:r>
            <a:r>
              <a:rPr lang="en-US" sz="1600" dirty="0" err="1">
                <a:solidFill>
                  <a:schemeClr val="tx1"/>
                </a:solidFill>
              </a:rPr>
              <a:t>sublist</a:t>
            </a:r>
            <a:r>
              <a:rPr lang="en-US" sz="1600" dirty="0">
                <a:solidFill>
                  <a:schemeClr val="tx1"/>
                </a:solidFill>
              </a:rPr>
              <a:t> of length n- 1 and so makes n - 2 comparisons, and so on. Hence the number of key comparisons is as follows:</a:t>
            </a:r>
          </a:p>
          <a:p>
            <a:pPr algn="l"/>
            <a:r>
              <a:rPr lang="en-US" sz="1600" dirty="0">
                <a:solidFill>
                  <a:schemeClr val="tx1"/>
                </a:solidFill>
              </a:rPr>
              <a:t>(n-1)+(n-2)+………………………2+1= 1/2*n*(n-1) = ½*n</a:t>
            </a:r>
            <a:r>
              <a:rPr lang="en-US" sz="1600" baseline="30000" dirty="0">
                <a:solidFill>
                  <a:schemeClr val="tx1"/>
                </a:solidFill>
              </a:rPr>
              <a:t>2</a:t>
            </a:r>
            <a:r>
              <a:rPr lang="en-US" sz="1600" dirty="0">
                <a:solidFill>
                  <a:schemeClr val="tx1"/>
                </a:solidFill>
              </a:rPr>
              <a:t>-1/2*n= O(n</a:t>
            </a:r>
            <a:r>
              <a:rPr lang="en-US" sz="1600" baseline="30000" dirty="0">
                <a:solidFill>
                  <a:schemeClr val="tx1"/>
                </a:solidFill>
              </a:rPr>
              <a:t>2</a:t>
            </a:r>
            <a:r>
              <a:rPr lang="en-US" sz="1600" dirty="0">
                <a:solidFill>
                  <a:schemeClr val="tx1"/>
                </a:solidFill>
              </a:rPr>
              <a:t>)</a:t>
            </a:r>
          </a:p>
          <a:p>
            <a:pPr algn="l"/>
            <a:r>
              <a:rPr lang="en-US" sz="1600" dirty="0">
                <a:solidFill>
                  <a:schemeClr val="tx1"/>
                </a:solidFill>
              </a:rPr>
              <a:t>Thus, it follows that if n = 1000, the number of key comparisons the selection sort makes is 500000 comparisons. </a:t>
            </a:r>
          </a:p>
          <a:p>
            <a:pPr algn="l"/>
            <a:endParaRPr lang="en-US" sz="1600" dirty="0">
              <a:solidFill>
                <a:schemeClr val="tx1"/>
              </a:solidFill>
            </a:endParaRPr>
          </a:p>
        </p:txBody>
      </p:sp>
      <p:sp>
        <p:nvSpPr>
          <p:cNvPr id="4" name="Footer Placeholder 3">
            <a:extLst>
              <a:ext uri="{FF2B5EF4-FFF2-40B4-BE49-F238E27FC236}">
                <a16:creationId xmlns:a16="http://schemas.microsoft.com/office/drawing/2014/main" id="{404E18BC-6A59-4080-8A75-8DB2D6BA7444}"/>
              </a:ext>
            </a:extLst>
          </p:cNvPr>
          <p:cNvSpPr>
            <a:spLocks noGrp="1"/>
          </p:cNvSpPr>
          <p:nvPr>
            <p:ph type="ftr" sz="quarter" idx="11"/>
          </p:nvPr>
        </p:nvSpPr>
        <p:spPr>
          <a:xfrm>
            <a:off x="2051720" y="6380371"/>
            <a:ext cx="4032448" cy="365125"/>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AF97D5F3-B482-42CC-B729-0C3ABEE5AEB3}"/>
              </a:ext>
            </a:extLst>
          </p:cNvPr>
          <p:cNvSpPr>
            <a:spLocks noGrp="1"/>
          </p:cNvSpPr>
          <p:nvPr>
            <p:ph type="sldNum" sz="quarter" idx="12"/>
          </p:nvPr>
        </p:nvSpPr>
        <p:spPr/>
        <p:txBody>
          <a:bodyPr/>
          <a:lstStyle/>
          <a:p>
            <a:fld id="{343EC644-9865-4E82-90EF-C99AE93DDAEB}" type="slidenum">
              <a:rPr lang="ar-EG" smtClean="0"/>
              <a:t>25</a:t>
            </a:fld>
            <a:endParaRPr lang="ar-EG"/>
          </a:p>
        </p:txBody>
      </p:sp>
    </p:spTree>
    <p:extLst>
      <p:ext uri="{BB962C8B-B14F-4D97-AF65-F5344CB8AC3E}">
        <p14:creationId xmlns:p14="http://schemas.microsoft.com/office/powerpoint/2010/main" val="278093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8"/>
            <a:ext cx="7772400" cy="1470025"/>
          </a:xfrm>
        </p:spPr>
        <p:txBody>
          <a:bodyPr/>
          <a:lstStyle/>
          <a:p>
            <a:r>
              <a:rPr lang="en-US" dirty="0">
                <a:solidFill>
                  <a:schemeClr val="tx1"/>
                </a:solidFill>
              </a:rPr>
              <a:t>Node of a doubly linked list </a:t>
            </a:r>
            <a:br>
              <a:rPr lang="en-US" dirty="0">
                <a:solidFill>
                  <a:schemeClr val="tx1"/>
                </a:solidFill>
              </a:rPr>
            </a:br>
            <a:endParaRPr lang="ar-EG" dirty="0"/>
          </a:p>
        </p:txBody>
      </p:sp>
      <p:sp>
        <p:nvSpPr>
          <p:cNvPr id="3" name="Subtitle 2"/>
          <p:cNvSpPr>
            <a:spLocks noGrp="1"/>
          </p:cNvSpPr>
          <p:nvPr>
            <p:ph type="subTitle" idx="1"/>
          </p:nvPr>
        </p:nvSpPr>
        <p:spPr>
          <a:xfrm>
            <a:off x="467544" y="2060848"/>
            <a:ext cx="7488832" cy="2808312"/>
          </a:xfrm>
        </p:spPr>
        <p:txBody>
          <a:bodyPr>
            <a:normAutofit fontScale="77500" lnSpcReduction="20000"/>
          </a:bodyPr>
          <a:lstStyle/>
          <a:p>
            <a:pPr algn="l" rtl="0" fontAlgn="base"/>
            <a:r>
              <a:rPr lang="en-US" dirty="0" err="1">
                <a:solidFill>
                  <a:schemeClr val="tx1"/>
                </a:solidFill>
              </a:rPr>
              <a:t>struct</a:t>
            </a:r>
            <a:r>
              <a:rPr lang="en-US" dirty="0">
                <a:solidFill>
                  <a:schemeClr val="tx1"/>
                </a:solidFill>
              </a:rPr>
              <a:t> Node;</a:t>
            </a:r>
          </a:p>
          <a:p>
            <a:pPr algn="l" rtl="0" fontAlgn="base"/>
            <a:r>
              <a:rPr lang="en-US" dirty="0" err="1">
                <a:solidFill>
                  <a:schemeClr val="tx1"/>
                </a:solidFill>
              </a:rPr>
              <a:t>typedef</a:t>
            </a:r>
            <a:r>
              <a:rPr lang="en-US" dirty="0">
                <a:solidFill>
                  <a:schemeClr val="tx1"/>
                </a:solidFill>
              </a:rPr>
              <a:t>  Node * link;</a:t>
            </a:r>
          </a:p>
          <a:p>
            <a:pPr algn="l" rtl="0" fontAlgn="base"/>
            <a:r>
              <a:rPr lang="en-US" dirty="0" err="1">
                <a:solidFill>
                  <a:schemeClr val="tx1"/>
                </a:solidFill>
              </a:rPr>
              <a:t>Struct</a:t>
            </a:r>
            <a:r>
              <a:rPr lang="en-US" dirty="0">
                <a:solidFill>
                  <a:schemeClr val="tx1"/>
                </a:solidFill>
              </a:rPr>
              <a:t>  Node</a:t>
            </a:r>
          </a:p>
          <a:p>
            <a:pPr algn="l" rtl="0" fontAlgn="base"/>
            <a:r>
              <a:rPr lang="en-US" dirty="0">
                <a:solidFill>
                  <a:schemeClr val="tx1"/>
                </a:solidFill>
              </a:rPr>
              <a:t>{    </a:t>
            </a:r>
            <a:r>
              <a:rPr lang="en-US" dirty="0" err="1">
                <a:solidFill>
                  <a:schemeClr val="tx1"/>
                </a:solidFill>
              </a:rPr>
              <a:t>elemtype</a:t>
            </a:r>
            <a:r>
              <a:rPr lang="en-US" dirty="0">
                <a:solidFill>
                  <a:schemeClr val="tx1"/>
                </a:solidFill>
              </a:rPr>
              <a:t> </a:t>
            </a:r>
            <a:r>
              <a:rPr lang="en-US" dirty="0" err="1">
                <a:solidFill>
                  <a:schemeClr val="tx1"/>
                </a:solidFill>
              </a:rPr>
              <a:t>elem</a:t>
            </a:r>
            <a:r>
              <a:rPr lang="en-US" dirty="0">
                <a:solidFill>
                  <a:schemeClr val="tx1"/>
                </a:solidFill>
              </a:rPr>
              <a:t>;</a:t>
            </a:r>
          </a:p>
          <a:p>
            <a:pPr algn="l" rtl="0" fontAlgn="base"/>
            <a:r>
              <a:rPr lang="en-US" dirty="0">
                <a:solidFill>
                  <a:schemeClr val="tx1"/>
                </a:solidFill>
              </a:rPr>
              <a:t>    link next; // Pointer to next node in DLL</a:t>
            </a:r>
          </a:p>
          <a:p>
            <a:pPr algn="l" rtl="0" fontAlgn="base"/>
            <a:r>
              <a:rPr lang="en-US" dirty="0">
                <a:solidFill>
                  <a:schemeClr val="tx1"/>
                </a:solidFill>
              </a:rPr>
              <a:t>    link </a:t>
            </a:r>
            <a:r>
              <a:rPr lang="en-US" dirty="0" err="1">
                <a:solidFill>
                  <a:schemeClr val="tx1"/>
                </a:solidFill>
              </a:rPr>
              <a:t>prev</a:t>
            </a:r>
            <a:r>
              <a:rPr lang="en-US" dirty="0">
                <a:solidFill>
                  <a:schemeClr val="tx1"/>
                </a:solidFill>
              </a:rPr>
              <a:t>; // Pointer to previous node in DLL</a:t>
            </a:r>
          </a:p>
          <a:p>
            <a:pPr algn="l" rtl="0" fontAlgn="base"/>
            <a:r>
              <a:rPr lang="en-US" dirty="0">
                <a:solidFill>
                  <a:schemeClr val="tx1"/>
                </a:solidFill>
              </a:rPr>
              <a:t>};</a:t>
            </a:r>
          </a:p>
          <a:p>
            <a:pPr algn="l"/>
            <a:endParaRPr lang="ar-EG" dirty="0">
              <a:solidFill>
                <a:schemeClr val="tx1"/>
              </a:solidFill>
            </a:endParaRPr>
          </a:p>
        </p:txBody>
      </p:sp>
      <p:sp>
        <p:nvSpPr>
          <p:cNvPr id="4" name="Footer Placeholder 3">
            <a:extLst>
              <a:ext uri="{FF2B5EF4-FFF2-40B4-BE49-F238E27FC236}">
                <a16:creationId xmlns:a16="http://schemas.microsoft.com/office/drawing/2014/main" id="{0485BDC2-0BF9-4C5C-AAA8-D1AFA6C65F7A}"/>
              </a:ext>
            </a:extLst>
          </p:cNvPr>
          <p:cNvSpPr>
            <a:spLocks noGrp="1"/>
          </p:cNvSpPr>
          <p:nvPr>
            <p:ph type="ftr" sz="quarter" idx="11"/>
          </p:nvPr>
        </p:nvSpPr>
        <p:spPr>
          <a:xfrm>
            <a:off x="1316360" y="6165305"/>
            <a:ext cx="4983832" cy="424974"/>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CEDFC6B4-7A44-4B95-A0FE-B18978C5194B}"/>
              </a:ext>
            </a:extLst>
          </p:cNvPr>
          <p:cNvSpPr>
            <a:spLocks noGrp="1"/>
          </p:cNvSpPr>
          <p:nvPr>
            <p:ph type="sldNum" sz="quarter" idx="12"/>
          </p:nvPr>
        </p:nvSpPr>
        <p:spPr/>
        <p:txBody>
          <a:bodyPr/>
          <a:lstStyle/>
          <a:p>
            <a:fld id="{343EC644-9865-4E82-90EF-C99AE93DDAEB}" type="slidenum">
              <a:rPr lang="ar-EG" smtClean="0"/>
              <a:t>3</a:t>
            </a:fld>
            <a:endParaRPr lang="ar-EG"/>
          </a:p>
        </p:txBody>
      </p:sp>
    </p:spTree>
    <p:extLst>
      <p:ext uri="{BB962C8B-B14F-4D97-AF65-F5344CB8AC3E}">
        <p14:creationId xmlns:p14="http://schemas.microsoft.com/office/powerpoint/2010/main" val="51352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6899" y="167581"/>
            <a:ext cx="7772400" cy="1120307"/>
          </a:xfrm>
        </p:spPr>
        <p:txBody>
          <a:bodyPr/>
          <a:lstStyle/>
          <a:p>
            <a:r>
              <a:rPr lang="en-US" dirty="0"/>
              <a:t>Doubly linked list class</a:t>
            </a:r>
            <a:endParaRPr lang="ar-EG" dirty="0"/>
          </a:p>
        </p:txBody>
      </p:sp>
      <p:sp>
        <p:nvSpPr>
          <p:cNvPr id="3" name="Subtitle 2"/>
          <p:cNvSpPr>
            <a:spLocks noGrp="1"/>
          </p:cNvSpPr>
          <p:nvPr>
            <p:ph type="subTitle" idx="1"/>
          </p:nvPr>
        </p:nvSpPr>
        <p:spPr>
          <a:xfrm>
            <a:off x="539553" y="1556792"/>
            <a:ext cx="7848872" cy="4824536"/>
          </a:xfrm>
        </p:spPr>
        <p:txBody>
          <a:bodyPr>
            <a:noAutofit/>
          </a:bodyPr>
          <a:lstStyle/>
          <a:p>
            <a:pPr algn="l"/>
            <a:r>
              <a:rPr lang="en-US" sz="2000" dirty="0">
                <a:solidFill>
                  <a:schemeClr val="tx1"/>
                </a:solidFill>
              </a:rPr>
              <a:t> Class </a:t>
            </a:r>
            <a:r>
              <a:rPr lang="en-US" sz="2000" dirty="0" err="1">
                <a:solidFill>
                  <a:schemeClr val="tx1"/>
                </a:solidFill>
              </a:rPr>
              <a:t>double_list</a:t>
            </a:r>
            <a:r>
              <a:rPr lang="en-US" sz="2000" dirty="0">
                <a:solidFill>
                  <a:schemeClr val="tx1"/>
                </a:solidFill>
              </a:rPr>
              <a:t>{ public:  </a:t>
            </a:r>
            <a:r>
              <a:rPr lang="en-US" sz="2000" dirty="0" err="1">
                <a:solidFill>
                  <a:schemeClr val="tx1"/>
                </a:solidFill>
              </a:rPr>
              <a:t>double_list</a:t>
            </a:r>
            <a:r>
              <a:rPr lang="en-US" sz="2000" dirty="0">
                <a:solidFill>
                  <a:schemeClr val="tx1"/>
                </a:solidFill>
              </a:rPr>
              <a:t> ( )</a:t>
            </a:r>
          </a:p>
          <a:p>
            <a:pPr algn="l"/>
            <a:r>
              <a:rPr lang="en-US" sz="2000" dirty="0">
                <a:solidFill>
                  <a:schemeClr val="tx1"/>
                </a:solidFill>
              </a:rPr>
              <a:t>   { head=0; current=0;}</a:t>
            </a:r>
            <a:endParaRPr lang="en-US" sz="2000" dirty="0"/>
          </a:p>
          <a:p>
            <a:pPr algn="l"/>
            <a:r>
              <a:rPr lang="en-US" sz="2000" dirty="0">
                <a:solidFill>
                  <a:schemeClr val="tx1"/>
                </a:solidFill>
              </a:rPr>
              <a:t>	  void insert( ); bool first( ); bool next( );</a:t>
            </a:r>
          </a:p>
          <a:p>
            <a:pPr algn="l"/>
            <a:r>
              <a:rPr lang="en-US" sz="2000" dirty="0">
                <a:solidFill>
                  <a:schemeClr val="tx1"/>
                </a:solidFill>
              </a:rPr>
              <a:t>bool previous( </a:t>
            </a:r>
            <a:r>
              <a:rPr lang="en-US" sz="2000" dirty="0" err="1">
                <a:solidFill>
                  <a:schemeClr val="tx1"/>
                </a:solidFill>
              </a:rPr>
              <a:t>elemtype</a:t>
            </a:r>
            <a:r>
              <a:rPr lang="en-US" sz="2000" dirty="0">
                <a:solidFill>
                  <a:schemeClr val="tx1"/>
                </a:solidFill>
              </a:rPr>
              <a:t> &amp; e);		</a:t>
            </a:r>
          </a:p>
          <a:p>
            <a:pPr algn="l"/>
            <a:r>
              <a:rPr lang="en-US" sz="2000" dirty="0">
                <a:solidFill>
                  <a:schemeClr val="tx1"/>
                </a:solidFill>
              </a:rPr>
              <a:t>					</a:t>
            </a:r>
            <a:r>
              <a:rPr lang="en-US" sz="2000" b="1" i="1" dirty="0">
                <a:solidFill>
                  <a:schemeClr val="accent1"/>
                </a:solidFill>
              </a:rPr>
              <a:t>private:</a:t>
            </a:r>
          </a:p>
          <a:p>
            <a:pPr algn="l" rtl="0" fontAlgn="base"/>
            <a:r>
              <a:rPr lang="en-US" sz="2000" b="1" i="1" dirty="0" err="1">
                <a:solidFill>
                  <a:schemeClr val="accent1"/>
                </a:solidFill>
              </a:rPr>
              <a:t>struct</a:t>
            </a:r>
            <a:r>
              <a:rPr lang="en-US" sz="2000" b="1" i="1" dirty="0">
                <a:solidFill>
                  <a:schemeClr val="accent1"/>
                </a:solidFill>
              </a:rPr>
              <a:t> Node;</a:t>
            </a:r>
          </a:p>
          <a:p>
            <a:pPr algn="l" rtl="0" fontAlgn="base"/>
            <a:r>
              <a:rPr lang="en-US" sz="2000" b="1" i="1" dirty="0" err="1">
                <a:solidFill>
                  <a:schemeClr val="accent1"/>
                </a:solidFill>
              </a:rPr>
              <a:t>typedef</a:t>
            </a:r>
            <a:r>
              <a:rPr lang="en-US" sz="2000" b="1" i="1" dirty="0">
                <a:solidFill>
                  <a:schemeClr val="accent1"/>
                </a:solidFill>
              </a:rPr>
              <a:t>  Node * link;</a:t>
            </a:r>
          </a:p>
          <a:p>
            <a:pPr algn="l" rtl="0" fontAlgn="base"/>
            <a:r>
              <a:rPr lang="en-US" sz="2000" b="1" i="1" dirty="0" err="1">
                <a:solidFill>
                  <a:schemeClr val="accent1"/>
                </a:solidFill>
              </a:rPr>
              <a:t>Struct</a:t>
            </a:r>
            <a:r>
              <a:rPr lang="en-US" sz="2000" b="1" i="1" dirty="0">
                <a:solidFill>
                  <a:schemeClr val="accent1"/>
                </a:solidFill>
              </a:rPr>
              <a:t>  Node</a:t>
            </a:r>
          </a:p>
          <a:p>
            <a:pPr algn="l" rtl="0" fontAlgn="base"/>
            <a:r>
              <a:rPr lang="en-US" sz="2000" b="1" i="1" dirty="0">
                <a:solidFill>
                  <a:schemeClr val="accent1"/>
                </a:solidFill>
              </a:rPr>
              <a:t>{    </a:t>
            </a:r>
            <a:r>
              <a:rPr lang="en-US" sz="2000" b="1" i="1" dirty="0" err="1">
                <a:solidFill>
                  <a:schemeClr val="accent1"/>
                </a:solidFill>
              </a:rPr>
              <a:t>elemtype</a:t>
            </a:r>
            <a:r>
              <a:rPr lang="en-US" sz="2000" b="1" i="1" dirty="0">
                <a:solidFill>
                  <a:schemeClr val="accent1"/>
                </a:solidFill>
              </a:rPr>
              <a:t> </a:t>
            </a:r>
            <a:r>
              <a:rPr lang="en-US" sz="2000" b="1" i="1" dirty="0" err="1">
                <a:solidFill>
                  <a:schemeClr val="accent1"/>
                </a:solidFill>
              </a:rPr>
              <a:t>elem</a:t>
            </a:r>
            <a:r>
              <a:rPr lang="en-US" sz="2000" b="1" i="1" dirty="0">
                <a:solidFill>
                  <a:schemeClr val="accent1"/>
                </a:solidFill>
              </a:rPr>
              <a:t>;</a:t>
            </a:r>
          </a:p>
          <a:p>
            <a:pPr algn="l" rtl="0" fontAlgn="base"/>
            <a:r>
              <a:rPr lang="en-US" sz="2000" b="1" i="1" dirty="0">
                <a:solidFill>
                  <a:schemeClr val="accent1"/>
                </a:solidFill>
              </a:rPr>
              <a:t>    link next; // Pointer to next node in DLL</a:t>
            </a:r>
          </a:p>
          <a:p>
            <a:pPr algn="l" rtl="0" fontAlgn="base"/>
            <a:r>
              <a:rPr lang="en-US" sz="2000" b="1" i="1" dirty="0">
                <a:solidFill>
                  <a:schemeClr val="accent1"/>
                </a:solidFill>
              </a:rPr>
              <a:t>    link </a:t>
            </a:r>
            <a:r>
              <a:rPr lang="en-US" sz="2000" b="1" i="1" dirty="0" err="1">
                <a:solidFill>
                  <a:schemeClr val="accent1"/>
                </a:solidFill>
              </a:rPr>
              <a:t>prev</a:t>
            </a:r>
            <a:r>
              <a:rPr lang="en-US" sz="2000" b="1" i="1" dirty="0">
                <a:solidFill>
                  <a:schemeClr val="accent1"/>
                </a:solidFill>
              </a:rPr>
              <a:t>; // Pointer to previous node in DLL  </a:t>
            </a:r>
          </a:p>
          <a:p>
            <a:pPr algn="l" rtl="0" fontAlgn="base"/>
            <a:r>
              <a:rPr lang="en-US" sz="2000" b="1" i="1" dirty="0">
                <a:solidFill>
                  <a:schemeClr val="accent1"/>
                </a:solidFill>
              </a:rPr>
              <a:t>              };</a:t>
            </a:r>
          </a:p>
          <a:p>
            <a:pPr algn="l" rtl="0" fontAlgn="base"/>
            <a:r>
              <a:rPr lang="en-US" sz="2000" b="1" i="1" dirty="0">
                <a:solidFill>
                  <a:schemeClr val="accent1"/>
                </a:solidFill>
              </a:rPr>
              <a:t>Link head, current;  };</a:t>
            </a:r>
          </a:p>
          <a:p>
            <a:pPr algn="l"/>
            <a:r>
              <a:rPr lang="en-US" sz="2000" b="1" i="1" dirty="0">
                <a:solidFill>
                  <a:schemeClr val="accent1"/>
                </a:solidFill>
              </a:rPr>
              <a:t>	</a:t>
            </a:r>
          </a:p>
          <a:p>
            <a:pPr algn="l"/>
            <a:r>
              <a:rPr lang="en-US" sz="2000" dirty="0">
                <a:solidFill>
                  <a:schemeClr val="tx1"/>
                </a:solidFill>
              </a:rPr>
              <a:t>					</a:t>
            </a:r>
            <a:endParaRPr lang="ar-EG" sz="2000" dirty="0">
              <a:solidFill>
                <a:schemeClr val="tx1"/>
              </a:solidFill>
            </a:endParaRPr>
          </a:p>
        </p:txBody>
      </p:sp>
      <p:sp>
        <p:nvSpPr>
          <p:cNvPr id="4" name="Footer Placeholder 3"/>
          <p:cNvSpPr>
            <a:spLocks noGrp="1"/>
          </p:cNvSpPr>
          <p:nvPr>
            <p:ph type="ftr" sz="quarter" idx="11"/>
          </p:nvPr>
        </p:nvSpPr>
        <p:spPr>
          <a:xfrm>
            <a:off x="1347498" y="6525344"/>
            <a:ext cx="4808677" cy="221109"/>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D9AE47BC-3AAA-4F94-A226-E4D5D90CB2A9}"/>
              </a:ext>
            </a:extLst>
          </p:cNvPr>
          <p:cNvSpPr>
            <a:spLocks noGrp="1"/>
          </p:cNvSpPr>
          <p:nvPr>
            <p:ph type="sldNum" sz="quarter" idx="12"/>
          </p:nvPr>
        </p:nvSpPr>
        <p:spPr/>
        <p:txBody>
          <a:bodyPr/>
          <a:lstStyle/>
          <a:p>
            <a:fld id="{343EC644-9865-4E82-90EF-C99AE93DDAEB}" type="slidenum">
              <a:rPr lang="ar-EG" smtClean="0"/>
              <a:t>4</a:t>
            </a:fld>
            <a:endParaRPr lang="ar-EG"/>
          </a:p>
        </p:txBody>
      </p:sp>
    </p:spTree>
    <p:extLst>
      <p:ext uri="{BB962C8B-B14F-4D97-AF65-F5344CB8AC3E}">
        <p14:creationId xmlns:p14="http://schemas.microsoft.com/office/powerpoint/2010/main" val="318908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476673"/>
            <a:ext cx="7772400" cy="1152128"/>
          </a:xfrm>
        </p:spPr>
        <p:txBody>
          <a:bodyPr>
            <a:normAutofit/>
          </a:bodyPr>
          <a:lstStyle/>
          <a:p>
            <a:pPr algn="l"/>
            <a:r>
              <a:rPr lang="en-US" sz="2800" b="1" u="sng" dirty="0"/>
              <a:t>Function insert( ) will be changed as follows, insert at beginning of list:</a:t>
            </a:r>
            <a:endParaRPr lang="ar-EG" sz="2800" b="1" u="sng" dirty="0"/>
          </a:p>
        </p:txBody>
      </p:sp>
      <p:sp>
        <p:nvSpPr>
          <p:cNvPr id="3" name="Subtitle 2"/>
          <p:cNvSpPr>
            <a:spLocks noGrp="1"/>
          </p:cNvSpPr>
          <p:nvPr>
            <p:ph type="subTitle" idx="1"/>
          </p:nvPr>
        </p:nvSpPr>
        <p:spPr>
          <a:xfrm>
            <a:off x="539553" y="1700808"/>
            <a:ext cx="7632848" cy="4320480"/>
          </a:xfrm>
        </p:spPr>
        <p:txBody>
          <a:bodyPr>
            <a:normAutofit lnSpcReduction="10000"/>
          </a:bodyPr>
          <a:lstStyle/>
          <a:p>
            <a:pPr algn="l"/>
            <a:r>
              <a:rPr lang="en-US" b="1" i="1" dirty="0">
                <a:solidFill>
                  <a:schemeClr val="accent1"/>
                </a:solidFill>
              </a:rPr>
              <a:t>void </a:t>
            </a:r>
            <a:r>
              <a:rPr lang="en-US" b="1" i="1" dirty="0" err="1">
                <a:solidFill>
                  <a:schemeClr val="accent1"/>
                </a:solidFill>
              </a:rPr>
              <a:t>double_list</a:t>
            </a:r>
            <a:r>
              <a:rPr lang="en-US" b="1" i="1" dirty="0">
                <a:solidFill>
                  <a:schemeClr val="accent1"/>
                </a:solidFill>
              </a:rPr>
              <a:t>:: insert(</a:t>
            </a:r>
            <a:r>
              <a:rPr lang="en-US" b="1" i="1" dirty="0" err="1">
                <a:solidFill>
                  <a:schemeClr val="accent1"/>
                </a:solidFill>
              </a:rPr>
              <a:t>const</a:t>
            </a:r>
            <a:r>
              <a:rPr lang="en-US" b="1" i="1" dirty="0">
                <a:solidFill>
                  <a:schemeClr val="accent1"/>
                </a:solidFill>
              </a:rPr>
              <a:t> </a:t>
            </a:r>
            <a:r>
              <a:rPr lang="en-US" b="1" i="1" dirty="0" err="1">
                <a:solidFill>
                  <a:schemeClr val="accent1"/>
                </a:solidFill>
              </a:rPr>
              <a:t>elemtype</a:t>
            </a:r>
            <a:r>
              <a:rPr lang="en-US" b="1" i="1" dirty="0">
                <a:solidFill>
                  <a:schemeClr val="accent1"/>
                </a:solidFill>
              </a:rPr>
              <a:t> &amp;e)</a:t>
            </a:r>
          </a:p>
          <a:p>
            <a:pPr algn="l"/>
            <a:r>
              <a:rPr lang="en-US" b="1" i="1" dirty="0">
                <a:solidFill>
                  <a:schemeClr val="accent1"/>
                </a:solidFill>
              </a:rPr>
              <a:t>{ link add= new  Node;</a:t>
            </a:r>
          </a:p>
          <a:p>
            <a:pPr algn="l"/>
            <a:r>
              <a:rPr lang="en-US" b="1" i="1" dirty="0">
                <a:solidFill>
                  <a:schemeClr val="accent1"/>
                </a:solidFill>
              </a:rPr>
              <a:t>assert (add);</a:t>
            </a:r>
          </a:p>
          <a:p>
            <a:pPr algn="l"/>
            <a:r>
              <a:rPr lang="en-US" b="1" i="1" dirty="0">
                <a:solidFill>
                  <a:schemeClr val="accent1"/>
                </a:solidFill>
              </a:rPr>
              <a:t>add-&gt;</a:t>
            </a:r>
            <a:r>
              <a:rPr lang="en-US" b="1" i="1" dirty="0" err="1">
                <a:solidFill>
                  <a:schemeClr val="accent1"/>
                </a:solidFill>
              </a:rPr>
              <a:t>elem</a:t>
            </a:r>
            <a:r>
              <a:rPr lang="en-US" b="1" i="1" dirty="0">
                <a:solidFill>
                  <a:schemeClr val="accent1"/>
                </a:solidFill>
              </a:rPr>
              <a:t>=e;  add-&gt;next = head;</a:t>
            </a:r>
          </a:p>
          <a:p>
            <a:pPr algn="l"/>
            <a:r>
              <a:rPr lang="en-US" b="1" i="1" dirty="0">
                <a:solidFill>
                  <a:schemeClr val="accent1"/>
                </a:solidFill>
              </a:rPr>
              <a:t>If( head) // test to see if list is not empty</a:t>
            </a:r>
          </a:p>
          <a:p>
            <a:pPr algn="l"/>
            <a:r>
              <a:rPr lang="en-US" b="1" i="1" dirty="0">
                <a:solidFill>
                  <a:schemeClr val="accent1"/>
                </a:solidFill>
              </a:rPr>
              <a:t>head-&gt;</a:t>
            </a:r>
            <a:r>
              <a:rPr lang="en-US" b="1" i="1" dirty="0" err="1">
                <a:solidFill>
                  <a:schemeClr val="accent1"/>
                </a:solidFill>
              </a:rPr>
              <a:t>prev</a:t>
            </a:r>
            <a:r>
              <a:rPr lang="en-US" b="1" i="1" dirty="0">
                <a:solidFill>
                  <a:schemeClr val="accent1"/>
                </a:solidFill>
              </a:rPr>
              <a:t>= add;</a:t>
            </a:r>
          </a:p>
          <a:p>
            <a:pPr algn="l"/>
            <a:r>
              <a:rPr lang="en-US" b="1" i="1" dirty="0">
                <a:solidFill>
                  <a:schemeClr val="accent1"/>
                </a:solidFill>
              </a:rPr>
              <a:t>add-&gt;</a:t>
            </a:r>
            <a:r>
              <a:rPr lang="en-US" b="1" i="1" dirty="0" err="1">
                <a:solidFill>
                  <a:schemeClr val="accent1"/>
                </a:solidFill>
              </a:rPr>
              <a:t>prev</a:t>
            </a:r>
            <a:r>
              <a:rPr lang="en-US" b="1" i="1" dirty="0">
                <a:solidFill>
                  <a:schemeClr val="accent1"/>
                </a:solidFill>
              </a:rPr>
              <a:t>= 0;</a:t>
            </a:r>
          </a:p>
          <a:p>
            <a:pPr algn="l"/>
            <a:r>
              <a:rPr lang="en-US" b="1" i="1" dirty="0">
                <a:solidFill>
                  <a:schemeClr val="accent1"/>
                </a:solidFill>
              </a:rPr>
              <a:t>head=add; }</a:t>
            </a:r>
            <a:endParaRPr lang="ar-EG" b="1" i="1" dirty="0">
              <a:solidFill>
                <a:schemeClr val="accent1"/>
              </a:solidFill>
            </a:endParaRPr>
          </a:p>
        </p:txBody>
      </p:sp>
      <p:sp>
        <p:nvSpPr>
          <p:cNvPr id="4" name="Footer Placeholder 3"/>
          <p:cNvSpPr>
            <a:spLocks noGrp="1"/>
          </p:cNvSpPr>
          <p:nvPr>
            <p:ph type="ftr" sz="quarter" idx="11"/>
          </p:nvPr>
        </p:nvSpPr>
        <p:spPr>
          <a:xfrm>
            <a:off x="1386136" y="6093296"/>
            <a:ext cx="4121968" cy="470594"/>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1BFA58BF-B925-43F6-AB1C-FE7A26182962}"/>
              </a:ext>
            </a:extLst>
          </p:cNvPr>
          <p:cNvSpPr>
            <a:spLocks noGrp="1"/>
          </p:cNvSpPr>
          <p:nvPr>
            <p:ph type="sldNum" sz="quarter" idx="12"/>
          </p:nvPr>
        </p:nvSpPr>
        <p:spPr/>
        <p:txBody>
          <a:bodyPr/>
          <a:lstStyle/>
          <a:p>
            <a:fld id="{343EC644-9865-4E82-90EF-C99AE93DDAEB}" type="slidenum">
              <a:rPr lang="ar-EG" smtClean="0"/>
              <a:t>5</a:t>
            </a:fld>
            <a:endParaRPr lang="ar-EG"/>
          </a:p>
        </p:txBody>
      </p:sp>
    </p:spTree>
    <p:extLst>
      <p:ext uri="{BB962C8B-B14F-4D97-AF65-F5344CB8AC3E}">
        <p14:creationId xmlns:p14="http://schemas.microsoft.com/office/powerpoint/2010/main" val="532166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3"/>
            <a:ext cx="7772400" cy="1008111"/>
          </a:xfrm>
        </p:spPr>
        <p:txBody>
          <a:bodyPr>
            <a:normAutofit/>
          </a:bodyPr>
          <a:lstStyle/>
          <a:p>
            <a:r>
              <a:rPr lang="en-US" sz="3200" b="1" u="sng" dirty="0"/>
              <a:t>Previous Function( )</a:t>
            </a:r>
            <a:endParaRPr lang="ar-EG" sz="3200" b="1" u="sng" dirty="0"/>
          </a:p>
        </p:txBody>
      </p:sp>
      <p:sp>
        <p:nvSpPr>
          <p:cNvPr id="3" name="Subtitle 2"/>
          <p:cNvSpPr>
            <a:spLocks noGrp="1"/>
          </p:cNvSpPr>
          <p:nvPr>
            <p:ph type="subTitle" idx="1"/>
          </p:nvPr>
        </p:nvSpPr>
        <p:spPr>
          <a:xfrm>
            <a:off x="683568" y="1700808"/>
            <a:ext cx="7776864" cy="3960440"/>
          </a:xfrm>
        </p:spPr>
        <p:txBody>
          <a:bodyPr/>
          <a:lstStyle/>
          <a:p>
            <a:pPr algn="l"/>
            <a:r>
              <a:rPr lang="en-US" b="1" i="1" dirty="0">
                <a:solidFill>
                  <a:schemeClr val="accent1"/>
                </a:solidFill>
              </a:rPr>
              <a:t>bool </a:t>
            </a:r>
            <a:r>
              <a:rPr lang="en-US" b="1" i="1" dirty="0" err="1">
                <a:solidFill>
                  <a:schemeClr val="accent1"/>
                </a:solidFill>
              </a:rPr>
              <a:t>double_list</a:t>
            </a:r>
            <a:r>
              <a:rPr lang="en-US" b="1" i="1" dirty="0">
                <a:solidFill>
                  <a:schemeClr val="accent1"/>
                </a:solidFill>
              </a:rPr>
              <a:t>:: previous(</a:t>
            </a:r>
            <a:r>
              <a:rPr lang="en-US" b="1" i="1" dirty="0" err="1">
                <a:solidFill>
                  <a:schemeClr val="accent1"/>
                </a:solidFill>
              </a:rPr>
              <a:t>elemtype</a:t>
            </a:r>
            <a:r>
              <a:rPr lang="en-US" b="1" i="1" dirty="0">
                <a:solidFill>
                  <a:schemeClr val="accent1"/>
                </a:solidFill>
              </a:rPr>
              <a:t> &amp; e)</a:t>
            </a:r>
          </a:p>
          <a:p>
            <a:pPr algn="l"/>
            <a:r>
              <a:rPr lang="en-US" b="1" i="1" dirty="0">
                <a:solidFill>
                  <a:schemeClr val="accent1"/>
                </a:solidFill>
              </a:rPr>
              <a:t>{ assert (current);</a:t>
            </a:r>
          </a:p>
          <a:p>
            <a:pPr algn="l"/>
            <a:r>
              <a:rPr lang="en-US" b="1" i="1" dirty="0">
                <a:solidFill>
                  <a:schemeClr val="accent1"/>
                </a:solidFill>
              </a:rPr>
              <a:t>  if( current-&gt;</a:t>
            </a:r>
            <a:r>
              <a:rPr lang="en-US" b="1" i="1" dirty="0" err="1">
                <a:solidFill>
                  <a:schemeClr val="accent1"/>
                </a:solidFill>
              </a:rPr>
              <a:t>prev</a:t>
            </a:r>
            <a:r>
              <a:rPr lang="en-US" b="1" i="1" dirty="0">
                <a:solidFill>
                  <a:schemeClr val="accent1"/>
                </a:solidFill>
              </a:rPr>
              <a:t>== 0) return false;</a:t>
            </a:r>
          </a:p>
          <a:p>
            <a:pPr algn="l"/>
            <a:r>
              <a:rPr lang="en-US" b="1" i="1" dirty="0">
                <a:solidFill>
                  <a:schemeClr val="accent1"/>
                </a:solidFill>
              </a:rPr>
              <a:t>    else { current= current-&gt; </a:t>
            </a:r>
            <a:r>
              <a:rPr lang="en-US" b="1" i="1" dirty="0" err="1">
                <a:solidFill>
                  <a:schemeClr val="accent1"/>
                </a:solidFill>
              </a:rPr>
              <a:t>prev</a:t>
            </a:r>
            <a:r>
              <a:rPr lang="en-US" b="1" i="1" dirty="0">
                <a:solidFill>
                  <a:schemeClr val="accent1"/>
                </a:solidFill>
              </a:rPr>
              <a:t>;</a:t>
            </a:r>
          </a:p>
          <a:p>
            <a:pPr algn="l"/>
            <a:r>
              <a:rPr lang="en-US" b="1" i="1" dirty="0">
                <a:solidFill>
                  <a:schemeClr val="accent1"/>
                </a:solidFill>
              </a:rPr>
              <a:t>			                e= current-&gt; </a:t>
            </a:r>
            <a:r>
              <a:rPr lang="en-US" b="1" i="1" dirty="0" err="1">
                <a:solidFill>
                  <a:schemeClr val="accent1"/>
                </a:solidFill>
              </a:rPr>
              <a:t>elem</a:t>
            </a:r>
            <a:r>
              <a:rPr lang="en-US" b="1" i="1" dirty="0">
                <a:solidFill>
                  <a:schemeClr val="accent1"/>
                </a:solidFill>
              </a:rPr>
              <a:t>;</a:t>
            </a:r>
          </a:p>
          <a:p>
            <a:pPr algn="l"/>
            <a:r>
              <a:rPr lang="en-US" b="1" i="1" dirty="0">
                <a:solidFill>
                  <a:schemeClr val="accent1"/>
                </a:solidFill>
              </a:rPr>
              <a:t>                return true; }} </a:t>
            </a:r>
            <a:endParaRPr lang="ar-EG" b="1" i="1" dirty="0">
              <a:solidFill>
                <a:schemeClr val="accent1"/>
              </a:solidFill>
            </a:endParaRPr>
          </a:p>
        </p:txBody>
      </p:sp>
      <p:sp>
        <p:nvSpPr>
          <p:cNvPr id="4" name="Footer Placeholder 3"/>
          <p:cNvSpPr>
            <a:spLocks noGrp="1"/>
          </p:cNvSpPr>
          <p:nvPr>
            <p:ph type="ftr" sz="quarter" idx="11"/>
          </p:nvPr>
        </p:nvSpPr>
        <p:spPr>
          <a:xfrm>
            <a:off x="1384220" y="6093296"/>
            <a:ext cx="4123884" cy="398583"/>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41042630-69B8-407A-A838-70E410A7B826}"/>
              </a:ext>
            </a:extLst>
          </p:cNvPr>
          <p:cNvSpPr>
            <a:spLocks noGrp="1"/>
          </p:cNvSpPr>
          <p:nvPr>
            <p:ph type="sldNum" sz="quarter" idx="12"/>
          </p:nvPr>
        </p:nvSpPr>
        <p:spPr/>
        <p:txBody>
          <a:bodyPr/>
          <a:lstStyle/>
          <a:p>
            <a:fld id="{343EC644-9865-4E82-90EF-C99AE93DDAEB}" type="slidenum">
              <a:rPr lang="ar-EG" smtClean="0"/>
              <a:t>6</a:t>
            </a:fld>
            <a:endParaRPr lang="ar-EG"/>
          </a:p>
        </p:txBody>
      </p:sp>
    </p:spTree>
    <p:extLst>
      <p:ext uri="{BB962C8B-B14F-4D97-AF65-F5344CB8AC3E}">
        <p14:creationId xmlns:p14="http://schemas.microsoft.com/office/powerpoint/2010/main" val="3397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332658"/>
            <a:ext cx="7772400" cy="1470025"/>
          </a:xfrm>
        </p:spPr>
        <p:txBody>
          <a:bodyPr>
            <a:normAutofit/>
          </a:bodyPr>
          <a:lstStyle/>
          <a:p>
            <a:pPr algn="l"/>
            <a:r>
              <a:rPr lang="en-US" sz="2800" b="1" dirty="0"/>
              <a:t>Ex_1: </a:t>
            </a:r>
            <a:r>
              <a:rPr lang="en-US" sz="2800" b="1" u="sng" dirty="0"/>
              <a:t>Function insert( ) to insert a node at the end of double linked list:</a:t>
            </a:r>
            <a:r>
              <a:rPr lang="en-US" sz="2800" b="1" dirty="0"/>
              <a:t> </a:t>
            </a:r>
            <a:endParaRPr lang="ar-EG" sz="2800" b="1" dirty="0"/>
          </a:p>
        </p:txBody>
      </p:sp>
      <p:sp>
        <p:nvSpPr>
          <p:cNvPr id="3" name="Subtitle 2"/>
          <p:cNvSpPr>
            <a:spLocks noGrp="1"/>
          </p:cNvSpPr>
          <p:nvPr>
            <p:ph type="subTitle" idx="1"/>
          </p:nvPr>
        </p:nvSpPr>
        <p:spPr>
          <a:xfrm>
            <a:off x="395536" y="1628800"/>
            <a:ext cx="8424936" cy="4680520"/>
          </a:xfrm>
        </p:spPr>
        <p:txBody>
          <a:bodyPr>
            <a:normAutofit/>
          </a:bodyPr>
          <a:lstStyle/>
          <a:p>
            <a:pPr algn="l"/>
            <a:r>
              <a:rPr lang="en-US" b="1" i="1" dirty="0">
                <a:solidFill>
                  <a:schemeClr val="accent1"/>
                </a:solidFill>
              </a:rPr>
              <a:t>void </a:t>
            </a:r>
            <a:r>
              <a:rPr lang="en-US" b="1" i="1" dirty="0" err="1">
                <a:solidFill>
                  <a:schemeClr val="accent1"/>
                </a:solidFill>
              </a:rPr>
              <a:t>double_list</a:t>
            </a:r>
            <a:r>
              <a:rPr lang="en-US" b="1" i="1" dirty="0">
                <a:solidFill>
                  <a:schemeClr val="accent1"/>
                </a:solidFill>
              </a:rPr>
              <a:t>:: </a:t>
            </a:r>
            <a:r>
              <a:rPr lang="en-US" b="1" i="1" dirty="0" err="1">
                <a:solidFill>
                  <a:schemeClr val="accent1"/>
                </a:solidFill>
              </a:rPr>
              <a:t>insert_end</a:t>
            </a:r>
            <a:r>
              <a:rPr lang="en-US" b="1" i="1" dirty="0">
                <a:solidFill>
                  <a:schemeClr val="accent1"/>
                </a:solidFill>
              </a:rPr>
              <a:t>(</a:t>
            </a:r>
            <a:r>
              <a:rPr lang="en-US" b="1" i="1" dirty="0" err="1">
                <a:solidFill>
                  <a:schemeClr val="accent1"/>
                </a:solidFill>
              </a:rPr>
              <a:t>const</a:t>
            </a:r>
            <a:r>
              <a:rPr lang="en-US" b="1" i="1" dirty="0">
                <a:solidFill>
                  <a:schemeClr val="accent1"/>
                </a:solidFill>
              </a:rPr>
              <a:t> </a:t>
            </a:r>
            <a:r>
              <a:rPr lang="en-US" b="1" i="1" dirty="0" err="1">
                <a:solidFill>
                  <a:schemeClr val="accent1"/>
                </a:solidFill>
              </a:rPr>
              <a:t>elemtype</a:t>
            </a:r>
            <a:r>
              <a:rPr lang="en-US" b="1" i="1" dirty="0">
                <a:solidFill>
                  <a:schemeClr val="accent1"/>
                </a:solidFill>
              </a:rPr>
              <a:t> &amp;e)</a:t>
            </a:r>
          </a:p>
          <a:p>
            <a:pPr algn="l"/>
            <a:r>
              <a:rPr lang="en-US" b="1" i="1" dirty="0">
                <a:solidFill>
                  <a:schemeClr val="accent1"/>
                </a:solidFill>
              </a:rPr>
              <a:t>{link add= new Node; assert (add);add-&gt;</a:t>
            </a:r>
            <a:r>
              <a:rPr lang="en-US" b="1" i="1" dirty="0" err="1">
                <a:solidFill>
                  <a:schemeClr val="accent1"/>
                </a:solidFill>
              </a:rPr>
              <a:t>elem</a:t>
            </a:r>
            <a:r>
              <a:rPr lang="en-US" b="1" i="1" dirty="0">
                <a:solidFill>
                  <a:schemeClr val="accent1"/>
                </a:solidFill>
              </a:rPr>
              <a:t> =e;</a:t>
            </a:r>
          </a:p>
          <a:p>
            <a:pPr algn="l"/>
            <a:r>
              <a:rPr lang="en-US" b="1" i="1" dirty="0">
                <a:solidFill>
                  <a:schemeClr val="accent1"/>
                </a:solidFill>
              </a:rPr>
              <a:t>if (head ==0){add-&gt;next=0; add-&gt;</a:t>
            </a:r>
            <a:r>
              <a:rPr lang="en-US" b="1" i="1" dirty="0" err="1">
                <a:solidFill>
                  <a:schemeClr val="accent1"/>
                </a:solidFill>
              </a:rPr>
              <a:t>prev</a:t>
            </a:r>
            <a:r>
              <a:rPr lang="en-US" b="1" i="1" dirty="0">
                <a:solidFill>
                  <a:schemeClr val="accent1"/>
                </a:solidFill>
              </a:rPr>
              <a:t>=0; head=add;}</a:t>
            </a:r>
          </a:p>
          <a:p>
            <a:pPr algn="l"/>
            <a:r>
              <a:rPr lang="en-US" b="1" i="1" dirty="0">
                <a:solidFill>
                  <a:schemeClr val="accent1"/>
                </a:solidFill>
              </a:rPr>
              <a:t>else {current= head; while( current-&gt;next!= 0)</a:t>
            </a:r>
          </a:p>
          <a:p>
            <a:pPr algn="l"/>
            <a:r>
              <a:rPr lang="en-US" b="1" i="1" dirty="0">
                <a:solidFill>
                  <a:schemeClr val="accent1"/>
                </a:solidFill>
              </a:rPr>
              <a:t>      current= current-&gt;next; </a:t>
            </a:r>
          </a:p>
          <a:p>
            <a:pPr algn="l"/>
            <a:r>
              <a:rPr lang="en-US" b="1" i="1" dirty="0">
                <a:solidFill>
                  <a:schemeClr val="accent1"/>
                </a:solidFill>
              </a:rPr>
              <a:t>      current-&gt;next=add; add-&gt;next=0; </a:t>
            </a:r>
          </a:p>
          <a:p>
            <a:pPr algn="l"/>
            <a:r>
              <a:rPr lang="en-US" b="1" i="1" dirty="0">
                <a:solidFill>
                  <a:schemeClr val="accent1"/>
                </a:solidFill>
              </a:rPr>
              <a:t>        add-&gt;</a:t>
            </a:r>
            <a:r>
              <a:rPr lang="en-US" b="1" i="1" dirty="0" err="1">
                <a:solidFill>
                  <a:schemeClr val="accent1"/>
                </a:solidFill>
              </a:rPr>
              <a:t>prev</a:t>
            </a:r>
            <a:r>
              <a:rPr lang="en-US" b="1" i="1" dirty="0">
                <a:solidFill>
                  <a:schemeClr val="accent1"/>
                </a:solidFill>
              </a:rPr>
              <a:t>=current;  </a:t>
            </a:r>
          </a:p>
          <a:p>
            <a:pPr algn="l"/>
            <a:endParaRPr lang="en-US" b="1" i="1" dirty="0">
              <a:solidFill>
                <a:schemeClr val="accent1"/>
              </a:solidFill>
            </a:endParaRPr>
          </a:p>
          <a:p>
            <a:pPr algn="l"/>
            <a:endParaRPr lang="ar-EG" b="1" i="1" dirty="0">
              <a:solidFill>
                <a:schemeClr val="accent1"/>
              </a:solidFill>
            </a:endParaRPr>
          </a:p>
        </p:txBody>
      </p:sp>
      <p:sp>
        <p:nvSpPr>
          <p:cNvPr id="4" name="Footer Placeholder 3"/>
          <p:cNvSpPr>
            <a:spLocks noGrp="1"/>
          </p:cNvSpPr>
          <p:nvPr>
            <p:ph type="ftr" sz="quarter" idx="11"/>
          </p:nvPr>
        </p:nvSpPr>
        <p:spPr>
          <a:xfrm>
            <a:off x="1403648" y="6309320"/>
            <a:ext cx="4104456" cy="365125"/>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967DBE0B-B7A3-4B8C-B77A-4956F98A0DC7}"/>
              </a:ext>
            </a:extLst>
          </p:cNvPr>
          <p:cNvSpPr>
            <a:spLocks noGrp="1"/>
          </p:cNvSpPr>
          <p:nvPr>
            <p:ph type="sldNum" sz="quarter" idx="12"/>
          </p:nvPr>
        </p:nvSpPr>
        <p:spPr/>
        <p:txBody>
          <a:bodyPr/>
          <a:lstStyle/>
          <a:p>
            <a:fld id="{343EC644-9865-4E82-90EF-C99AE93DDAEB}" type="slidenum">
              <a:rPr lang="ar-EG" smtClean="0"/>
              <a:t>7</a:t>
            </a:fld>
            <a:endParaRPr lang="ar-EG"/>
          </a:p>
        </p:txBody>
      </p:sp>
    </p:spTree>
    <p:extLst>
      <p:ext uri="{BB962C8B-B14F-4D97-AF65-F5344CB8AC3E}">
        <p14:creationId xmlns:p14="http://schemas.microsoft.com/office/powerpoint/2010/main" val="280024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620690"/>
            <a:ext cx="7772400" cy="1470025"/>
          </a:xfrm>
        </p:spPr>
        <p:txBody>
          <a:bodyPr>
            <a:normAutofit/>
          </a:bodyPr>
          <a:lstStyle/>
          <a:p>
            <a:pPr algn="l"/>
            <a:r>
              <a:rPr lang="en-US" sz="2800" dirty="0"/>
              <a:t>Ex_2: For the double linked list, add the member function </a:t>
            </a:r>
            <a:r>
              <a:rPr lang="en-US" sz="2800" dirty="0" err="1"/>
              <a:t>insert_after</a:t>
            </a:r>
            <a:r>
              <a:rPr lang="en-US" sz="2800" dirty="0"/>
              <a:t>(), to insert a node after the</a:t>
            </a:r>
            <a:br>
              <a:rPr lang="en-US" sz="2800" dirty="0"/>
            </a:br>
            <a:r>
              <a:rPr lang="en-US" sz="2800" b="1" u="sng" dirty="0"/>
              <a:t>nth</a:t>
            </a:r>
            <a:r>
              <a:rPr lang="en-US" sz="2800" dirty="0"/>
              <a:t> </a:t>
            </a:r>
            <a:r>
              <a:rPr lang="en-US" sz="2800" b="1" u="sng" dirty="0"/>
              <a:t>node</a:t>
            </a:r>
            <a:endParaRPr lang="ar-EG" sz="2800" b="1" u="sng" dirty="0"/>
          </a:p>
        </p:txBody>
      </p:sp>
      <p:sp>
        <p:nvSpPr>
          <p:cNvPr id="3" name="Subtitle 2"/>
          <p:cNvSpPr>
            <a:spLocks noGrp="1"/>
          </p:cNvSpPr>
          <p:nvPr>
            <p:ph type="subTitle" idx="1"/>
          </p:nvPr>
        </p:nvSpPr>
        <p:spPr>
          <a:xfrm>
            <a:off x="457200" y="2077892"/>
            <a:ext cx="8208912" cy="3744414"/>
          </a:xfrm>
        </p:spPr>
        <p:txBody>
          <a:bodyPr>
            <a:noAutofit/>
          </a:bodyPr>
          <a:lstStyle/>
          <a:p>
            <a:pPr algn="l"/>
            <a:r>
              <a:rPr lang="en-US" sz="2400" b="1" i="1" dirty="0">
                <a:solidFill>
                  <a:schemeClr val="accent1"/>
                </a:solidFill>
              </a:rPr>
              <a:t>void </a:t>
            </a:r>
            <a:r>
              <a:rPr lang="en-US" sz="2400" b="1" i="1" dirty="0" err="1">
                <a:solidFill>
                  <a:schemeClr val="accent1"/>
                </a:solidFill>
              </a:rPr>
              <a:t>double_list</a:t>
            </a:r>
            <a:r>
              <a:rPr lang="en-US" sz="2400" b="1" i="1" dirty="0">
                <a:solidFill>
                  <a:schemeClr val="accent1"/>
                </a:solidFill>
              </a:rPr>
              <a:t>:: </a:t>
            </a:r>
            <a:r>
              <a:rPr lang="en-US" sz="2400" b="1" i="1" dirty="0" err="1">
                <a:solidFill>
                  <a:schemeClr val="accent1"/>
                </a:solidFill>
              </a:rPr>
              <a:t>insert_after</a:t>
            </a:r>
            <a:r>
              <a:rPr lang="en-US" sz="2400" b="1" i="1" dirty="0">
                <a:solidFill>
                  <a:schemeClr val="accent1"/>
                </a:solidFill>
              </a:rPr>
              <a:t>(</a:t>
            </a:r>
            <a:r>
              <a:rPr lang="en-US" sz="2400" b="1" i="1" dirty="0" err="1">
                <a:solidFill>
                  <a:schemeClr val="accent1"/>
                </a:solidFill>
              </a:rPr>
              <a:t>elemtype</a:t>
            </a:r>
            <a:r>
              <a:rPr lang="en-US" sz="2400" b="1" i="1" dirty="0">
                <a:solidFill>
                  <a:schemeClr val="accent1"/>
                </a:solidFill>
              </a:rPr>
              <a:t> &amp;e, </a:t>
            </a:r>
            <a:r>
              <a:rPr lang="en-US" sz="2400" b="1" i="1" dirty="0" err="1">
                <a:solidFill>
                  <a:schemeClr val="accent1"/>
                </a:solidFill>
              </a:rPr>
              <a:t>int</a:t>
            </a:r>
            <a:r>
              <a:rPr lang="en-US" sz="2400" b="1" i="1" dirty="0">
                <a:solidFill>
                  <a:schemeClr val="accent1"/>
                </a:solidFill>
              </a:rPr>
              <a:t> n)</a:t>
            </a:r>
          </a:p>
          <a:p>
            <a:pPr algn="l"/>
            <a:r>
              <a:rPr lang="en-US" sz="2400" b="1" i="1" dirty="0">
                <a:solidFill>
                  <a:schemeClr val="accent1"/>
                </a:solidFill>
              </a:rPr>
              <a:t>link add= new node; </a:t>
            </a:r>
          </a:p>
          <a:p>
            <a:pPr algn="l"/>
            <a:r>
              <a:rPr lang="en-US" sz="2400" b="1" i="1" dirty="0">
                <a:solidFill>
                  <a:schemeClr val="accent1"/>
                </a:solidFill>
              </a:rPr>
              <a:t>assert (add);   add-&gt;</a:t>
            </a:r>
            <a:r>
              <a:rPr lang="en-US" sz="2400" b="1" i="1" dirty="0" err="1">
                <a:solidFill>
                  <a:schemeClr val="accent1"/>
                </a:solidFill>
              </a:rPr>
              <a:t>elem</a:t>
            </a:r>
            <a:r>
              <a:rPr lang="en-US" sz="2400" b="1" i="1" dirty="0">
                <a:solidFill>
                  <a:schemeClr val="accent1"/>
                </a:solidFill>
              </a:rPr>
              <a:t>=e;</a:t>
            </a:r>
          </a:p>
          <a:p>
            <a:pPr algn="l"/>
            <a:r>
              <a:rPr lang="en-US" sz="2400" b="1" i="1" dirty="0">
                <a:solidFill>
                  <a:schemeClr val="accent1"/>
                </a:solidFill>
              </a:rPr>
              <a:t>if (head ==0){add-&gt;next=0; add-&gt;</a:t>
            </a:r>
            <a:r>
              <a:rPr lang="en-US" sz="2400" b="1" i="1" dirty="0" err="1">
                <a:solidFill>
                  <a:schemeClr val="accent1"/>
                </a:solidFill>
              </a:rPr>
              <a:t>prev</a:t>
            </a:r>
            <a:r>
              <a:rPr lang="en-US" sz="2400" b="1" i="1" dirty="0">
                <a:solidFill>
                  <a:schemeClr val="accent1"/>
                </a:solidFill>
              </a:rPr>
              <a:t>=0; head=add;}</a:t>
            </a:r>
          </a:p>
          <a:p>
            <a:pPr algn="l"/>
            <a:r>
              <a:rPr lang="en-US" sz="2400" b="1" i="1" dirty="0">
                <a:solidFill>
                  <a:schemeClr val="accent1"/>
                </a:solidFill>
              </a:rPr>
              <a:t>else{ current= head; for(</a:t>
            </a:r>
            <a:r>
              <a:rPr lang="en-US" sz="2400" b="1" i="1" dirty="0" err="1">
                <a:solidFill>
                  <a:schemeClr val="accent1"/>
                </a:solidFill>
              </a:rPr>
              <a:t>int</a:t>
            </a:r>
            <a:r>
              <a:rPr lang="en-US" sz="2400" b="1" i="1" dirty="0">
                <a:solidFill>
                  <a:schemeClr val="accent1"/>
                </a:solidFill>
              </a:rPr>
              <a:t> </a:t>
            </a:r>
            <a:r>
              <a:rPr lang="en-US" sz="2400" b="1" i="1" dirty="0" err="1">
                <a:solidFill>
                  <a:schemeClr val="accent1"/>
                </a:solidFill>
              </a:rPr>
              <a:t>i</a:t>
            </a:r>
            <a:r>
              <a:rPr lang="en-US" sz="2400" b="1" i="1" dirty="0">
                <a:solidFill>
                  <a:schemeClr val="accent1"/>
                </a:solidFill>
              </a:rPr>
              <a:t>=1;i&lt;n; </a:t>
            </a:r>
            <a:r>
              <a:rPr lang="en-US" sz="2400" b="1" i="1" dirty="0" err="1">
                <a:solidFill>
                  <a:schemeClr val="accent1"/>
                </a:solidFill>
              </a:rPr>
              <a:t>i</a:t>
            </a:r>
            <a:r>
              <a:rPr lang="en-US" sz="2400" b="1" i="1" dirty="0">
                <a:solidFill>
                  <a:schemeClr val="accent1"/>
                </a:solidFill>
              </a:rPr>
              <a:t>++) current= current-&gt;next;</a:t>
            </a:r>
          </a:p>
          <a:p>
            <a:pPr algn="l"/>
            <a:r>
              <a:rPr lang="en-US" sz="2400" b="1" i="1" dirty="0">
                <a:solidFill>
                  <a:schemeClr val="accent1"/>
                </a:solidFill>
              </a:rPr>
              <a:t>add-&gt;</a:t>
            </a:r>
            <a:r>
              <a:rPr lang="en-US" sz="2400" b="1" i="1" dirty="0" err="1">
                <a:solidFill>
                  <a:schemeClr val="accent1"/>
                </a:solidFill>
              </a:rPr>
              <a:t>prev</a:t>
            </a:r>
            <a:r>
              <a:rPr lang="en-US" sz="2400" b="1" i="1" dirty="0">
                <a:solidFill>
                  <a:schemeClr val="accent1"/>
                </a:solidFill>
              </a:rPr>
              <a:t>=current; add-&gt;next=current-&gt;next;</a:t>
            </a:r>
          </a:p>
          <a:p>
            <a:pPr algn="l"/>
            <a:r>
              <a:rPr lang="en-US" sz="2400" b="1" i="1" dirty="0">
                <a:solidFill>
                  <a:schemeClr val="accent1"/>
                </a:solidFill>
              </a:rPr>
              <a:t>if(current-&gt;next!=0)</a:t>
            </a:r>
          </a:p>
          <a:p>
            <a:pPr algn="l"/>
            <a:r>
              <a:rPr lang="en-US" sz="2400" b="1" i="1" dirty="0">
                <a:solidFill>
                  <a:schemeClr val="accent1"/>
                </a:solidFill>
              </a:rPr>
              <a:t>current-&gt;next-&gt;</a:t>
            </a:r>
            <a:r>
              <a:rPr lang="en-US" sz="2400" b="1" i="1" dirty="0" err="1">
                <a:solidFill>
                  <a:schemeClr val="accent1"/>
                </a:solidFill>
              </a:rPr>
              <a:t>prev</a:t>
            </a:r>
            <a:r>
              <a:rPr lang="en-US" sz="2400" b="1" i="1" dirty="0">
                <a:solidFill>
                  <a:schemeClr val="accent1"/>
                </a:solidFill>
              </a:rPr>
              <a:t>=add;</a:t>
            </a:r>
          </a:p>
          <a:p>
            <a:pPr algn="l"/>
            <a:r>
              <a:rPr lang="en-US" sz="2400" b="1" i="1" dirty="0">
                <a:solidFill>
                  <a:schemeClr val="accent1"/>
                </a:solidFill>
              </a:rPr>
              <a:t>current-&gt;next=add;}   }</a:t>
            </a:r>
          </a:p>
          <a:p>
            <a:pPr algn="l"/>
            <a:endParaRPr lang="ar-EG" sz="2400" b="1" i="1" dirty="0">
              <a:solidFill>
                <a:schemeClr val="accent1"/>
              </a:solidFill>
            </a:endParaRPr>
          </a:p>
        </p:txBody>
      </p:sp>
      <p:sp>
        <p:nvSpPr>
          <p:cNvPr id="4" name="Footer Placeholder 3"/>
          <p:cNvSpPr>
            <a:spLocks noGrp="1"/>
          </p:cNvSpPr>
          <p:nvPr>
            <p:ph type="ftr" sz="quarter" idx="11"/>
          </p:nvPr>
        </p:nvSpPr>
        <p:spPr>
          <a:xfrm>
            <a:off x="1043608" y="6237310"/>
            <a:ext cx="5112568" cy="365125"/>
          </a:xfrm>
        </p:spPr>
        <p:txBody>
          <a:bodyPr/>
          <a:lstStyle/>
          <a:p>
            <a:r>
              <a:rPr lang="en-US" dirty="0"/>
              <a:t>Double linked list              Prof. </a:t>
            </a:r>
            <a:r>
              <a:rPr lang="en-US" dirty="0" err="1"/>
              <a:t>Neamat</a:t>
            </a:r>
            <a:r>
              <a:rPr lang="en-US" dirty="0"/>
              <a:t> Abdelkader</a:t>
            </a:r>
            <a:endParaRPr lang="ar-EG" dirty="0"/>
          </a:p>
        </p:txBody>
      </p:sp>
      <p:sp>
        <p:nvSpPr>
          <p:cNvPr id="6" name="Slide Number Placeholder 5">
            <a:extLst>
              <a:ext uri="{FF2B5EF4-FFF2-40B4-BE49-F238E27FC236}">
                <a16:creationId xmlns:a16="http://schemas.microsoft.com/office/drawing/2014/main" id="{78A26B35-9429-4C83-B795-6C16BA5107E6}"/>
              </a:ext>
            </a:extLst>
          </p:cNvPr>
          <p:cNvSpPr>
            <a:spLocks noGrp="1"/>
          </p:cNvSpPr>
          <p:nvPr>
            <p:ph type="sldNum" sz="quarter" idx="12"/>
          </p:nvPr>
        </p:nvSpPr>
        <p:spPr/>
        <p:txBody>
          <a:bodyPr/>
          <a:lstStyle/>
          <a:p>
            <a:fld id="{343EC644-9865-4E82-90EF-C99AE93DDAEB}" type="slidenum">
              <a:rPr lang="ar-EG" smtClean="0"/>
              <a:t>8</a:t>
            </a:fld>
            <a:endParaRPr lang="ar-EG"/>
          </a:p>
        </p:txBody>
      </p:sp>
    </p:spTree>
    <p:extLst>
      <p:ext uri="{BB962C8B-B14F-4D97-AF65-F5344CB8AC3E}">
        <p14:creationId xmlns:p14="http://schemas.microsoft.com/office/powerpoint/2010/main" val="406464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A1F7-FA15-472B-B7D6-2B8DA4BD6B50}"/>
              </a:ext>
            </a:extLst>
          </p:cNvPr>
          <p:cNvSpPr>
            <a:spLocks noGrp="1"/>
          </p:cNvSpPr>
          <p:nvPr>
            <p:ph type="ctrTitle"/>
          </p:nvPr>
        </p:nvSpPr>
        <p:spPr>
          <a:xfrm>
            <a:off x="467544" y="484187"/>
            <a:ext cx="7990656" cy="784573"/>
          </a:xfrm>
        </p:spPr>
        <p:txBody>
          <a:bodyPr>
            <a:normAutofit/>
          </a:bodyPr>
          <a:lstStyle/>
          <a:p>
            <a:pPr algn="l"/>
            <a:r>
              <a:rPr lang="en-US" sz="2000" b="1" u="sng" dirty="0"/>
              <a:t>Output</a:t>
            </a:r>
          </a:p>
        </p:txBody>
      </p:sp>
      <p:sp>
        <p:nvSpPr>
          <p:cNvPr id="3" name="Subtitle 2">
            <a:extLst>
              <a:ext uri="{FF2B5EF4-FFF2-40B4-BE49-F238E27FC236}">
                <a16:creationId xmlns:a16="http://schemas.microsoft.com/office/drawing/2014/main" id="{D5B1A819-E28B-49F2-BEE7-F63DD138E356}"/>
              </a:ext>
            </a:extLst>
          </p:cNvPr>
          <p:cNvSpPr>
            <a:spLocks noGrp="1"/>
          </p:cNvSpPr>
          <p:nvPr>
            <p:ph type="subTitle" idx="1"/>
          </p:nvPr>
        </p:nvSpPr>
        <p:spPr>
          <a:xfrm>
            <a:off x="690809" y="1124744"/>
            <a:ext cx="6982544" cy="5544616"/>
          </a:xfrm>
        </p:spPr>
        <p:txBody>
          <a:bodyPr>
            <a:noAutofit/>
          </a:bodyPr>
          <a:lstStyle/>
          <a:p>
            <a:pPr algn="l"/>
            <a:r>
              <a:rPr lang="en-US" sz="1600" b="1" dirty="0"/>
              <a:t> insert  elements in the list</a:t>
            </a:r>
          </a:p>
          <a:p>
            <a:pPr algn="l"/>
            <a:r>
              <a:rPr lang="en-US" sz="1600" b="1" dirty="0"/>
              <a:t>50 40 30 20 10</a:t>
            </a:r>
          </a:p>
          <a:p>
            <a:pPr algn="l"/>
            <a:r>
              <a:rPr lang="en-US" sz="1600" b="1" dirty="0"/>
              <a:t> print of list</a:t>
            </a:r>
          </a:p>
          <a:p>
            <a:pPr algn="l"/>
            <a:r>
              <a:rPr lang="en-US" sz="1600" b="1" dirty="0"/>
              <a:t>10    20    30    40    50</a:t>
            </a:r>
          </a:p>
          <a:p>
            <a:pPr algn="l"/>
            <a:r>
              <a:rPr lang="en-US" sz="1600" b="1" dirty="0"/>
              <a:t> enter number of nodes to insert after   1</a:t>
            </a:r>
          </a:p>
          <a:p>
            <a:pPr algn="l"/>
            <a:r>
              <a:rPr lang="en-US" sz="1600" b="1" dirty="0"/>
              <a:t>  insert element to insert   22</a:t>
            </a:r>
          </a:p>
          <a:p>
            <a:pPr algn="l"/>
            <a:r>
              <a:rPr lang="en-US" sz="1600" b="1" dirty="0"/>
              <a:t>list after insert after node</a:t>
            </a:r>
          </a:p>
          <a:p>
            <a:pPr algn="l"/>
            <a:r>
              <a:rPr lang="en-US" sz="1600" b="1" dirty="0"/>
              <a:t> print of list</a:t>
            </a:r>
          </a:p>
          <a:p>
            <a:pPr algn="l"/>
            <a:r>
              <a:rPr lang="en-US" sz="1600" b="1" dirty="0"/>
              <a:t>10    22    20    30    40    50</a:t>
            </a:r>
          </a:p>
          <a:p>
            <a:pPr algn="l"/>
            <a:r>
              <a:rPr lang="en-US" sz="1600" b="1" dirty="0"/>
              <a:t> enter number of nodes to insert after   3</a:t>
            </a:r>
          </a:p>
          <a:p>
            <a:pPr algn="l"/>
            <a:r>
              <a:rPr lang="en-US" sz="1600" b="1" dirty="0"/>
              <a:t>  insert element to insert   55</a:t>
            </a:r>
          </a:p>
          <a:p>
            <a:pPr algn="l"/>
            <a:r>
              <a:rPr lang="en-US" sz="1600" b="1" dirty="0"/>
              <a:t>list after insert after node</a:t>
            </a:r>
          </a:p>
          <a:p>
            <a:pPr algn="l"/>
            <a:r>
              <a:rPr lang="en-US" sz="1600" b="1" dirty="0"/>
              <a:t> print of list</a:t>
            </a:r>
          </a:p>
          <a:p>
            <a:pPr algn="l"/>
            <a:r>
              <a:rPr lang="en-US" sz="1600" b="1" dirty="0"/>
              <a:t>10    22    20    55    30    40    50</a:t>
            </a:r>
          </a:p>
          <a:p>
            <a:pPr algn="l"/>
            <a:r>
              <a:rPr lang="en-US" sz="1600" b="1" dirty="0"/>
              <a:t> enter number of nodes to insert after   7</a:t>
            </a:r>
          </a:p>
          <a:p>
            <a:pPr algn="l"/>
            <a:r>
              <a:rPr lang="en-US" sz="1600" b="1" dirty="0"/>
              <a:t>  insert element to insert   77</a:t>
            </a:r>
          </a:p>
          <a:p>
            <a:pPr algn="l"/>
            <a:r>
              <a:rPr lang="en-US" sz="1600" b="1" dirty="0"/>
              <a:t>list after insert after node</a:t>
            </a:r>
          </a:p>
          <a:p>
            <a:pPr algn="l"/>
            <a:r>
              <a:rPr lang="en-US" sz="1600" b="1" dirty="0"/>
              <a:t> print of list</a:t>
            </a:r>
          </a:p>
          <a:p>
            <a:pPr algn="l"/>
            <a:r>
              <a:rPr lang="en-US" sz="1600" b="1" dirty="0"/>
              <a:t>10    22    20    55    30    40    50    77</a:t>
            </a:r>
          </a:p>
          <a:p>
            <a:pPr algn="l"/>
            <a:endParaRPr lang="en-US" sz="1600" b="1" dirty="0"/>
          </a:p>
          <a:p>
            <a:pPr algn="l"/>
            <a:r>
              <a:rPr lang="en-US" sz="1600" b="1" dirty="0"/>
              <a:t>Process returned 0 (0x0)   execution time : 26.175 s</a:t>
            </a:r>
          </a:p>
          <a:p>
            <a:pPr algn="l"/>
            <a:r>
              <a:rPr lang="en-US" sz="1600" b="1" dirty="0"/>
              <a:t>Press any key to continue.</a:t>
            </a:r>
          </a:p>
        </p:txBody>
      </p:sp>
      <p:sp>
        <p:nvSpPr>
          <p:cNvPr id="4" name="Footer Placeholder 3">
            <a:extLst>
              <a:ext uri="{FF2B5EF4-FFF2-40B4-BE49-F238E27FC236}">
                <a16:creationId xmlns:a16="http://schemas.microsoft.com/office/drawing/2014/main" id="{7EAD37AD-32CA-4A81-A026-633E4D174A76}"/>
              </a:ext>
            </a:extLst>
          </p:cNvPr>
          <p:cNvSpPr>
            <a:spLocks noGrp="1"/>
          </p:cNvSpPr>
          <p:nvPr>
            <p:ph type="ftr" sz="quarter" idx="11"/>
          </p:nvPr>
        </p:nvSpPr>
        <p:spPr>
          <a:xfrm>
            <a:off x="4182080" y="6237313"/>
            <a:ext cx="4134335" cy="530910"/>
          </a:xfrm>
        </p:spPr>
        <p:txBody>
          <a:bodyPr/>
          <a:lstStyle/>
          <a:p>
            <a:r>
              <a:rPr lang="en-US" dirty="0"/>
              <a:t>Double linked list              Prof. </a:t>
            </a:r>
            <a:r>
              <a:rPr lang="en-US" dirty="0" err="1"/>
              <a:t>Neamat</a:t>
            </a:r>
            <a:r>
              <a:rPr lang="en-US" dirty="0"/>
              <a:t> Abdelkader</a:t>
            </a:r>
            <a:endParaRPr lang="ar-EG" dirty="0"/>
          </a:p>
        </p:txBody>
      </p:sp>
      <p:sp>
        <p:nvSpPr>
          <p:cNvPr id="5" name="Slide Number Placeholder 4">
            <a:extLst>
              <a:ext uri="{FF2B5EF4-FFF2-40B4-BE49-F238E27FC236}">
                <a16:creationId xmlns:a16="http://schemas.microsoft.com/office/drawing/2014/main" id="{AF5F350C-86D5-414D-98E0-D84EFC6527CC}"/>
              </a:ext>
            </a:extLst>
          </p:cNvPr>
          <p:cNvSpPr>
            <a:spLocks noGrp="1"/>
          </p:cNvSpPr>
          <p:nvPr>
            <p:ph type="sldNum" sz="quarter" idx="12"/>
          </p:nvPr>
        </p:nvSpPr>
        <p:spPr/>
        <p:txBody>
          <a:bodyPr/>
          <a:lstStyle/>
          <a:p>
            <a:fld id="{343EC644-9865-4E82-90EF-C99AE93DDAEB}" type="slidenum">
              <a:rPr lang="ar-EG" smtClean="0"/>
              <a:t>9</a:t>
            </a:fld>
            <a:endParaRPr lang="ar-EG"/>
          </a:p>
        </p:txBody>
      </p:sp>
    </p:spTree>
    <p:extLst>
      <p:ext uri="{BB962C8B-B14F-4D97-AF65-F5344CB8AC3E}">
        <p14:creationId xmlns:p14="http://schemas.microsoft.com/office/powerpoint/2010/main" val="3520902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TotalTime>
  <Words>2629</Words>
  <Application>Microsoft Office PowerPoint</Application>
  <PresentationFormat>On-screen Show (4:3)</PresentationFormat>
  <Paragraphs>294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Lecture_9</vt:lpstr>
      <vt:lpstr>Doubly Linked List</vt:lpstr>
      <vt:lpstr>Node of a doubly linked list  </vt:lpstr>
      <vt:lpstr>Doubly linked list class</vt:lpstr>
      <vt:lpstr>Function insert( ) will be changed as follows, insert at beginning of list:</vt:lpstr>
      <vt:lpstr>Previous Function( )</vt:lpstr>
      <vt:lpstr>Ex_1: Function insert( ) to insert a node at the end of double linked list: </vt:lpstr>
      <vt:lpstr>Ex_2: For the double linked list, add the member function insert_after(), to insert a node after the nth node</vt:lpstr>
      <vt:lpstr>Output</vt:lpstr>
      <vt:lpstr>Ex_3: member function append( ) to append list L2 at the end of double linked list: </vt:lpstr>
      <vt:lpstr>Ex_4: Another solution of append list L2 at the end of double linked list as external function: </vt:lpstr>
      <vt:lpstr>Ex_4 Solution is the same of single linked list,   as follows:</vt:lpstr>
      <vt:lpstr>Ex: 5 member function insert_before() to insert a node befor the nth node n in double linked list:  </vt:lpstr>
      <vt:lpstr>PowerPoint Presentation</vt:lpstr>
      <vt:lpstr>PowerPoint Presentation</vt:lpstr>
      <vt:lpstr>Function to search for certain element and delete its node </vt:lpstr>
      <vt:lpstr>Sorting Algorithms </vt:lpstr>
      <vt:lpstr>Selection Sort</vt:lpstr>
      <vt:lpstr>Selection Sort</vt:lpstr>
      <vt:lpstr>Selection Sort</vt:lpstr>
      <vt:lpstr>Selection Sort cont.</vt:lpstr>
      <vt:lpstr>Code of Selection Sort</vt:lpstr>
      <vt:lpstr>Code of Selection Sort (cont.)</vt:lpstr>
      <vt:lpstr>Notes on selection sort</vt:lpstr>
      <vt:lpstr>Analysis of Selection Sort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Lecture_12</dc:title>
  <dc:creator>Dr. Neamat</dc:creator>
  <cp:lastModifiedBy>DELL</cp:lastModifiedBy>
  <cp:revision>32</cp:revision>
  <dcterms:created xsi:type="dcterms:W3CDTF">2022-05-27T17:57:27Z</dcterms:created>
  <dcterms:modified xsi:type="dcterms:W3CDTF">2025-04-17T10:13:24Z</dcterms:modified>
</cp:coreProperties>
</file>