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48B33-4947-4508-BF03-081B9D266B94}">
          <p14:sldIdLst>
            <p14:sldId id="298"/>
            <p14:sldId id="301"/>
            <p14:sldId id="302"/>
            <p14:sldId id="303"/>
          </p14:sldIdLst>
        </p14:section>
        <p14:section name="Untitled Section" id="{2D895257-929D-4792-B58B-CA1B508E4491}">
          <p14:sldIdLst>
            <p14:sldId id="304"/>
          </p14:sldIdLst>
        </p14:section>
        <p14:section name="Untitled Section" id="{E9ACCCC3-7EA2-459C-A302-CF99026CA2AC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bcvF8hnYKMnTTd1JQKMfz06SIapGn1-f/view?usp=driv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4" y="1926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Instagram User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88736" cy="3760891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B) Investor Metrics:</a:t>
            </a:r>
          </a:p>
          <a:p>
            <a:r>
              <a:rPr lang="en-IN" sz="2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1. </a:t>
            </a:r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User Engagement: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By dividing total count of photos</a:t>
            </a: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in ‘photos’ table by total count of distinct </a:t>
            </a:r>
            <a:r>
              <a:rPr lang="en-IN" sz="2000" dirty="0" err="1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user_id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in</a:t>
            </a: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photos table who posted </a:t>
            </a:r>
            <a:r>
              <a:rPr lang="en-IN" sz="2000" dirty="0" err="1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a</a:t>
            </a:r>
            <a:r>
              <a:rPr lang="en-IN" sz="2000" i="0" dirty="0" err="1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tleast</a:t>
            </a:r>
            <a:r>
              <a:rPr lang="en-IN" sz="200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one photo, we get </a:t>
            </a:r>
          </a:p>
          <a:p>
            <a:r>
              <a:rPr lang="en-IN" sz="200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    Average 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post per user i.e. </a:t>
            </a:r>
            <a:r>
              <a:rPr lang="en-IN" sz="2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3</a:t>
            </a:r>
            <a:endParaRPr lang="en-IN" sz="24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Manrop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7597359" y="3429000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44E43-B67D-88A3-B091-8D358FA0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26" y="3999896"/>
            <a:ext cx="3908886" cy="10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0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88736" cy="3760891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B) Investor Metrics:</a:t>
            </a:r>
          </a:p>
          <a:p>
            <a:r>
              <a:rPr lang="en-IN" sz="2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1. </a:t>
            </a:r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User Engagement: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</a:t>
            </a: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T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otal count of photos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/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Total count of users= </a:t>
            </a:r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2.57</a:t>
            </a: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w</a:t>
            </a:r>
            <a:r>
              <a:rPr lang="en-IN" sz="200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e can estimate the user engagement by average n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umber of photos u</a:t>
            </a:r>
            <a:r>
              <a:rPr lang="en-IN" sz="200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sers are posting.</a:t>
            </a: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7597359" y="3429000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5FC81-42AE-1A84-9DB7-0B5E7A51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358" y="3988646"/>
            <a:ext cx="3814353" cy="13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3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7850"/>
            <a:ext cx="5888736" cy="3760891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B) Investor Metrics:</a:t>
            </a:r>
          </a:p>
          <a:p>
            <a:r>
              <a:rPr lang="en-IN" sz="2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2. </a:t>
            </a:r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Bots &amp; Fake Accounts: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users (potential bots) who have liked every single photo on the site</a:t>
            </a:r>
            <a:endParaRPr lang="en-IN" sz="2000" dirty="0">
              <a:solidFill>
                <a:srgbClr val="8492A6"/>
              </a:solidFill>
              <a:highlight>
                <a:srgbClr val="FFFFFF"/>
              </a:highlight>
              <a:latin typeface="Manrope"/>
            </a:endParaRP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7315634" y="3418186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EE1192-1759-A016-C382-45A9636D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98" y="3367812"/>
            <a:ext cx="2669613" cy="29415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3F96C6-2823-AF7E-210E-C9EA3CF0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34" y="3829110"/>
            <a:ext cx="4141798" cy="19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D351-689C-5705-C3B4-0F7B28F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8D69-712E-E121-8EA9-1FDD6617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The insights derived from this analysis can be used by various teams within the business. For example, the marketing team might use these insights to launch a new campaign, the product team might use them to decide on new features to build, and the development team might use them to improve the overall user experience.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5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8C3E-F971-30E1-CF74-86D278D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0526-FF19-73DB-CF98-276DFC22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project focuses on analyzing user interactions and engagement with the Instagram app to derive insights that will inform strategic decisions for its future development.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purpose is to utilize SQL and MySQL Workbench to extract meaningful insights from the user data, ultimately aiming to enhance user experience and drive growth for the platform.</a:t>
            </a:r>
          </a:p>
        </p:txBody>
      </p:sp>
    </p:spTree>
    <p:extLst>
      <p:ext uri="{BB962C8B-B14F-4D97-AF65-F5344CB8AC3E}">
        <p14:creationId xmlns:p14="http://schemas.microsoft.com/office/powerpoint/2010/main" val="34845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5F7D-3AB0-36C3-6E1C-A946781E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2530-90A9-C5B6-6392-89FED356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approach to get the insights from provided data would involve –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Data Exploration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Data extraction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User Engagement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Story telling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8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7DEA-A7E3-D378-126E-2C82F11D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Tech-Stack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6B39-85A9-60DD-0BA9-D9322219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MySQL Workbench 8.0 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MS PowerPoint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C5678-81B2-E984-7F05-BB77C9F7C310}"/>
              </a:ext>
            </a:extLst>
          </p:cNvPr>
          <p:cNvSpPr txBox="1"/>
          <p:nvPr/>
        </p:nvSpPr>
        <p:spPr>
          <a:xfrm>
            <a:off x="1338072" y="3988646"/>
            <a:ext cx="9997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MySQL workbench provides a GUI for database query which makes the data analysis      process efficient. Moreover, It is free and open source, makes it a best option to use it in this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Microsoft PowerPoint is a versatile tool to create reports that look good and are easy to understand. Its structured format organizes information, while customization options ensure a professional appearance.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03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A) Marketing Analysis:</a:t>
            </a:r>
          </a:p>
          <a:p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Loyal Users: 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T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he 5 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users 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who have been using the platform for the longest time</a:t>
            </a:r>
            <a:endParaRPr lang="en-IN" sz="2000" b="0" i="0" dirty="0">
              <a:solidFill>
                <a:srgbClr val="8492A6"/>
              </a:solidFill>
              <a:effectLst/>
              <a:highlight>
                <a:srgbClr val="FFFFFF"/>
              </a:highlight>
              <a:latin typeface="Manrope"/>
            </a:endParaRP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                                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7478487" y="4059120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B1C0-3F03-269B-2E50-A29C4AD1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87" y="4794568"/>
            <a:ext cx="3616233" cy="107452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6FAE54-AB1C-EEFA-55A2-FE07ED68F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43854"/>
              </p:ext>
            </p:extLst>
          </p:nvPr>
        </p:nvGraphicFramePr>
        <p:xfrm>
          <a:off x="1218184" y="3209546"/>
          <a:ext cx="3756152" cy="304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76">
                  <a:extLst>
                    <a:ext uri="{9D8B030D-6E8A-4147-A177-3AD203B41FA5}">
                      <a16:colId xmlns:a16="http://schemas.microsoft.com/office/drawing/2014/main" val="2572560746"/>
                    </a:ext>
                  </a:extLst>
                </a:gridCol>
                <a:gridCol w="1878076">
                  <a:extLst>
                    <a:ext uri="{9D8B030D-6E8A-4147-A177-3AD203B41FA5}">
                      <a16:colId xmlns:a16="http://schemas.microsoft.com/office/drawing/2014/main" val="2545097900"/>
                    </a:ext>
                  </a:extLst>
                </a:gridCol>
              </a:tblGrid>
              <a:tr h="267353">
                <a:tc>
                  <a:txBody>
                    <a:bodyPr/>
                    <a:lstStyle/>
                    <a:p>
                      <a:r>
                        <a:rPr lang="en-I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33660"/>
                  </a:ext>
                </a:extLst>
              </a:tr>
              <a:tr h="467868">
                <a:tc>
                  <a:txBody>
                    <a:bodyPr/>
                    <a:lstStyle/>
                    <a:p>
                      <a:r>
                        <a:rPr lang="en-IN" sz="14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/>
                        <a:t>Darby_Herzog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08606"/>
                  </a:ext>
                </a:extLst>
              </a:tr>
              <a:tr h="467868">
                <a:tc>
                  <a:txBody>
                    <a:bodyPr/>
                    <a:lstStyle/>
                    <a:p>
                      <a:r>
                        <a:rPr lang="en-IN" sz="140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Emilio_Bernier52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30003"/>
                  </a:ext>
                </a:extLst>
              </a:tr>
              <a:tr h="467868">
                <a:tc>
                  <a:txBody>
                    <a:bodyPr/>
                    <a:lstStyle/>
                    <a:p>
                      <a:r>
                        <a:rPr lang="en-IN" sz="140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Elenor88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37747"/>
                  </a:ext>
                </a:extLst>
              </a:tr>
              <a:tr h="467868">
                <a:tc>
                  <a:txBody>
                    <a:bodyPr/>
                    <a:lstStyle/>
                    <a:p>
                      <a:r>
                        <a:rPr lang="en-IN" sz="140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Nicole71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796164"/>
                  </a:ext>
                </a:extLst>
              </a:tr>
              <a:tr h="668382">
                <a:tc>
                  <a:txBody>
                    <a:bodyPr/>
                    <a:lstStyle/>
                    <a:p>
                      <a:r>
                        <a:rPr lang="en-IN" sz="1400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Jordyn.Jacobson2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00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A) Marketing Analysis:</a:t>
            </a:r>
          </a:p>
          <a:p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2. Inactive User Engagement: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</a:t>
            </a:r>
            <a:r>
              <a:rPr lang="en-US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U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sers who have never</a:t>
            </a:r>
          </a:p>
          <a:p>
            <a:r>
              <a:rPr lang="en-US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posted a single photo on Instagram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  </a:t>
            </a: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                    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7478487" y="4059120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9C864-9A79-05A9-7FA4-E4720EA7A513}"/>
              </a:ext>
            </a:extLst>
          </p:cNvPr>
          <p:cNvSpPr txBox="1"/>
          <p:nvPr/>
        </p:nvSpPr>
        <p:spPr>
          <a:xfrm>
            <a:off x="1664208" y="3874454"/>
            <a:ext cx="20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Inactive Users Data</a:t>
            </a:r>
            <a:endParaRPr lang="en-IN" dirty="0"/>
          </a:p>
        </p:txBody>
      </p:sp>
      <p:pic>
        <p:nvPicPr>
          <p:cNvPr id="24" name="Graphic 23" descr="Paperclip with solid fill">
            <a:extLst>
              <a:ext uri="{FF2B5EF4-FFF2-40B4-BE49-F238E27FC236}">
                <a16:creationId xmlns:a16="http://schemas.microsoft.com/office/drawing/2014/main" id="{79801CCB-AAB1-11DD-7358-B442FA15C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1922">
            <a:off x="1382533" y="3842238"/>
            <a:ext cx="393192" cy="3657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36A8C9-A7BC-206B-3D75-8D520AD7A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487" y="4644882"/>
            <a:ext cx="3421161" cy="10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A) Marketing Analysis:</a:t>
            </a:r>
          </a:p>
          <a:p>
            <a:r>
              <a:rPr lang="en-IN" sz="2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3</a:t>
            </a:r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. Contest Winner: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</a:t>
            </a:r>
            <a:r>
              <a:rPr lang="en-US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T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he user with the most likes on a single photo 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8347167" y="3228945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0ACA5B-B25D-591A-2EFE-D28F100DF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47412"/>
              </p:ext>
            </p:extLst>
          </p:nvPr>
        </p:nvGraphicFramePr>
        <p:xfrm>
          <a:off x="1097280" y="3764721"/>
          <a:ext cx="6572940" cy="159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588">
                  <a:extLst>
                    <a:ext uri="{9D8B030D-6E8A-4147-A177-3AD203B41FA5}">
                      <a16:colId xmlns:a16="http://schemas.microsoft.com/office/drawing/2014/main" val="336183785"/>
                    </a:ext>
                  </a:extLst>
                </a:gridCol>
                <a:gridCol w="1314588">
                  <a:extLst>
                    <a:ext uri="{9D8B030D-6E8A-4147-A177-3AD203B41FA5}">
                      <a16:colId xmlns:a16="http://schemas.microsoft.com/office/drawing/2014/main" val="861402361"/>
                    </a:ext>
                  </a:extLst>
                </a:gridCol>
                <a:gridCol w="1314588">
                  <a:extLst>
                    <a:ext uri="{9D8B030D-6E8A-4147-A177-3AD203B41FA5}">
                      <a16:colId xmlns:a16="http://schemas.microsoft.com/office/drawing/2014/main" val="4109447966"/>
                    </a:ext>
                  </a:extLst>
                </a:gridCol>
                <a:gridCol w="1314588">
                  <a:extLst>
                    <a:ext uri="{9D8B030D-6E8A-4147-A177-3AD203B41FA5}">
                      <a16:colId xmlns:a16="http://schemas.microsoft.com/office/drawing/2014/main" val="2585493574"/>
                    </a:ext>
                  </a:extLst>
                </a:gridCol>
                <a:gridCol w="1314588">
                  <a:extLst>
                    <a:ext uri="{9D8B030D-6E8A-4147-A177-3AD203B41FA5}">
                      <a16:colId xmlns:a16="http://schemas.microsoft.com/office/drawing/2014/main" val="2697392451"/>
                    </a:ext>
                  </a:extLst>
                </a:gridCol>
              </a:tblGrid>
              <a:tr h="585701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Photo_id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Total_likes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Image_url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25365"/>
                  </a:ext>
                </a:extLst>
              </a:tr>
              <a:tr h="1010937"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Zack_Kemmer93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https://jarret.name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976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7717392-812E-2266-01B4-87DB3261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66" y="3764721"/>
            <a:ext cx="3585753" cy="22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7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A) Marketing Analysis:</a:t>
            </a:r>
          </a:p>
          <a:p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4. Hashtag Research: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</a:t>
            </a:r>
            <a:r>
              <a:rPr lang="en-US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T</a:t>
            </a:r>
            <a:r>
              <a:rPr lang="en-US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op five most commonly used hashtags 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                              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7807671" y="3228945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98CFC-C400-04EB-B4E7-AAC41FCE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21" y="3867913"/>
            <a:ext cx="3148692" cy="199805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A64551-C29D-F2CB-6169-DBA1CBB82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81942"/>
              </p:ext>
            </p:extLst>
          </p:nvPr>
        </p:nvGraphicFramePr>
        <p:xfrm>
          <a:off x="1574800" y="3247233"/>
          <a:ext cx="229311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112">
                  <a:extLst>
                    <a:ext uri="{9D8B030D-6E8A-4147-A177-3AD203B41FA5}">
                      <a16:colId xmlns:a16="http://schemas.microsoft.com/office/drawing/2014/main" val="930077027"/>
                    </a:ext>
                  </a:extLst>
                </a:gridCol>
              </a:tblGrid>
              <a:tr h="240359">
                <a:tc>
                  <a:txBody>
                    <a:bodyPr/>
                    <a:lstStyle/>
                    <a:p>
                      <a:r>
                        <a:rPr lang="en-IN" sz="1400" dirty="0"/>
                        <a:t>Hashtags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3539"/>
                  </a:ext>
                </a:extLst>
              </a:tr>
              <a:tr h="414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smile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87704"/>
                  </a:ext>
                </a:extLst>
              </a:tr>
              <a:tr h="414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beach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1173"/>
                  </a:ext>
                </a:extLst>
              </a:tr>
              <a:tr h="414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51893"/>
                  </a:ext>
                </a:extLst>
              </a:tr>
              <a:tr h="414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fun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76769"/>
                  </a:ext>
                </a:extLst>
              </a:tr>
              <a:tr h="414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concert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5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7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3C56-11DD-316E-2A6A-882E72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73A-EFC0-0474-71E1-035F60F2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Manrope"/>
              </a:rPr>
              <a:t>A) Marketing Analysis:</a:t>
            </a:r>
          </a:p>
          <a:p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5. Ad Campaign Launch:</a:t>
            </a:r>
            <a:r>
              <a:rPr lang="en-IN" sz="2000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Most of the users registered</a:t>
            </a:r>
          </a:p>
          <a:p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     on Instagram on </a:t>
            </a:r>
            <a:r>
              <a:rPr lang="en-IN" sz="2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Thursday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, so it would be the best day </a:t>
            </a:r>
          </a:p>
          <a:p>
            <a:r>
              <a:rPr lang="en-IN" sz="2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    </a:t>
            </a:r>
            <a:r>
              <a:rPr lang="en-IN" sz="200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for the </a:t>
            </a:r>
            <a:r>
              <a:rPr lang="en-IN" sz="2000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Ad Campaign as user engagement would be </a:t>
            </a:r>
          </a:p>
          <a:p>
            <a:r>
              <a:rPr lang="en-IN" sz="200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    more on Thursdays.</a:t>
            </a:r>
            <a:endParaRPr lang="en-IN" sz="2400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Manrop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9CBF9-F54A-E375-F29C-5EB02BE72C5A}"/>
              </a:ext>
            </a:extLst>
          </p:cNvPr>
          <p:cNvSpPr txBox="1"/>
          <p:nvPr/>
        </p:nvSpPr>
        <p:spPr>
          <a:xfrm>
            <a:off x="7807671" y="3228945"/>
            <a:ext cx="316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</a:t>
            </a:r>
            <a:r>
              <a:rPr lang="en-IN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09E3B-18C8-BB1B-FA52-53AC8F44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671" y="3942926"/>
            <a:ext cx="3604041" cy="17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36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{AEF0B9D9-5177-4B3F-97E4-46ABD367E3EC}tf22712842_win32</Template>
  <TotalTime>3171</TotalTime>
  <Words>555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Bookman Old Style</vt:lpstr>
      <vt:lpstr>Calibri</vt:lpstr>
      <vt:lpstr>Franklin Gothic Book</vt:lpstr>
      <vt:lpstr>Manrope</vt:lpstr>
      <vt:lpstr>Söhne</vt:lpstr>
      <vt:lpstr>Wingdings</vt:lpstr>
      <vt:lpstr>Custom</vt:lpstr>
      <vt:lpstr>Instagram User Analytics</vt:lpstr>
      <vt:lpstr>Project Overview</vt:lpstr>
      <vt:lpstr>Approach</vt:lpstr>
      <vt:lpstr>Tech-Stack Used</vt:lpstr>
      <vt:lpstr>Project Insights</vt:lpstr>
      <vt:lpstr>Project Insights</vt:lpstr>
      <vt:lpstr>Project Insights</vt:lpstr>
      <vt:lpstr>Project Insights</vt:lpstr>
      <vt:lpstr>Project Insights</vt:lpstr>
      <vt:lpstr>Project Insights</vt:lpstr>
      <vt:lpstr>Project Insights</vt:lpstr>
      <vt:lpstr>Project Insights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t j</dc:creator>
  <cp:lastModifiedBy>t j</cp:lastModifiedBy>
  <cp:revision>6</cp:revision>
  <dcterms:created xsi:type="dcterms:W3CDTF">2024-04-16T14:20:35Z</dcterms:created>
  <dcterms:modified xsi:type="dcterms:W3CDTF">2024-04-19T12:53:24Z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