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71" r:id="rId6"/>
    <p:sldId id="316" r:id="rId7"/>
    <p:sldId id="273" r:id="rId8"/>
    <p:sldId id="272" r:id="rId9"/>
    <p:sldId id="274" r:id="rId10"/>
    <p:sldId id="304" r:id="rId11"/>
    <p:sldId id="257" r:id="rId12"/>
    <p:sldId id="279" r:id="rId13"/>
    <p:sldId id="260" r:id="rId14"/>
    <p:sldId id="333" r:id="rId15"/>
    <p:sldId id="332" r:id="rId16"/>
    <p:sldId id="347" r:id="rId17"/>
    <p:sldId id="362" r:id="rId18"/>
    <p:sldId id="334" r:id="rId19"/>
    <p:sldId id="335" r:id="rId20"/>
    <p:sldId id="337" r:id="rId21"/>
    <p:sldId id="336" r:id="rId22"/>
    <p:sldId id="338" r:id="rId23"/>
    <p:sldId id="340" r:id="rId24"/>
    <p:sldId id="339" r:id="rId25"/>
    <p:sldId id="341" r:id="rId26"/>
    <p:sldId id="342" r:id="rId27"/>
    <p:sldId id="343" r:id="rId28"/>
    <p:sldId id="344" r:id="rId29"/>
    <p:sldId id="346" r:id="rId30"/>
    <p:sldId id="349" r:id="rId31"/>
    <p:sldId id="360" r:id="rId32"/>
    <p:sldId id="358" r:id="rId33"/>
    <p:sldId id="359" r:id="rId34"/>
    <p:sldId id="361" r:id="rId35"/>
    <p:sldId id="348" r:id="rId36"/>
    <p:sldId id="351" r:id="rId37"/>
    <p:sldId id="352" r:id="rId38"/>
    <p:sldId id="353" r:id="rId39"/>
    <p:sldId id="354" r:id="rId40"/>
    <p:sldId id="355" r:id="rId41"/>
    <p:sldId id="356" r:id="rId42"/>
    <p:sldId id="285" r:id="rId43"/>
    <p:sldId id="288" r:id="rId44"/>
    <p:sldId id="289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09-11-2017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mtClean="0"/>
              <a:t>MVVM </a:t>
            </a:r>
            <a:br>
              <a:rPr lang="da-DK" smtClean="0"/>
            </a:br>
            <a:r>
              <a:rPr lang="da-DK" smtClean="0"/>
              <a:t>ViewModel Klasser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943709"/>
            <a:ext cx="5884942" cy="1506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smtClean="0"/>
              <a:t>[Item View]</a:t>
            </a:r>
          </a:p>
          <a:p>
            <a:pPr marL="0" indent="0">
              <a:buNone/>
            </a:pPr>
            <a:r>
              <a:rPr lang="da-DK" i="1" smtClean="0"/>
              <a:t>Hvem kan give mig properties at binde til, så jeg kan præsentere ét domæne-objekt som et item i et ListView?</a:t>
            </a:r>
            <a:endParaRPr lang="da-DK" i="1"/>
          </a:p>
        </p:txBody>
      </p:sp>
      <p:sp>
        <p:nvSpPr>
          <p:cNvPr id="4" name="Afrundet rektangel 3"/>
          <p:cNvSpPr/>
          <p:nvPr/>
        </p:nvSpPr>
        <p:spPr>
          <a:xfrm>
            <a:off x="7555523" y="943708"/>
            <a:ext cx="3130062" cy="180607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696200" y="1223587"/>
            <a:ext cx="2831123" cy="12265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872048" y="1817077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663357" y="1817077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8968155" y="193428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842166" y="1928122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7743092" y="67988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38200" y="3059786"/>
            <a:ext cx="55937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en-US" sz="1400" smtClean="0">
                <a:latin typeface="Consolas" panose="020B0609020204030204" pitchFamily="49" charset="0"/>
              </a:rPr>
              <a:t>      &lt;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>
                <a:latin typeface="Consolas" panose="020B0609020204030204" pitchFamily="49" charset="0"/>
              </a:rPr>
              <a:t>="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400" smtClean="0">
                <a:latin typeface="Consolas" panose="020B0609020204030204" pitchFamily="49" charset="0"/>
              </a:rPr>
              <a:t>"&gt;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	</a:t>
            </a:r>
            <a:r>
              <a:rPr lang="da-DK" sz="1400" smtClean="0">
                <a:latin typeface="Consolas" panose="020B0609020204030204" pitchFamily="49" charset="0"/>
              </a:rPr>
              <a:t>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 </a:t>
            </a:r>
            <a:r>
              <a:rPr lang="da-DK" sz="1400">
                <a:latin typeface="Consolas" panose="020B0609020204030204" pitchFamily="49" charset="0"/>
              </a:rPr>
              <a:t>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7743092" y="67988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38200" y="3105835"/>
            <a:ext cx="55937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en-US" sz="1400" smtClean="0">
                <a:latin typeface="Consolas" panose="020B0609020204030204" pitchFamily="49" charset="0"/>
              </a:rPr>
              <a:t>      &lt;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>
                <a:latin typeface="Consolas" panose="020B0609020204030204" pitchFamily="49" charset="0"/>
              </a:rPr>
              <a:t>="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400" smtClean="0">
                <a:latin typeface="Consolas" panose="020B0609020204030204" pitchFamily="49" charset="0"/>
              </a:rPr>
              <a:t>"&gt;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ImageSource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ImageSize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	       </a:t>
            </a:r>
            <a:r>
              <a:rPr lang="da-DK" sz="140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ImageSize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Description</a:t>
            </a:r>
            <a:r>
              <a:rPr lang="da-DK" sz="1400">
                <a:latin typeface="Consolas" panose="020B0609020204030204" pitchFamily="49" charset="0"/>
              </a:rPr>
              <a:t>}"</a:t>
            </a:r>
          </a:p>
          <a:p>
            <a:r>
              <a:rPr lang="da-DK" sz="1400">
                <a:latin typeface="Consolas" panose="020B0609020204030204" pitchFamily="49" charset="0"/>
              </a:rPr>
              <a:t>	</a:t>
            </a:r>
            <a:r>
              <a:rPr lang="da-DK" sz="1400" smtClean="0">
                <a:latin typeface="Consolas" panose="020B0609020204030204" pitchFamily="49" charset="0"/>
              </a:rPr>
              <a:t>           </a:t>
            </a:r>
            <a:r>
              <a:rPr lang="da-DK" sz="140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FontSize</a:t>
            </a:r>
            <a:r>
              <a:rPr lang="da-DK" sz="1400">
                <a:latin typeface="Consolas" panose="020B0609020204030204" pitchFamily="49" charset="0"/>
              </a:rPr>
              <a:t>}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err="1">
                <a:latin typeface="Consolas" panose="020B0609020204030204" pitchFamily="49" charset="0"/>
              </a:rPr>
              <a:t>.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40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7696200" y="3500051"/>
            <a:ext cx="2831123" cy="18876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843722"/>
            <a:ext cx="151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0000"/>
                </a:solidFill>
              </a:rPr>
              <a:t>_domainObject</a:t>
            </a:r>
          </a:p>
        </p:txBody>
      </p:sp>
      <p:sp>
        <p:nvSpPr>
          <p:cNvPr id="21" name="Pladsholder til indhold 2"/>
          <p:cNvSpPr>
            <a:spLocks noGrp="1"/>
          </p:cNvSpPr>
          <p:nvPr>
            <p:ph idx="1"/>
          </p:nvPr>
        </p:nvSpPr>
        <p:spPr>
          <a:xfrm>
            <a:off x="838200" y="943709"/>
            <a:ext cx="5884942" cy="1506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/>
              <a:t>[</a:t>
            </a:r>
            <a:r>
              <a:rPr lang="da-DK" b="1" smtClean="0"/>
              <a:t>Item View</a:t>
            </a:r>
            <a:r>
              <a:rPr lang="da-DK" b="1"/>
              <a:t>]</a:t>
            </a:r>
          </a:p>
          <a:p>
            <a:pPr marL="0" indent="0">
              <a:buNone/>
            </a:pPr>
            <a:r>
              <a:rPr lang="da-DK" i="1" smtClean="0"/>
              <a:t>Hvem kan give mig properties at binde til, så jeg kan præsentere ét domæne-objekt som et item i et ListView?</a:t>
            </a:r>
            <a:endParaRPr lang="da-DK" i="1"/>
          </a:p>
        </p:txBody>
      </p:sp>
      <p:sp>
        <p:nvSpPr>
          <p:cNvPr id="22" name="Afrundet rektangel 21"/>
          <p:cNvSpPr/>
          <p:nvPr/>
        </p:nvSpPr>
        <p:spPr>
          <a:xfrm>
            <a:off x="7555523" y="943708"/>
            <a:ext cx="3130062" cy="180607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7696200" y="1223587"/>
            <a:ext cx="2831123" cy="12265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7872048" y="1817077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8663357" y="1817077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8968155" y="193428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7842166" y="1928122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696200" y="3500051"/>
            <a:ext cx="2831123" cy="18876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843722"/>
            <a:ext cx="151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0000"/>
                </a:solidFill>
              </a:rPr>
              <a:t>_domainObject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552467" y="724209"/>
            <a:ext cx="4420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_</a:t>
            </a:r>
            <a:r>
              <a:rPr lang="da-DK" sz="1200" smtClean="0">
                <a:latin typeface="Consolas" panose="020B0609020204030204" pitchFamily="49" charset="0"/>
              </a:rPr>
              <a:t>domainObject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 obj)</a:t>
            </a: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domainObject = obj;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18;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ImageSize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80;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_domainObject.</a:t>
            </a:r>
            <a:r>
              <a:rPr lang="da-DK" sz="1200" b="1" smtClean="0">
                <a:latin typeface="Consolas" panose="020B0609020204030204" pitchFamily="49" charset="0"/>
              </a:rPr>
              <a:t>ImageSource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696200" y="3071447"/>
            <a:ext cx="2831123" cy="23162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787894" y="3632704"/>
            <a:ext cx="1470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ImageSource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ImageSize</a:t>
            </a:r>
            <a:endParaRPr lang="da-DK" sz="1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FontSize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DomainObject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0000"/>
                </a:solidFill>
              </a:rPr>
              <a:t>_</a:t>
            </a:r>
            <a:r>
              <a:rPr lang="da-DK" sz="1600" smtClean="0">
                <a:solidFill>
                  <a:srgbClr val="FF0000"/>
                </a:solidFill>
              </a:rPr>
              <a:t>domainObject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552467" y="724209"/>
            <a:ext cx="4420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_</a:t>
            </a:r>
            <a:r>
              <a:rPr lang="da-DK" sz="1200" smtClean="0">
                <a:latin typeface="Consolas" panose="020B0609020204030204" pitchFamily="49" charset="0"/>
              </a:rPr>
              <a:t>domainObject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 obj)</a:t>
            </a: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domainObject = obj;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18;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ImageSize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80;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_domainObject.</a:t>
            </a:r>
            <a:r>
              <a:rPr lang="da-DK" sz="1200" b="1" smtClean="0">
                <a:latin typeface="Consolas" panose="020B0609020204030204" pitchFamily="49" charset="0"/>
              </a:rPr>
              <a:t>ImageSource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1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1716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b="1" smtClean="0"/>
              <a:t>[Master View]</a:t>
            </a:r>
            <a:endParaRPr lang="da-DK" b="1"/>
          </a:p>
          <a:p>
            <a:pPr marL="0" indent="0">
              <a:buNone/>
            </a:pPr>
            <a:r>
              <a:rPr lang="da-DK" i="1" smtClean="0"/>
              <a:t>Hvem kan give mig en collection af ItemViewModel-objekter, så jeg kan vise dem i et ListView?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558601" y="943709"/>
            <a:ext cx="3761675" cy="15064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838200" y="3305452"/>
            <a:ext cx="638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40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400" smtClean="0">
                <a:latin typeface="Consolas" panose="020B0609020204030204" pitchFamily="49" charset="0"/>
              </a:rPr>
              <a:t>...&gt;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26762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1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/>
              <a:t>[</a:t>
            </a:r>
            <a:r>
              <a:rPr lang="da-DK" b="1" smtClean="0"/>
              <a:t>Master View</a:t>
            </a:r>
            <a:r>
              <a:rPr lang="da-DK" b="1"/>
              <a:t>]</a:t>
            </a:r>
          </a:p>
          <a:p>
            <a:pPr marL="0" indent="0">
              <a:buNone/>
            </a:pPr>
            <a:r>
              <a:rPr lang="da-DK" i="1" smtClean="0"/>
              <a:t>Hvem kan give mig en collection af ItemViewModel-objekter, så jeg kan vise dem i et ListView?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558601" y="943709"/>
            <a:ext cx="3761675" cy="15064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bg1"/>
                </a:solidFill>
              </a:rPr>
              <a:t>Master </a:t>
            </a:r>
            <a:r>
              <a:rPr lang="da-DK" sz="2400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7558601" y="3368150"/>
            <a:ext cx="3672107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838200" y="3305452"/>
            <a:ext cx="6384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40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ItemViewModelCollection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400" smtClean="0">
                <a:latin typeface="Consolas" panose="020B0609020204030204" pitchFamily="49" charset="0"/>
              </a:rPr>
              <a:t>...&gt;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16163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15" name="Afrundet rektangel 14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8578255" y="1878137"/>
            <a:ext cx="2532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535158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???;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6404637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_viewModelFactory.</a:t>
            </a:r>
          </a:p>
          <a:p>
            <a:r>
              <a:rPr lang="da-DK" sz="1400" b="1">
                <a:latin typeface="Consolas" panose="020B0609020204030204" pitchFamily="49" charset="0"/>
              </a:rPr>
              <a:t>	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(_catalog);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99315" y="3706934"/>
            <a:ext cx="2731392" cy="18452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Factory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78255" y="4929132"/>
            <a:ext cx="248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chemeClr val="bg1">
                    <a:lumMod val="95000"/>
                  </a:schemeClr>
                </a:solidFill>
              </a:rPr>
              <a:t>CreateItemViewModelCollection(…)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578255" y="1878137"/>
            <a:ext cx="2532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</p:spTree>
    <p:extLst>
      <p:ext uri="{BB962C8B-B14F-4D97-AF65-F5344CB8AC3E}">
        <p14:creationId xmlns:p14="http://schemas.microsoft.com/office/powerpoint/2010/main" val="264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Hvem kan transformere en collection af domæne-objekter til en collection af ItemViewModel-objekter?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837816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_viewModelFactory</a:t>
            </a:r>
            <a:r>
              <a:rPr lang="da-DK" sz="1400" smtClean="0">
                <a:latin typeface="Consolas" panose="020B0609020204030204" pitchFamily="49" charset="0"/>
              </a:rPr>
              <a:t>.</a:t>
            </a:r>
          </a:p>
          <a:p>
            <a:r>
              <a:rPr lang="da-DK" sz="1400" b="1">
                <a:latin typeface="Consolas" panose="020B0609020204030204" pitchFamily="49" charset="0"/>
              </a:rPr>
              <a:t>	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_catalog</a:t>
            </a:r>
            <a:r>
              <a:rPr lang="da-DK" sz="14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99315" y="3706934"/>
            <a:ext cx="2731392" cy="18452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Factory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78255" y="4929132"/>
            <a:ext cx="248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chemeClr val="bg1">
                    <a:lumMod val="95000"/>
                  </a:schemeClr>
                </a:solidFill>
              </a:rPr>
              <a:t>CreateItemViewModelCollection(…)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99315" y="809145"/>
            <a:ext cx="2731393" cy="17038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598665" y="1612511"/>
            <a:ext cx="253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 </a:t>
            </a:r>
            <a:endParaRPr lang="da-DK" sz="1400" smtClean="0">
              <a:solidFill>
                <a:srgbClr val="FF0000"/>
              </a:solidFill>
            </a:endParaRPr>
          </a:p>
          <a:p>
            <a:r>
              <a:rPr lang="da-DK" sz="1400" smtClean="0">
                <a:solidFill>
                  <a:srgbClr val="FF0000"/>
                </a:solidFill>
              </a:rPr>
              <a:t>_</a:t>
            </a:r>
            <a:r>
              <a:rPr lang="da-DK" sz="1400">
                <a:solidFill>
                  <a:srgbClr val="FF0000"/>
                </a:solidFill>
              </a:rPr>
              <a:t>viewModelFactory</a:t>
            </a:r>
            <a:endParaRPr lang="da-DK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40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[Details View]</a:t>
            </a:r>
          </a:p>
          <a:p>
            <a:pPr marL="0" indent="0">
              <a:buNone/>
            </a:pPr>
            <a:r>
              <a:rPr lang="da-DK" i="1"/>
              <a:t>Hvem kan give mig properties at binde til, så jeg kan </a:t>
            </a:r>
            <a:r>
              <a:rPr lang="da-DK" i="1" smtClean="0"/>
              <a:t>præsentere detailer om </a:t>
            </a:r>
            <a:r>
              <a:rPr lang="da-DK" i="1"/>
              <a:t>ét domæne-objekt som et </a:t>
            </a:r>
            <a:r>
              <a:rPr lang="da-DK" i="1" smtClean="0"/>
              <a:t>antal linier i et Details-view?</a:t>
            </a:r>
            <a:endParaRPr lang="da-DK" i="1"/>
          </a:p>
        </p:txBody>
      </p:sp>
      <p:sp>
        <p:nvSpPr>
          <p:cNvPr id="6" name="Afrundet rektangel 5"/>
          <p:cNvSpPr/>
          <p:nvPr/>
        </p:nvSpPr>
        <p:spPr>
          <a:xfrm>
            <a:off x="8301247" y="641392"/>
            <a:ext cx="3217562" cy="18781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8500537" y="1461746"/>
            <a:ext cx="2570939" cy="785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542177" y="1805686"/>
            <a:ext cx="1193800" cy="281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655516" y="1816080"/>
            <a:ext cx="720000" cy="2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9574807" y="1832044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8576736" y="1836306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8576736" y="1518664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838199" y="3375708"/>
            <a:ext cx="719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</a:t>
            </a:r>
            <a:r>
              <a:rPr lang="da-DK" sz="1400">
                <a:latin typeface="Consolas" panose="020B0609020204030204" pitchFamily="49" charset="0"/>
              </a:rPr>
              <a:t>"</a:t>
            </a:r>
            <a:r>
              <a:rPr lang="da-DK" sz="1400" smtClean="0">
                <a:latin typeface="Consolas" panose="020B0609020204030204" pitchFamily="49" charset="0"/>
              </a:rPr>
              <a:t>Price";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???.Price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=”Brand"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???.</a:t>
            </a:r>
            <a:r>
              <a:rPr lang="da-DK" sz="1400" b="1">
                <a:latin typeface="Consolas" panose="020B0609020204030204" pitchFamily="49" charset="0"/>
              </a:rPr>
              <a:t>Brand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>
            <p:custDataLst>
              <p:custData r:id="rId1"/>
            </p:custDataLst>
          </p:nvPr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40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[Details View]</a:t>
            </a:r>
          </a:p>
          <a:p>
            <a:pPr marL="0" indent="0">
              <a:buNone/>
            </a:pPr>
            <a:r>
              <a:rPr lang="da-DK" i="1"/>
              <a:t>Hvem kan give mig properties at binde til, så jeg kan </a:t>
            </a:r>
            <a:r>
              <a:rPr lang="da-DK" i="1" smtClean="0"/>
              <a:t>præsentere detailer om </a:t>
            </a:r>
            <a:r>
              <a:rPr lang="da-DK" i="1"/>
              <a:t>ét domæne-objekt som et </a:t>
            </a:r>
            <a:r>
              <a:rPr lang="da-DK" i="1" smtClean="0"/>
              <a:t>antal linier i et Details-view?</a:t>
            </a:r>
            <a:endParaRPr lang="da-DK" i="1"/>
          </a:p>
        </p:txBody>
      </p:sp>
      <p:sp>
        <p:nvSpPr>
          <p:cNvPr id="15" name="Tekstfelt 14"/>
          <p:cNvSpPr txBox="1"/>
          <p:nvPr/>
        </p:nvSpPr>
        <p:spPr>
          <a:xfrm>
            <a:off x="838199" y="3375708"/>
            <a:ext cx="719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</a:t>
            </a:r>
            <a:r>
              <a:rPr lang="da-DK" sz="1400">
                <a:latin typeface="Consolas" panose="020B0609020204030204" pitchFamily="49" charset="0"/>
              </a:rPr>
              <a:t>"</a:t>
            </a:r>
            <a:r>
              <a:rPr lang="da-DK" sz="1400" smtClean="0">
                <a:latin typeface="Consolas" panose="020B0609020204030204" pitchFamily="49" charset="0"/>
              </a:rPr>
              <a:t>Price";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DetailsViewModel.Price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400">
                <a:latin typeface="Consolas" panose="020B0609020204030204" pitchFamily="49" charset="0"/>
              </a:rPr>
              <a:t>="</a:t>
            </a:r>
            <a:r>
              <a:rPr lang="da-DK" sz="14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400">
                <a:latin typeface="Consolas" panose="020B0609020204030204" pitchFamily="49" charset="0"/>
              </a:rPr>
              <a:t>"&gt;</a:t>
            </a: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=”Brand"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  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TextBox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DetailsViewModel.Brand</a:t>
            </a:r>
            <a:r>
              <a:rPr lang="da-DK" sz="1400" smtClean="0"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400" smtClean="0">
                <a:latin typeface="Consolas" panose="020B0609020204030204" pitchFamily="49" charset="0"/>
              </a:rPr>
              <a:t>}" /&gt;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>
                <a:latin typeface="Consolas" panose="020B0609020204030204" pitchFamily="49" charset="0"/>
              </a:rPr>
              <a:t>&gt;</a:t>
            </a:r>
          </a:p>
          <a:p>
            <a:endParaRPr lang="da-DK" sz="14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8301246" y="3466826"/>
            <a:ext cx="3217563" cy="22487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8454155" y="4428074"/>
            <a:ext cx="253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_viewModelFactory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301247" y="641392"/>
            <a:ext cx="3217562" cy="18781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8500537" y="1461746"/>
            <a:ext cx="2570939" cy="785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9542177" y="1805686"/>
            <a:ext cx="1193800" cy="281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8655516" y="1816080"/>
            <a:ext cx="720000" cy="2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kstfelt 24"/>
          <p:cNvSpPr txBox="1"/>
          <p:nvPr/>
        </p:nvSpPr>
        <p:spPr>
          <a:xfrm>
            <a:off x="9574807" y="1832044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8576736" y="1836306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8576736" y="1518664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Det er da ikke så svært…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535158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DetailsViewModel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latin typeface="Consolas" panose="020B0609020204030204" pitchFamily="49" charset="0"/>
              </a:rPr>
              <a:t>???;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373608" y="690734"/>
            <a:ext cx="3217563" cy="22487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8526517" y="1651982"/>
            <a:ext cx="253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_viewModelFactory</a:t>
            </a:r>
          </a:p>
        </p:txBody>
      </p:sp>
    </p:spTree>
    <p:extLst>
      <p:ext uri="{BB962C8B-B14F-4D97-AF65-F5344CB8AC3E}">
        <p14:creationId xmlns:p14="http://schemas.microsoft.com/office/powerpoint/2010/main" val="8920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200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None/>
            </a:pPr>
            <a:r>
              <a:rPr lang="da-DK" i="1" smtClean="0"/>
              <a:t>Det er da ikke så svært…</a:t>
            </a:r>
            <a:endParaRPr lang="da-DK" i="1"/>
          </a:p>
        </p:txBody>
      </p:sp>
      <p:sp>
        <p:nvSpPr>
          <p:cNvPr id="7" name="Tekstfelt 6"/>
          <p:cNvSpPr txBox="1"/>
          <p:nvPr/>
        </p:nvSpPr>
        <p:spPr>
          <a:xfrm>
            <a:off x="838200" y="3536641"/>
            <a:ext cx="535158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DetailsViewModel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4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_detailsViewModel</a:t>
            </a:r>
            <a:r>
              <a:rPr lang="da-DK" sz="1400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577540" y="1878137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373608" y="690734"/>
            <a:ext cx="3217563" cy="2493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526517" y="1651982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_catalog</a:t>
            </a:r>
            <a:endParaRPr lang="da-DK" sz="1400">
              <a:solidFill>
                <a:srgbClr val="FF0000"/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_detailsViewModel</a:t>
            </a:r>
          </a:p>
        </p:txBody>
      </p:sp>
    </p:spTree>
    <p:extLst>
      <p:ext uri="{BB962C8B-B14F-4D97-AF65-F5344CB8AC3E}">
        <p14:creationId xmlns:p14="http://schemas.microsoft.com/office/powerpoint/2010/main" val="30291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874928"/>
            <a:ext cx="5884942" cy="171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/>
              <a:t>[Master View &amp; Details View]</a:t>
            </a:r>
            <a:endParaRPr lang="da-DK" b="1"/>
          </a:p>
          <a:p>
            <a:pPr marL="0" indent="0">
              <a:buNone/>
            </a:pPr>
            <a:r>
              <a:rPr lang="da-DK" i="1" smtClean="0"/>
              <a:t>Hvem kan sørge for, at vi altid refererer til samme domæne-objekt?</a:t>
            </a:r>
            <a:endParaRPr lang="da-DK" i="1"/>
          </a:p>
        </p:txBody>
      </p:sp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782590"/>
            <a:ext cx="3217563" cy="2493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197596" y="4743838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38200" y="4000773"/>
            <a:ext cx="5884942" cy="17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i="1" smtClean="0"/>
              <a:t>Master View, hvad mener du med ”refererer til”…?</a:t>
            </a:r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2528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35258"/>
            <a:ext cx="3217563" cy="294055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197596" y="4743838"/>
            <a:ext cx="2532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838200" y="4000773"/>
            <a:ext cx="5884942" cy="17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smtClean="0"/>
              <a:t>[MasterDetailsViewModel]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i="1" smtClean="0"/>
              <a:t>Master View, hvad mener du med ”refererer til”…?</a:t>
            </a:r>
            <a:endParaRPr lang="da-DK" i="1"/>
          </a:p>
        </p:txBody>
      </p:sp>
      <p:sp>
        <p:nvSpPr>
          <p:cNvPr id="12" name="Tekstfelt 11"/>
          <p:cNvSpPr txBox="1"/>
          <p:nvPr/>
        </p:nvSpPr>
        <p:spPr>
          <a:xfrm>
            <a:off x="838200" y="1022233"/>
            <a:ext cx="63849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???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7288886" y="943708"/>
            <a:ext cx="2046253" cy="164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Master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801841" y="943708"/>
            <a:ext cx="2046253" cy="16481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Details </a:t>
            </a:r>
            <a:r>
              <a:rPr lang="da-DK" sz="24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838200" y="1022233"/>
            <a:ext cx="5254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ItemViewModelSelected</a:t>
            </a:r>
            <a:r>
              <a:rPr lang="da-DK" sz="1400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 smtClean="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DetailsViewModel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_detailsViewModel; 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List</a:t>
            </a:r>
            <a:r>
              <a:rPr lang="da-DK" sz="140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&gt; </a:t>
            </a:r>
            <a:r>
              <a:rPr lang="da-DK" sz="1400" b="1">
                <a:latin typeface="Consolas" panose="020B0609020204030204" pitchFamily="49" charset="0"/>
              </a:rPr>
              <a:t>ItemViewModelCollection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400" smtClean="0">
                <a:latin typeface="Consolas" panose="020B0609020204030204" pitchFamily="49" charset="0"/>
              </a:rPr>
              <a:t> _viewModelFactory.</a:t>
            </a:r>
            <a:r>
              <a:rPr lang="da-DK" sz="14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400" smtClean="0">
                <a:latin typeface="Consolas" panose="020B0609020204030204" pitchFamily="49" charset="0"/>
              </a:rPr>
              <a:t>(_catalog); 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 smtClean="0">
                <a:latin typeface="Consolas" panose="020B0609020204030204" pitchFamily="49" charset="0"/>
              </a:rPr>
              <a:t>();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084" y="491912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118404" y="128539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118403" y="1908617"/>
            <a:ext cx="2197421" cy="462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1118403" y="2531844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1118402" y="315507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084" y="491912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118404" y="128539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118402" y="2531844"/>
            <a:ext cx="2197421" cy="462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1118402" y="1908617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1118402" y="3155070"/>
            <a:ext cx="2197421" cy="46294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ItemViewModel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5290559" y="1286669"/>
            <a:ext cx="674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400" smtClean="0">
                <a:latin typeface="Consolas" panose="020B0609020204030204" pitchFamily="49" charset="0"/>
              </a:rPr>
              <a:t>="{</a:t>
            </a:r>
            <a:r>
              <a:rPr lang="da-DK" sz="14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ItemViewModelSelected</a:t>
            </a:r>
            <a:r>
              <a:rPr lang="da-DK" sz="1400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400" b="1" smtClean="0">
                <a:latin typeface="Consolas" panose="020B0609020204030204" pitchFamily="49" charset="0"/>
              </a:rPr>
              <a:t>=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400" smtClean="0">
                <a:latin typeface="Consolas" panose="020B0609020204030204" pitchFamily="49" charset="0"/>
              </a:rPr>
              <a:t>}"</a:t>
            </a:r>
            <a:r>
              <a:rPr lang="en-US" sz="1400" smtClean="0">
                <a:latin typeface="Consolas" panose="020B0609020204030204" pitchFamily="49" charset="0"/>
              </a:rPr>
              <a:t>&gt;</a:t>
            </a:r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latin typeface="Consolas" panose="020B0609020204030204" pitchFamily="49" charset="0"/>
              </a:rPr>
              <a:t>&gt;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5290559" y="3155070"/>
            <a:ext cx="51144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 sz="1400">
                <a:solidFill>
                  <a:srgbClr val="FF0000"/>
                </a:solidFill>
                <a:latin typeface="Consolas" panose="020B0609020204030204" pitchFamily="49" charset="0"/>
              </a:rPr>
              <a:t>itemViewModelSelected = value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...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...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4139628" y="1462502"/>
            <a:ext cx="1004940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Højrepil 9"/>
          <p:cNvSpPr/>
          <p:nvPr/>
        </p:nvSpPr>
        <p:spPr>
          <a:xfrm rot="5400000">
            <a:off x="7256958" y="2308787"/>
            <a:ext cx="735492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6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64369" cy="5413147"/>
          </a:xfrm>
        </p:spPr>
        <p:txBody>
          <a:bodyPr/>
          <a:lstStyle/>
          <a:p>
            <a:r>
              <a:rPr lang="da-DK" smtClean="0"/>
              <a:t>XAML</a:t>
            </a:r>
          </a:p>
          <a:p>
            <a:r>
              <a:rPr lang="da-DK" smtClean="0"/>
              <a:t>Bruger-interaktion</a:t>
            </a:r>
          </a:p>
          <a:p>
            <a:r>
              <a:rPr lang="da-DK" smtClean="0"/>
              <a:t>Bindings</a:t>
            </a:r>
          </a:p>
          <a:p>
            <a:r>
              <a:rPr lang="da-DK" smtClean="0"/>
              <a:t>Kontakt til ViewModel</a:t>
            </a:r>
          </a:p>
          <a:p>
            <a:r>
              <a:rPr lang="da-DK" smtClean="0"/>
              <a:t>Ingen kontakt til Model</a:t>
            </a:r>
          </a:p>
        </p:txBody>
      </p:sp>
      <p:sp>
        <p:nvSpPr>
          <p:cNvPr id="4" name="Afrundet rektangel 3"/>
          <p:cNvSpPr/>
          <p:nvPr>
            <p:custDataLst>
              <p:custData r:id="rId1"/>
            </p:custDataLst>
          </p:nvPr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 smtClean="0">
                <a:latin typeface="Consolas" panose="020B0609020204030204" pitchFamily="49" charset="0"/>
              </a:rPr>
              <a:t>();</a:t>
            </a: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(_itemViewModelSelected !=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)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_</a:t>
            </a:r>
            <a:r>
              <a:rPr lang="da-DK" sz="1400">
                <a:latin typeface="Consolas" panose="020B0609020204030204" pitchFamily="49" charset="0"/>
              </a:rPr>
              <a:t>detailsViewModel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(_</a:t>
            </a:r>
            <a:r>
              <a:rPr lang="da-DK" sz="1400">
                <a:latin typeface="Consolas" panose="020B0609020204030204" pitchFamily="49" charset="0"/>
              </a:rPr>
              <a:t>itemViewModelSelected.</a:t>
            </a:r>
            <a:r>
              <a:rPr lang="da-DK" sz="1400" b="1">
                <a:latin typeface="Consolas" panose="020B0609020204030204" pitchFamily="49" charset="0"/>
              </a:rPr>
              <a:t>DomainObject</a:t>
            </a:r>
            <a:r>
              <a:rPr lang="da-DK" sz="140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_</a:t>
            </a:r>
            <a:r>
              <a:rPr lang="da-DK" sz="1400">
                <a:latin typeface="Consolas" panose="020B0609020204030204" pitchFamily="49" charset="0"/>
              </a:rPr>
              <a:t>detailsViewModel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              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>
                <a:latin typeface="Consolas" panose="020B0609020204030204" pitchFamily="49" charset="0"/>
              </a:rPr>
              <a:t>();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b="1" smtClean="0">
                <a:latin typeface="Consolas" panose="020B0609020204030204" pitchFamily="49" charset="0"/>
              </a:rPr>
              <a:t>DetailsViewModel</a:t>
            </a:r>
            <a:r>
              <a:rPr lang="da-DK" sz="1400">
                <a:latin typeface="Consolas" panose="020B0609020204030204" pitchFamily="49" charset="0"/>
              </a:rPr>
              <a:t>));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felt 11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latin typeface="Consolas" panose="020B0609020204030204" pitchFamily="49" charset="0"/>
              </a:rPr>
              <a:t>_</a:t>
            </a:r>
            <a:r>
              <a:rPr lang="da-DK">
                <a:latin typeface="Consolas" panose="020B0609020204030204" pitchFamily="49" charset="0"/>
              </a:rPr>
              <a:t>detailsViewModel = </a:t>
            </a:r>
            <a:r>
              <a:rPr lang="da-DK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</a:t>
            </a:r>
            <a:r>
              <a:rPr lang="da-DK">
                <a:latin typeface="Consolas" panose="020B0609020204030204" pitchFamily="49" charset="0"/>
              </a:rPr>
              <a:t>.</a:t>
            </a:r>
            <a:r>
              <a:rPr lang="da-DK" b="1"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</p:spTree>
    <p:extLst>
      <p:ext uri="{BB962C8B-B14F-4D97-AF65-F5344CB8AC3E}">
        <p14:creationId xmlns:p14="http://schemas.microsoft.com/office/powerpoint/2010/main" val="18264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1683304" y="443212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rot="5400000">
            <a:off x="1600505" y="3780202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latin typeface="Consolas" panose="020B0609020204030204" pitchFamily="49" charset="0"/>
              </a:rPr>
              <a:t>_</a:t>
            </a:r>
            <a:r>
              <a:rPr lang="da-DK">
                <a:latin typeface="Consolas" panose="020B0609020204030204" pitchFamily="49" charset="0"/>
              </a:rPr>
              <a:t>detailsViewModel = </a:t>
            </a:r>
            <a:r>
              <a:rPr lang="da-DK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(_</a:t>
            </a:r>
            <a:r>
              <a:rPr lang="da-DK"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1683304" y="443212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rot="5400000">
            <a:off x="1600505" y="3780202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latin typeface="Consolas" panose="020B0609020204030204" pitchFamily="49" charset="0"/>
              </a:rPr>
              <a:t>_</a:t>
            </a:r>
            <a:r>
              <a:rPr lang="da-DK">
                <a:latin typeface="Consolas" panose="020B0609020204030204" pitchFamily="49" charset="0"/>
              </a:rPr>
              <a:t>detailsViewModel 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(_</a:t>
            </a:r>
            <a:r>
              <a:rPr lang="da-DK">
                <a:latin typeface="Consolas" panose="020B0609020204030204" pitchFamily="49" charset="0"/>
              </a:rPr>
              <a:t>itemViewModelSelected.</a:t>
            </a:r>
            <a:r>
              <a:rPr lang="da-DK" b="1"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new CarDetailsViewModel</a:t>
            </a:r>
          </a:p>
        </p:txBody>
      </p:sp>
    </p:spTree>
    <p:extLst>
      <p:ext uri="{BB962C8B-B14F-4D97-AF65-F5344CB8AC3E}">
        <p14:creationId xmlns:p14="http://schemas.microsoft.com/office/powerpoint/2010/main" val="12096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058283" y="281078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3421990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latin typeface="Consolas" panose="020B0609020204030204" pitchFamily="49" charset="0"/>
              </a:rPr>
              <a:t>_</a:t>
            </a:r>
            <a:r>
              <a:rPr lang="da-DK">
                <a:latin typeface="Consolas" panose="020B0609020204030204" pitchFamily="49" charset="0"/>
              </a:rPr>
              <a:t>detailsViewModel 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new CarDetailsViewModel</a:t>
            </a:r>
          </a:p>
        </p:txBody>
      </p:sp>
      <p:sp>
        <p:nvSpPr>
          <p:cNvPr id="8" name="Højrepil 7"/>
          <p:cNvSpPr/>
          <p:nvPr/>
        </p:nvSpPr>
        <p:spPr>
          <a:xfrm rot="10800000">
            <a:off x="5931687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7416440" y="4745634"/>
            <a:ext cx="371396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Car </a:t>
            </a:r>
            <a:r>
              <a:rPr lang="da-DK" sz="1400">
                <a:latin typeface="Consolas" panose="020B0609020204030204" pitchFamily="49" charset="0"/>
              </a:rPr>
              <a:t>obj</a:t>
            </a:r>
            <a:r>
              <a:rPr lang="da-DK" sz="1400" smtClean="0">
                <a:latin typeface="Consolas" panose="020B0609020204030204" pitchFamily="49" charset="0"/>
              </a:rPr>
              <a:t>)</a:t>
            </a:r>
            <a:endParaRPr lang="da-DK" sz="14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_domainObject = obj;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5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05211" y="2420422"/>
            <a:ext cx="2976227" cy="1683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_itemViewModelSelected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058283" y="281078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3421990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05211" y="1409277"/>
            <a:ext cx="106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detailsViewModel</a:t>
            </a:r>
            <a:r>
              <a:rPr lang="da-DK">
                <a:latin typeface="Consolas" panose="020B0609020204030204" pitchFamily="49" charset="0"/>
              </a:rPr>
              <a:t> = 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CarDetailsViewModel</a:t>
            </a:r>
            <a:r>
              <a:rPr lang="da-DK" smtClean="0">
                <a:latin typeface="Consolas" panose="020B0609020204030204" pitchFamily="49" charset="0"/>
              </a:rPr>
              <a:t>(</a:t>
            </a:r>
            <a:r>
              <a:rPr lang="da-DK" smtClean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da-DK">
                <a:solidFill>
                  <a:srgbClr val="FF0000"/>
                </a:solidFill>
                <a:latin typeface="Consolas" panose="020B0609020204030204" pitchFamily="49" charset="0"/>
              </a:rPr>
              <a:t>itemViewModelSelected.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DomainObject</a:t>
            </a:r>
            <a:r>
              <a:rPr lang="da-DK" smtClean="0">
                <a:latin typeface="Consolas" panose="020B0609020204030204" pitchFamily="49" charset="0"/>
              </a:rPr>
              <a:t>);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16440" y="2420421"/>
            <a:ext cx="2976227" cy="16834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_detailsViewModel</a:t>
            </a:r>
          </a:p>
        </p:txBody>
      </p:sp>
      <p:sp>
        <p:nvSpPr>
          <p:cNvPr id="8" name="Højrepil 7"/>
          <p:cNvSpPr/>
          <p:nvPr/>
        </p:nvSpPr>
        <p:spPr>
          <a:xfrm rot="10800000">
            <a:off x="5931687" y="3039064"/>
            <a:ext cx="1735226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1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felt 16"/>
          <p:cNvSpPr txBox="1"/>
          <p:nvPr/>
        </p:nvSpPr>
        <p:spPr>
          <a:xfrm>
            <a:off x="7558601" y="4369995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8248619" y="4969993"/>
            <a:ext cx="173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044687" y="3348414"/>
            <a:ext cx="3217563" cy="29273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8214897" y="4277495"/>
            <a:ext cx="2532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z="1400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  <a:endParaRPr lang="da-DK" sz="1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z="1400">
                <a:solidFill>
                  <a:srgbClr val="FF0000"/>
                </a:solidFill>
              </a:rPr>
              <a:t>_catalog</a:t>
            </a:r>
          </a:p>
          <a:p>
            <a:r>
              <a:rPr lang="da-DK" sz="1400">
                <a:solidFill>
                  <a:srgbClr val="FF0000"/>
                </a:solidFill>
              </a:rPr>
              <a:t>_viewModelFactory</a:t>
            </a:r>
          </a:p>
          <a:p>
            <a:r>
              <a:rPr lang="da-DK" sz="1400">
                <a:solidFill>
                  <a:srgbClr val="FF0000"/>
                </a:solidFill>
              </a:rPr>
              <a:t>_detailsViewModel</a:t>
            </a:r>
          </a:p>
          <a:p>
            <a:r>
              <a:rPr lang="da-DK" sz="1400">
                <a:solidFill>
                  <a:srgbClr val="FF0000"/>
                </a:solidFill>
              </a:rPr>
              <a:t>_itemViewModelSelected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54004" y="553399"/>
            <a:ext cx="10680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CarItemViewModel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ItemViewModelSelected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smtClean="0">
                <a:latin typeface="Consolas" panose="020B0609020204030204" pitchFamily="49" charset="0"/>
              </a:rPr>
              <a:t> {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_itemViewModelSelected; }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_</a:t>
            </a:r>
            <a:r>
              <a:rPr lang="da-DK" sz="1400">
                <a:latin typeface="Consolas" panose="020B0609020204030204" pitchFamily="49" charset="0"/>
              </a:rPr>
              <a:t>itemViewModelSelected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smtClean="0">
                <a:latin typeface="Consolas" panose="020B0609020204030204" pitchFamily="49" charset="0"/>
              </a:rPr>
              <a:t> </a:t>
            </a:r>
            <a:r>
              <a:rPr lang="da-DK" sz="1400">
                <a:latin typeface="Consolas" panose="020B0609020204030204" pitchFamily="49" charset="0"/>
              </a:rPr>
              <a:t>(_itemViewModelSelected !=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)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_</a:t>
            </a:r>
            <a:r>
              <a:rPr lang="da-DK" sz="1400">
                <a:latin typeface="Consolas" panose="020B0609020204030204" pitchFamily="49" charset="0"/>
              </a:rPr>
              <a:t>detailsViewModel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CarDetailsViewModel</a:t>
            </a:r>
            <a:r>
              <a:rPr lang="da-DK" sz="1400" smtClean="0">
                <a:latin typeface="Consolas" panose="020B0609020204030204" pitchFamily="49" charset="0"/>
              </a:rPr>
              <a:t>(_</a:t>
            </a:r>
            <a:r>
              <a:rPr lang="da-DK" sz="1400">
                <a:latin typeface="Consolas" panose="020B0609020204030204" pitchFamily="49" charset="0"/>
              </a:rPr>
              <a:t>itemViewModelSelected.</a:t>
            </a:r>
            <a:r>
              <a:rPr lang="da-DK" sz="1400" b="1">
                <a:latin typeface="Consolas" panose="020B0609020204030204" pitchFamily="49" charset="0"/>
              </a:rPr>
              <a:t>DomainObject</a:t>
            </a:r>
            <a:r>
              <a:rPr lang="da-DK" sz="1400">
                <a:latin typeface="Consolas" panose="020B0609020204030204" pitchFamily="49" charset="0"/>
              </a:rPr>
              <a:t>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{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         _</a:t>
            </a:r>
            <a:r>
              <a:rPr lang="da-DK" sz="1400">
                <a:latin typeface="Consolas" panose="020B0609020204030204" pitchFamily="49" charset="0"/>
              </a:rPr>
              <a:t>detailsViewModel = 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400">
                <a:latin typeface="Consolas" panose="020B0609020204030204" pitchFamily="49" charset="0"/>
              </a:rPr>
              <a:t>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}              </a:t>
            </a:r>
            <a:endParaRPr lang="da-DK" sz="1400">
              <a:latin typeface="Consolas" panose="020B0609020204030204" pitchFamily="49" charset="0"/>
            </a:endParaRPr>
          </a:p>
          <a:p>
            <a:endParaRPr lang="da-DK" sz="1400" smtClean="0">
              <a:latin typeface="Consolas" panose="020B0609020204030204" pitchFamily="49" charset="0"/>
            </a:endParaRPr>
          </a:p>
          <a:p>
            <a:r>
              <a:rPr lang="da-DK" sz="1400">
                <a:latin typeface="Consolas" panose="020B0609020204030204" pitchFamily="49" charset="0"/>
              </a:rPr>
              <a:t> </a:t>
            </a:r>
            <a:r>
              <a:rPr lang="da-DK" sz="1400" smtClean="0">
                <a:latin typeface="Consolas" panose="020B0609020204030204" pitchFamily="49" charset="0"/>
              </a:rPr>
              <a:t>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>
                <a:latin typeface="Consolas" panose="020B0609020204030204" pitchFamily="49" charset="0"/>
              </a:rPr>
              <a:t>();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OnPropertyChanged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400" smtClean="0">
                <a:latin typeface="Consolas" panose="020B0609020204030204" pitchFamily="49" charset="0"/>
              </a:rPr>
              <a:t>(</a:t>
            </a:r>
            <a:r>
              <a:rPr lang="da-DK" sz="1400" b="1" smtClean="0">
                <a:latin typeface="Consolas" panose="020B0609020204030204" pitchFamily="49" charset="0"/>
              </a:rPr>
              <a:t>DetailsViewModel</a:t>
            </a:r>
            <a:r>
              <a:rPr lang="da-DK" sz="1400">
                <a:latin typeface="Consolas" panose="020B0609020204030204" pitchFamily="49" charset="0"/>
              </a:rPr>
              <a:t>));</a:t>
            </a:r>
          </a:p>
          <a:p>
            <a:r>
              <a:rPr lang="da-DK" sz="1400" smtClean="0">
                <a:latin typeface="Consolas" panose="020B0609020204030204" pitchFamily="49" charset="0"/>
              </a:rPr>
              <a:t>   }</a:t>
            </a:r>
            <a:endParaRPr lang="da-DK" sz="1400">
              <a:latin typeface="Consolas" panose="020B0609020204030204" pitchFamily="49" charset="0"/>
            </a:endParaRPr>
          </a:p>
          <a:p>
            <a:r>
              <a:rPr lang="da-DK" sz="1400" smtClean="0">
                <a:latin typeface="Consolas" panose="020B0609020204030204" pitchFamily="49" charset="0"/>
              </a:rPr>
              <a:t>}</a:t>
            </a:r>
          </a:p>
          <a:p>
            <a:endParaRPr lang="da-DK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289884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371596"/>
            <a:ext cx="3130062" cy="18452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mtClean="0"/>
          </a:p>
        </p:txBody>
      </p:sp>
      <p:sp>
        <p:nvSpPr>
          <p:cNvPr id="6" name="Afrundet rektangel 5"/>
          <p:cNvSpPr/>
          <p:nvPr/>
        </p:nvSpPr>
        <p:spPr>
          <a:xfrm>
            <a:off x="1708637" y="2076608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3" y="1371596"/>
            <a:ext cx="3033366" cy="1845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078522" y="4166924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708637" y="4469795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List&lt;Car&gt;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577137" y="46230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142887" y="46230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4467757" y="1017332"/>
            <a:ext cx="1337787" cy="18555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Factory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54615" y="1017333"/>
            <a:ext cx="1337787" cy="1855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Item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841473" y="1020622"/>
            <a:ext cx="1383090" cy="1855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Details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467756" y="3263070"/>
            <a:ext cx="4684443" cy="10217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1291564" y="1231745"/>
            <a:ext cx="278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DetailsViewModel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ItemViewModelCollection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ItemViewModelSelected</a:t>
            </a:r>
          </a:p>
          <a:p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>
                <a:solidFill>
                  <a:srgbClr val="FF0000"/>
                </a:solidFill>
              </a:rPr>
              <a:t>_catalog</a:t>
            </a:r>
          </a:p>
          <a:p>
            <a:r>
              <a:rPr lang="da-DK">
                <a:solidFill>
                  <a:srgbClr val="FF0000"/>
                </a:solidFill>
              </a:rPr>
              <a:t>_viewModelFactory</a:t>
            </a:r>
          </a:p>
          <a:p>
            <a:r>
              <a:rPr lang="da-DK">
                <a:solidFill>
                  <a:srgbClr val="FF0000"/>
                </a:solidFill>
              </a:rPr>
              <a:t>_detailsViewModel</a:t>
            </a:r>
          </a:p>
          <a:p>
            <a:r>
              <a:rPr lang="da-DK">
                <a:solidFill>
                  <a:srgbClr val="FF0000"/>
                </a:solidFill>
              </a:rPr>
              <a:t>_itemViewModelSelected</a:t>
            </a:r>
          </a:p>
        </p:txBody>
      </p:sp>
    </p:spTree>
    <p:extLst>
      <p:ext uri="{BB962C8B-B14F-4D97-AF65-F5344CB8AC3E}">
        <p14:creationId xmlns:p14="http://schemas.microsoft.com/office/powerpoint/2010/main" val="904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28846" cy="5413147"/>
          </a:xfrm>
        </p:spPr>
        <p:txBody>
          <a:bodyPr/>
          <a:lstStyle/>
          <a:p>
            <a:r>
              <a:rPr lang="da-DK" smtClean="0"/>
              <a:t>C#</a:t>
            </a:r>
          </a:p>
          <a:p>
            <a:r>
              <a:rPr lang="da-DK" smtClean="0"/>
              <a:t>Rummer properties som </a:t>
            </a:r>
            <a:r>
              <a:rPr lang="da-DK" err="1" smtClean="0"/>
              <a:t>Views</a:t>
            </a:r>
            <a:r>
              <a:rPr lang="da-DK" smtClean="0"/>
              <a:t> kan binde til</a:t>
            </a:r>
          </a:p>
          <a:p>
            <a:r>
              <a:rPr lang="da-DK" smtClean="0"/>
              <a:t>Transformationer fra domæne-objekter til ViewModel-objekter</a:t>
            </a:r>
          </a:p>
          <a:p>
            <a:r>
              <a:rPr lang="da-DK" smtClean="0"/>
              <a:t>Kontakt til Model</a:t>
            </a:r>
          </a:p>
          <a:p>
            <a:r>
              <a:rPr lang="da-DK" smtClean="0"/>
              <a:t>Indhold drives af krav til Views</a:t>
            </a:r>
          </a:p>
          <a:p>
            <a:r>
              <a:rPr lang="da-DK" smtClean="0"/>
              <a:t>Skal ”servicere” Views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rundet rektangel 48"/>
          <p:cNvSpPr/>
          <p:nvPr/>
        </p:nvSpPr>
        <p:spPr>
          <a:xfrm>
            <a:off x="486803" y="254237"/>
            <a:ext cx="5539027" cy="6021573"/>
          </a:xfrm>
          <a:prstGeom prst="roundRect">
            <a:avLst/>
          </a:prstGeom>
          <a:solidFill>
            <a:srgbClr val="8A8A8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&lt;Page&gt;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383627" y="1761926"/>
            <a:ext cx="2676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ItemViewModelCollection</a:t>
            </a:r>
          </a:p>
          <a:p>
            <a:r>
              <a:rPr lang="da-DK" b="1" smtClean="0">
                <a:solidFill>
                  <a:schemeClr val="bg1"/>
                </a:solidFill>
              </a:rPr>
              <a:t>ItemViewModelSelected</a:t>
            </a:r>
          </a:p>
          <a:p>
            <a:r>
              <a:rPr lang="da-DK" b="1" smtClean="0">
                <a:solidFill>
                  <a:schemeClr val="bg1"/>
                </a:solidFill>
              </a:rPr>
              <a:t>DetailsViewModel</a:t>
            </a:r>
            <a:endParaRPr lang="da-DK" b="1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&lt;Grid&gt;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72202" y="1148930"/>
            <a:ext cx="2444243" cy="174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&lt;ListView&gt;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269554" y="1687974"/>
            <a:ext cx="2018566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72202" y="3414076"/>
            <a:ext cx="2444244" cy="1743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&lt;StackPanel&gt;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415991" y="1988282"/>
            <a:ext cx="301762" cy="296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987759" y="1988282"/>
            <a:ext cx="1135786" cy="30278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2269555" y="3903713"/>
            <a:ext cx="2018566" cy="10564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2987759" y="4077009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/>
          <p:cNvSpPr/>
          <p:nvPr/>
        </p:nvSpPr>
        <p:spPr>
          <a:xfrm>
            <a:off x="2415991" y="4077186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2415991" y="4498351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3001468" y="4503643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4360705" y="1460175"/>
            <a:ext cx="3046541" cy="49578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>
            <a:stCxn id="17" idx="1"/>
          </p:cNvCxnSpPr>
          <p:nvPr/>
        </p:nvCxnSpPr>
        <p:spPr>
          <a:xfrm flipH="1">
            <a:off x="4341755" y="2500590"/>
            <a:ext cx="3041872" cy="1334628"/>
          </a:xfrm>
          <a:prstGeom prst="straightConnector1">
            <a:avLst/>
          </a:prstGeom>
          <a:ln w="50800"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 flipH="1" flipV="1">
            <a:off x="4360705" y="1761854"/>
            <a:ext cx="2967652" cy="487651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kstfelt 47"/>
          <p:cNvSpPr txBox="1"/>
          <p:nvPr/>
        </p:nvSpPr>
        <p:spPr>
          <a:xfrm>
            <a:off x="1684170" y="286822"/>
            <a:ext cx="322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/>
                </a:solidFill>
              </a:rPr>
              <a:t> DataContext = </a:t>
            </a:r>
            <a:r>
              <a:rPr lang="da-DK" sz="1400" b="1">
                <a:solidFill>
                  <a:schemeClr val="bg1"/>
                </a:solidFill>
              </a:rPr>
              <a:t>MasterDetailsViewModel</a:t>
            </a:r>
            <a:endParaRPr lang="da-DK" sz="1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11262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Collections af domæne-objekter</a:t>
            </a:r>
            <a:endParaRPr lang="da-DK"/>
          </a:p>
          <a:p>
            <a:r>
              <a:rPr lang="da-DK" smtClean="0"/>
              <a:t>Ingen kontakt til Views</a:t>
            </a:r>
            <a:endParaRPr lang="da-DK"/>
          </a:p>
          <a:p>
            <a:r>
              <a:rPr lang="da-DK" smtClean="0"/>
              <a:t>Udelukkende forretningslogik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mtClean="0"/>
              <a:t>ViewModel klasser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Master/Details 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678466"/>
            <a:ext cx="3130062" cy="39131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2448507"/>
            <a:ext cx="2831123" cy="14336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Item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380349" y="1678466"/>
            <a:ext cx="4149969" cy="32179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Details 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579640" y="243535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6751527" y="2709375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7641015" y="2718693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1975437" y="2997375"/>
            <a:ext cx="2182638" cy="7372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2105236" y="3155490"/>
            <a:ext cx="466926" cy="453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2671767" y="3155491"/>
            <a:ext cx="1314753" cy="453322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mtClean="0"/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226fd434-1369-4d8d-891e-061bd502fc1e" Revision="1" Stencil="System.MyShapes" StencilVersion="1.0"/>
</Control>
</file>

<file path=customXml/item2.xml><?xml version="1.0" encoding="utf-8"?>
<Control xmlns="http://schemas.microsoft.com/VisualStudio/2011/storyboarding/control">
  <Id Name="42491378-530b-462f-b479-b02d78d2709c" Revision="1" Stencil="System.MyShapes" StencilVersion="1.0"/>
</Control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D75BEB4-7785-47E6-ACAF-EEE5B6F459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F00E06-4422-483F-8049-4247752342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83C97E-EB1A-4B57-9239-FE19E9F5E7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1442</Words>
  <Application>Microsoft Office PowerPoint</Application>
  <PresentationFormat>Widescreen</PresentationFormat>
  <Paragraphs>573</Paragraphs>
  <Slides>40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Segoe UI</vt:lpstr>
      <vt:lpstr>Office-tema</vt:lpstr>
      <vt:lpstr>MVVM  ViewModel Klasser</vt:lpstr>
      <vt:lpstr>PowerPoint-præsentation</vt:lpstr>
      <vt:lpstr>PowerPoint-præsentation</vt:lpstr>
      <vt:lpstr>PowerPoint-præsentation</vt:lpstr>
      <vt:lpstr>PowerPoint-præsentation</vt:lpstr>
      <vt:lpstr>ViewModel klasser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176</cp:revision>
  <dcterms:created xsi:type="dcterms:W3CDTF">2017-04-11T11:00:29Z</dcterms:created>
  <dcterms:modified xsi:type="dcterms:W3CDTF">2017-11-09T18:50:38Z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