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36" r:id="rId4"/>
    <p:sldId id="402" r:id="rId5"/>
    <p:sldId id="403" r:id="rId6"/>
    <p:sldId id="404" r:id="rId7"/>
    <p:sldId id="425" r:id="rId8"/>
    <p:sldId id="405" r:id="rId9"/>
    <p:sldId id="426" r:id="rId10"/>
    <p:sldId id="406" r:id="rId11"/>
    <p:sldId id="427" r:id="rId12"/>
    <p:sldId id="407" r:id="rId13"/>
    <p:sldId id="408" r:id="rId14"/>
    <p:sldId id="428" r:id="rId15"/>
    <p:sldId id="409" r:id="rId16"/>
    <p:sldId id="429" r:id="rId17"/>
    <p:sldId id="410" r:id="rId18"/>
    <p:sldId id="430" r:id="rId19"/>
    <p:sldId id="412" r:id="rId20"/>
    <p:sldId id="411" r:id="rId21"/>
    <p:sldId id="431" r:id="rId22"/>
    <p:sldId id="413" r:id="rId23"/>
    <p:sldId id="414" r:id="rId24"/>
    <p:sldId id="415" r:id="rId25"/>
    <p:sldId id="432" r:id="rId26"/>
    <p:sldId id="416" r:id="rId27"/>
    <p:sldId id="417" r:id="rId28"/>
    <p:sldId id="433" r:id="rId29"/>
    <p:sldId id="418" r:id="rId30"/>
    <p:sldId id="419" r:id="rId31"/>
    <p:sldId id="434" r:id="rId32"/>
    <p:sldId id="420" r:id="rId33"/>
    <p:sldId id="440" r:id="rId34"/>
    <p:sldId id="435" r:id="rId35"/>
    <p:sldId id="421" r:id="rId36"/>
    <p:sldId id="422" r:id="rId37"/>
    <p:sldId id="423" r:id="rId38"/>
    <p:sldId id="441" r:id="rId39"/>
    <p:sldId id="438" r:id="rId40"/>
    <p:sldId id="439" r:id="rId4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Factory Method</a:t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PettingZooV12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PettingZooV12(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aChild,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Rabbit</a:t>
            </a:r>
            <a:r>
              <a:rPr lang="da-DK" b="1" smtClean="0">
                <a:latin typeface="Consolas" panose="020B0609020204030204" pitchFamily="49" charset="0"/>
              </a:rPr>
              <a:t> aRabbit)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TheRabbit = </a:t>
            </a:r>
            <a:r>
              <a:rPr lang="da-DK" b="1">
                <a:latin typeface="Consolas" panose="020B0609020204030204" pitchFamily="49" charset="0"/>
              </a:rPr>
              <a:t>aRabbit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da-DK" b="1">
                <a:latin typeface="Consolas" panose="020B0609020204030204" pitchFamily="49" charset="0"/>
              </a:rPr>
              <a:t> TheRabbit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Interact()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1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ZooV12</a:t>
            </a:r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2"/>
            <a:endCxn id="10" idx="0"/>
          </p:cNvCxnSpPr>
          <p:nvPr/>
        </p:nvCxnSpPr>
        <p:spPr>
          <a:xfrm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6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Animal(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latin typeface="Consolas" panose="020B0609020204030204" pitchFamily="49" charset="0"/>
              </a:rPr>
              <a:t> description)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latin typeface="Consolas" panose="020B0609020204030204" pitchFamily="49" charset="0"/>
              </a:rPr>
              <a:t>Description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en-US" b="1">
                <a:latin typeface="Consolas" panose="020B0609020204030204" pitchFamily="49" charset="0"/>
              </a:rPr>
              <a:t>description</a:t>
            </a:r>
            <a:r>
              <a:rPr lang="da-DK" b="1" smtClean="0">
                <a:latin typeface="Consolas" panose="020B0609020204030204" pitchFamily="49" charset="0"/>
              </a:rPr>
              <a:t>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Description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</a:t>
            </a: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8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PettingZooV20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PettingZooV20(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1400" b="1">
                <a:latin typeface="Consolas" panose="020B0609020204030204" pitchFamily="49" charset="0"/>
              </a:rPr>
              <a:t> aChild,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latin typeface="Consolas" panose="020B0609020204030204" pitchFamily="49" charset="0"/>
              </a:rPr>
              <a:t> animalType)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TheChild </a:t>
            </a:r>
            <a:r>
              <a:rPr lang="da-DK" sz="1400" b="1">
                <a:latin typeface="Consolas" panose="020B0609020204030204" pitchFamily="49" charset="0"/>
              </a:rPr>
              <a:t>= aChild;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(animalType ==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"Rabbit"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      TheAnimal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sz="1400" b="1"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"A white Rabbit"</a:t>
            </a:r>
            <a:r>
              <a:rPr lang="en-US" sz="1400" b="1">
                <a:latin typeface="Consolas" panose="020B0609020204030204" pitchFamily="49" charset="0"/>
              </a:rPr>
              <a:t>);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      TheAnimal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sz="1400" b="1"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"Cute little Goat"</a:t>
            </a:r>
            <a:r>
              <a:rPr lang="en-US" sz="1400" b="1">
                <a:latin typeface="Consolas" panose="020B0609020204030204" pitchFamily="49" charset="0"/>
              </a:rPr>
              <a:t>);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400" b="1">
                <a:latin typeface="Consolas" panose="020B0609020204030204" pitchFamily="49" charset="0"/>
              </a:rPr>
              <a:t> TheChild {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>
                <a:latin typeface="Consolas" panose="020B0609020204030204" pitchFamily="49" charset="0"/>
              </a:rPr>
              <a:t>; }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1400" b="1">
                <a:latin typeface="Consolas" panose="020B0609020204030204" pitchFamily="49" charset="0"/>
              </a:rPr>
              <a:t> TheAnimal {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>
                <a:latin typeface="Consolas" panose="020B0609020204030204" pitchFamily="49" charset="0"/>
              </a:rPr>
              <a:t>; }</a:t>
            </a: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Interact()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 smtClean="0">
                <a:latin typeface="Consolas" panose="020B0609020204030204" pitchFamily="49" charset="0"/>
              </a:rPr>
              <a:t>     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2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ZooV20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78960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1579190" y="1677983"/>
            <a:ext cx="900230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779497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Goat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12" name="Vinklet forbindelse 2"/>
          <p:cNvCxnSpPr>
            <a:stCxn id="11" idx="0"/>
            <a:endCxn id="10" idx="2"/>
          </p:cNvCxnSpPr>
          <p:nvPr/>
        </p:nvCxnSpPr>
        <p:spPr>
          <a:xfrm flipH="1" flipV="1">
            <a:off x="2479420" y="1677983"/>
            <a:ext cx="1200307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4" idx="2"/>
            <a:endCxn id="8" idx="0"/>
          </p:cNvCxnSpPr>
          <p:nvPr/>
        </p:nvCxnSpPr>
        <p:spPr>
          <a:xfrm flipH="1">
            <a:off x="1579190" y="2030440"/>
            <a:ext cx="4354630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inklet forbindelse 2"/>
          <p:cNvCxnSpPr>
            <a:stCxn id="4" idx="2"/>
            <a:endCxn id="11" idx="0"/>
          </p:cNvCxnSpPr>
          <p:nvPr/>
        </p:nvCxnSpPr>
        <p:spPr>
          <a:xfrm flipH="1">
            <a:off x="3679727" y="2030440"/>
            <a:ext cx="2254093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4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en-US" sz="1600" b="1" smtClean="0">
                <a:latin typeface="Consolas" panose="020B0609020204030204" pitchFamily="49" charset="0"/>
              </a:rPr>
              <a:t> PettingZooV21(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aChild,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>
                <a:latin typeface="Consolas" panose="020B0609020204030204" pitchFamily="49" charset="0"/>
              </a:rPr>
              <a:t> animalType)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TheChild </a:t>
            </a:r>
            <a:r>
              <a:rPr lang="da-DK" sz="1600" b="1">
                <a:latin typeface="Consolas" panose="020B0609020204030204" pitchFamily="49" charset="0"/>
              </a:rPr>
              <a:t>= aChild;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(animalType == 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"Rabbit"</a:t>
            </a:r>
            <a:r>
              <a:rPr lang="da-DK" sz="1600" b="1">
                <a:latin typeface="Consolas" panose="020B0609020204030204" pitchFamily="49" charset="0"/>
              </a:rPr>
              <a:t>)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   TheAnimal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"A white Rabbit"</a:t>
            </a:r>
            <a:r>
              <a:rPr lang="en-US" sz="1600" b="1">
                <a:latin typeface="Consolas" panose="020B0609020204030204" pitchFamily="49" charset="0"/>
              </a:rPr>
              <a:t>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1600" b="1">
                <a:latin typeface="Consolas" panose="020B0609020204030204" pitchFamily="49" charset="0"/>
              </a:rPr>
              <a:t>(animalType == 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Goat"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  <a:endParaRPr lang="da-DK" sz="16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   TheAnimal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"Cute little Goat"</a:t>
            </a:r>
            <a:r>
              <a:rPr lang="en-US" sz="1600" b="1">
                <a:latin typeface="Consolas" panose="020B0609020204030204" pitchFamily="49" charset="0"/>
              </a:rPr>
              <a:t>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}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sz="16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   {</a:t>
            </a:r>
          </a:p>
          <a:p>
            <a:r>
              <a:rPr lang="en-US" sz="1600" b="1">
                <a:latin typeface="Consolas" panose="020B0609020204030204" pitchFamily="49" charset="0"/>
              </a:rPr>
              <a:t>         TheAnimal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Pony</a:t>
            </a:r>
            <a:r>
              <a:rPr lang="en-US" sz="1600" b="1" smtClean="0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Li’l Sebastian"</a:t>
            </a:r>
            <a:r>
              <a:rPr lang="en-US" sz="1600" b="1" smtClean="0">
                <a:latin typeface="Consolas" panose="020B0609020204030204" pitchFamily="49" charset="0"/>
              </a:rPr>
              <a:t>);</a:t>
            </a:r>
            <a:endParaRPr lang="en-US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  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3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ZooV21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78960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1579190" y="1677983"/>
            <a:ext cx="900230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779497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Goat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12" name="Vinklet forbindelse 2"/>
          <p:cNvCxnSpPr>
            <a:stCxn id="11" idx="0"/>
            <a:endCxn id="10" idx="2"/>
          </p:cNvCxnSpPr>
          <p:nvPr/>
        </p:nvCxnSpPr>
        <p:spPr>
          <a:xfrm flipH="1" flipV="1">
            <a:off x="2479420" y="1677983"/>
            <a:ext cx="1200307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4" idx="2"/>
            <a:endCxn id="8" idx="0"/>
          </p:cNvCxnSpPr>
          <p:nvPr/>
        </p:nvCxnSpPr>
        <p:spPr>
          <a:xfrm flipH="1">
            <a:off x="1579190" y="2030440"/>
            <a:ext cx="4354630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inklet forbindelse 2"/>
          <p:cNvCxnSpPr>
            <a:stCxn id="4" idx="2"/>
            <a:endCxn id="11" idx="0"/>
          </p:cNvCxnSpPr>
          <p:nvPr/>
        </p:nvCxnSpPr>
        <p:spPr>
          <a:xfrm flipH="1">
            <a:off x="3679727" y="2030440"/>
            <a:ext cx="2254093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880034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Pony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15" name="Vinklet forbindelse 2"/>
          <p:cNvCxnSpPr>
            <a:stCxn id="4" idx="2"/>
            <a:endCxn id="14" idx="0"/>
          </p:cNvCxnSpPr>
          <p:nvPr/>
        </p:nvCxnSpPr>
        <p:spPr>
          <a:xfrm flipH="1">
            <a:off x="5780264" y="2030440"/>
            <a:ext cx="153556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14" idx="0"/>
            <a:endCxn id="10" idx="2"/>
          </p:cNvCxnSpPr>
          <p:nvPr/>
        </p:nvCxnSpPr>
        <p:spPr>
          <a:xfrm flipH="1" flipV="1">
            <a:off x="2479420" y="1677983"/>
            <a:ext cx="3300844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6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PettingZooV30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PettingZooV30(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aChild,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b="1" smtClean="0">
                <a:latin typeface="Consolas" panose="020B0609020204030204" pitchFamily="49" charset="0"/>
              </a:rPr>
              <a:t> anAnimal)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</a:t>
            </a:r>
            <a:r>
              <a:rPr lang="da-DK" b="1">
                <a:latin typeface="Consolas" panose="020B0609020204030204" pitchFamily="49" charset="0"/>
              </a:rPr>
              <a:t>Animal</a:t>
            </a:r>
            <a:r>
              <a:rPr lang="en-US" b="1" smtClean="0">
                <a:latin typeface="Consolas" panose="020B0609020204030204" pitchFamily="49" charset="0"/>
              </a:rPr>
              <a:t> = </a:t>
            </a:r>
            <a:r>
              <a:rPr lang="da-DK" b="1">
                <a:latin typeface="Consolas" panose="020B0609020204030204" pitchFamily="49" charset="0"/>
              </a:rPr>
              <a:t>anAnimal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b="1" smtClean="0">
                <a:latin typeface="Consolas" panose="020B0609020204030204" pitchFamily="49" charset="0"/>
              </a:rPr>
              <a:t> TheAnimal 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latin typeface="Consolas" panose="020B0609020204030204" pitchFamily="49" charset="0"/>
              </a:rPr>
              <a:t> Interact()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9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ZooV30</a:t>
            </a:r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2"/>
            <a:endCxn id="10" idx="0"/>
          </p:cNvCxnSpPr>
          <p:nvPr/>
        </p:nvCxnSpPr>
        <p:spPr>
          <a:xfrm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</p:txBody>
      </p: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18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Description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</a:t>
            </a: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07532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</a:t>
            </a:r>
            <a:r>
              <a:rPr lang="da-DK" sz="3200" b="1" smtClean="0"/>
              <a:t>Petting Zoo </a:t>
            </a:r>
            <a:r>
              <a:rPr lang="da-DK" sz="3200" smtClean="0"/>
              <a:t>contains</a:t>
            </a:r>
          </a:p>
          <a:p>
            <a:pPr lvl="1"/>
            <a:r>
              <a:rPr lang="da-DK" sz="2800" smtClean="0"/>
              <a:t>A </a:t>
            </a:r>
            <a:r>
              <a:rPr lang="da-DK" sz="2800" b="1" smtClean="0"/>
              <a:t>child</a:t>
            </a:r>
          </a:p>
          <a:p>
            <a:pPr lvl="1"/>
            <a:r>
              <a:rPr lang="da-DK" sz="2800" smtClean="0"/>
              <a:t>An </a:t>
            </a:r>
            <a:r>
              <a:rPr lang="da-DK" sz="2800" b="1" smtClean="0"/>
              <a:t>animal</a:t>
            </a:r>
          </a:p>
          <a:p>
            <a:r>
              <a:rPr lang="da-DK" sz="3200" b="1" i="1" smtClean="0">
                <a:solidFill>
                  <a:srgbClr val="FF0000"/>
                </a:solidFill>
              </a:rPr>
              <a:t>How to create an animal which ”matches” the child</a:t>
            </a:r>
            <a:endParaRPr lang="da-DK" sz="3200" b="1" i="1">
              <a:solidFill>
                <a:srgbClr val="FF0000"/>
              </a:solidFill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005" y="0"/>
            <a:ext cx="5490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PettingZooV31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PettingZooV31(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aChild,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 smtClean="0">
                <a:latin typeface="Consolas" panose="020B0609020204030204" pitchFamily="49" charset="0"/>
              </a:rPr>
              <a:t> anAnimal)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</a:t>
            </a:r>
            <a:r>
              <a:rPr lang="da-DK" b="1">
                <a:latin typeface="Consolas" panose="020B0609020204030204" pitchFamily="49" charset="0"/>
              </a:rPr>
              <a:t>Animal</a:t>
            </a:r>
            <a:r>
              <a:rPr lang="en-US" b="1" smtClean="0">
                <a:latin typeface="Consolas" panose="020B0609020204030204" pitchFamily="49" charset="0"/>
              </a:rPr>
              <a:t> = </a:t>
            </a:r>
            <a:r>
              <a:rPr lang="da-DK" b="1">
                <a:latin typeface="Consolas" panose="020B0609020204030204" pitchFamily="49" charset="0"/>
              </a:rPr>
              <a:t>anAnimal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 smtClean="0">
                <a:latin typeface="Consolas" panose="020B0609020204030204" pitchFamily="49" charset="0"/>
              </a:rPr>
              <a:t> TheAnimal 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latin typeface="Consolas" panose="020B0609020204030204" pitchFamily="49" charset="0"/>
              </a:rPr>
              <a:t> Interact()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33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ZooV31</a:t>
            </a:r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2"/>
            <a:endCxn id="10" idx="0"/>
          </p:cNvCxnSpPr>
          <p:nvPr/>
        </p:nvCxnSpPr>
        <p:spPr>
          <a:xfrm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pic>
        <p:nvPicPr>
          <p:cNvPr id="1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6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Description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</a:t>
            </a:r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AgeMinimum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7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PettingZooV40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PettingZooV40(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Choose proper animal...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 smtClean="0">
                <a:latin typeface="Consolas" panose="020B0609020204030204" pitchFamily="49" charset="0"/>
              </a:rPr>
              <a:t> TheAnimal 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latin typeface="Consolas" panose="020B0609020204030204" pitchFamily="49" charset="0"/>
              </a:rPr>
              <a:t> Interact()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2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smtClean="0">
                <a:latin typeface="Consolas" panose="020B0609020204030204" pitchFamily="49" charset="0"/>
              </a:rPr>
              <a:t> PettingZooV40(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1400" b="1" smtClean="0">
                <a:latin typeface="Consolas" panose="020B0609020204030204" pitchFamily="49" charset="0"/>
              </a:rPr>
              <a:t> aChild)</a:t>
            </a:r>
            <a:endParaRPr lang="en-US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TheChild </a:t>
            </a:r>
            <a:r>
              <a:rPr lang="da-DK" sz="1400" b="1">
                <a:latin typeface="Consolas" panose="020B0609020204030204" pitchFamily="49" charset="0"/>
              </a:rPr>
              <a:t>= aChild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aRabbit = new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sz="1400" b="1"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"A White Rabbit"</a:t>
            </a:r>
            <a:r>
              <a:rPr lang="en-US" sz="1400" b="1">
                <a:latin typeface="Consolas" panose="020B0609020204030204" pitchFamily="49" charset="0"/>
              </a:rPr>
              <a:t>);</a:t>
            </a:r>
          </a:p>
          <a:p>
            <a:r>
              <a:rPr lang="en-US" sz="1400" b="1" smtClean="0">
                <a:latin typeface="Consolas" panose="020B0609020204030204" pitchFamily="49" charset="0"/>
              </a:rPr>
              <a:t>  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aGoat = new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sz="1400" b="1"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"A cute little Goat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);</a:t>
            </a:r>
          </a:p>
          <a:p>
            <a:endParaRPr lang="en-US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(aChild.Age &gt;= aGoat.AgeMinimum)</a:t>
            </a:r>
          </a:p>
          <a:p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TheAnimal </a:t>
            </a:r>
            <a:r>
              <a:rPr lang="da-DK" sz="1400" b="1">
                <a:latin typeface="Consolas" panose="020B0609020204030204" pitchFamily="49" charset="0"/>
              </a:rPr>
              <a:t>= aGoat;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1400" b="1">
                <a:latin typeface="Consolas" panose="020B0609020204030204" pitchFamily="49" charset="0"/>
              </a:rPr>
              <a:t>(aChild.Age &gt;= aGoat.AgeMinimum)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TheAnimal </a:t>
            </a:r>
            <a:r>
              <a:rPr lang="da-DK" sz="1400" b="1">
                <a:latin typeface="Consolas" panose="020B0609020204030204" pitchFamily="49" charset="0"/>
              </a:rPr>
              <a:t>= aRabbit;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//...?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0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ZooV40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78960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1579190" y="1677983"/>
            <a:ext cx="900230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779497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Goat</a:t>
            </a:r>
            <a:endParaRPr lang="da-DK" sz="3600" smtClean="0"/>
          </a:p>
          <a:p>
            <a:endParaRPr lang="da-DK" sz="2800"/>
          </a:p>
        </p:txBody>
      </p:sp>
      <p:cxnSp>
        <p:nvCxnSpPr>
          <p:cNvPr id="12" name="Vinklet forbindelse 2"/>
          <p:cNvCxnSpPr>
            <a:stCxn id="11" idx="0"/>
            <a:endCxn id="10" idx="2"/>
          </p:cNvCxnSpPr>
          <p:nvPr/>
        </p:nvCxnSpPr>
        <p:spPr>
          <a:xfrm flipH="1" flipV="1">
            <a:off x="2479420" y="1677983"/>
            <a:ext cx="1200307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4" idx="2"/>
            <a:endCxn id="8" idx="0"/>
          </p:cNvCxnSpPr>
          <p:nvPr/>
        </p:nvCxnSpPr>
        <p:spPr>
          <a:xfrm flipH="1">
            <a:off x="1579190" y="2030440"/>
            <a:ext cx="4354630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inklet forbindelse 2"/>
          <p:cNvCxnSpPr>
            <a:stCxn id="4" idx="2"/>
            <a:endCxn id="11" idx="0"/>
          </p:cNvCxnSpPr>
          <p:nvPr/>
        </p:nvCxnSpPr>
        <p:spPr>
          <a:xfrm flipH="1">
            <a:off x="3679727" y="2030440"/>
            <a:ext cx="2254093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pic>
        <p:nvPicPr>
          <p:cNvPr id="1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31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PettingZooV50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PettingZooV50(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TheAnimal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da-DK" b="1" smtClean="0">
                <a:latin typeface="Consolas" panose="020B0609020204030204" pitchFamily="49" charset="0"/>
              </a:rPr>
              <a:t>CreateAnimal(aChild.Age)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Choose proper animal...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rivate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 </a:t>
            </a:r>
            <a:r>
              <a:rPr lang="da-DK" b="1" smtClean="0">
                <a:latin typeface="Consolas" panose="020B0609020204030204" pitchFamily="49" charset="0"/>
              </a:rPr>
              <a:t>CreateAnimal(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age)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Algorithm for creating age-matching animal…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Rest of class omitted for brevity…</a:t>
            </a:r>
            <a:endParaRPr lang="en-US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15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 </a:t>
            </a:r>
            <a:r>
              <a:rPr lang="da-DK" b="1" smtClean="0">
                <a:latin typeface="Consolas" panose="020B0609020204030204" pitchFamily="49" charset="0"/>
              </a:rPr>
              <a:t>CreateAnimal(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age)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aRabbit = new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"A White Rabbit"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aGoat = new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"A cute little Goat"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(age &gt;= aGoat.AgeMinimum)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aGoat;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b="1">
                <a:latin typeface="Consolas" panose="020B0609020204030204" pitchFamily="49" charset="0"/>
              </a:rPr>
              <a:t>(age &gt;= aRabbit.AgeMinimum)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aRabbit;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 null; 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36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ZooV50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78960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1579190" y="1677983"/>
            <a:ext cx="900230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779497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Goat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12" name="Vinklet forbindelse 2"/>
          <p:cNvCxnSpPr>
            <a:stCxn id="11" idx="0"/>
            <a:endCxn id="10" idx="2"/>
          </p:cNvCxnSpPr>
          <p:nvPr/>
        </p:nvCxnSpPr>
        <p:spPr>
          <a:xfrm flipH="1" flipV="1">
            <a:off x="2479420" y="1677983"/>
            <a:ext cx="1200307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4" idx="2"/>
            <a:endCxn id="8" idx="0"/>
          </p:cNvCxnSpPr>
          <p:nvPr/>
        </p:nvCxnSpPr>
        <p:spPr>
          <a:xfrm flipH="1">
            <a:off x="1579190" y="2030440"/>
            <a:ext cx="4354630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inklet forbindelse 2"/>
          <p:cNvCxnSpPr>
            <a:stCxn id="4" idx="2"/>
            <a:endCxn id="11" idx="0"/>
          </p:cNvCxnSpPr>
          <p:nvPr/>
        </p:nvCxnSpPr>
        <p:spPr>
          <a:xfrm flipH="1">
            <a:off x="3679727" y="2030440"/>
            <a:ext cx="2254093" cy="1276837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pic>
        <p:nvPicPr>
          <p:cNvPr id="1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4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 smtClean="0">
                <a:latin typeface="Consolas" panose="020B0609020204030204" pitchFamily="49" charset="0"/>
              </a:rPr>
              <a:t> CreateAnimal(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b="1" smtClean="0">
                <a:latin typeface="Consolas" panose="020B0609020204030204" pitchFamily="49" charset="0"/>
              </a:rPr>
              <a:t>age);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  <a:endParaRPr lang="da-DK" sz="4800" smtClean="0"/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  <a:endParaRPr lang="da-DK" sz="4800" smtClean="0"/>
          </a:p>
        </p:txBody>
      </p:sp>
      <p:sp>
        <p:nvSpPr>
          <p:cNvPr id="8" name="Afrundet rektangel 7"/>
          <p:cNvSpPr/>
          <p:nvPr/>
        </p:nvSpPr>
        <p:spPr>
          <a:xfrm>
            <a:off x="5976910" y="428219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  <a:endParaRPr lang="da-DK" sz="4800" smtClean="0"/>
          </a:p>
        </p:txBody>
      </p:sp>
      <p:sp>
        <p:nvSpPr>
          <p:cNvPr id="18" name="Afrundet rektangel 17"/>
          <p:cNvSpPr/>
          <p:nvPr/>
        </p:nvSpPr>
        <p:spPr>
          <a:xfrm>
            <a:off x="5976910" y="133697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  <a:endParaRPr lang="da-DK" sz="480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2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8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PettingZooV60(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aChild,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b="1" smtClean="0">
                <a:latin typeface="Consolas" panose="020B0609020204030204" pitchFamily="49" charset="0"/>
              </a:rPr>
              <a:t> aFactory)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TheAnimal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da-DK" b="1" smtClean="0">
                <a:latin typeface="Consolas" panose="020B0609020204030204" pitchFamily="49" charset="0"/>
              </a:rPr>
              <a:t>aFactory.CreateAnimal(aChild.Age)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>
                <a:latin typeface="Consolas" panose="020B0609020204030204" pitchFamily="49" charset="0"/>
              </a:rPr>
              <a:t> TheAnimal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latin typeface="Consolas" panose="020B0609020204030204" pitchFamily="49" charset="0"/>
              </a:rPr>
              <a:t> Interact()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pet the damn thing...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9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ZooV60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1279113" y="2330027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2479420" y="1677983"/>
            <a:ext cx="0" cy="65204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3679727" y="2030440"/>
            <a:ext cx="2254093" cy="10081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8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 </a:t>
            </a:r>
            <a:r>
              <a:rPr lang="da-DK" sz="1600" b="1" smtClean="0">
                <a:latin typeface="Consolas" panose="020B0609020204030204" pitchFamily="49" charset="0"/>
              </a:rPr>
              <a:t>: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IAnimalFactory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sz="1600" b="1">
                <a:latin typeface="Consolas" panose="020B0609020204030204" pitchFamily="49" charset="0"/>
              </a:rPr>
              <a:t> CreateAnimal(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 age)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aRabbit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"A White Rabbit"</a:t>
            </a:r>
            <a:r>
              <a:rPr lang="en-US" sz="1600" b="1">
                <a:latin typeface="Consolas" panose="020B0609020204030204" pitchFamily="49" charset="0"/>
              </a:rPr>
              <a:t>);</a:t>
            </a: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aGoat </a:t>
            </a:r>
            <a:r>
              <a:rPr lang="en-US" sz="1600" b="1" smtClean="0">
                <a:latin typeface="Consolas" panose="020B0609020204030204" pitchFamily="49" charset="0"/>
              </a:rPr>
              <a:t> 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"A cute little Goat"</a:t>
            </a:r>
            <a:r>
              <a:rPr lang="en-US" sz="1600" b="1">
                <a:latin typeface="Consolas" panose="020B0609020204030204" pitchFamily="49" charset="0"/>
              </a:rPr>
              <a:t>);</a:t>
            </a: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aPony </a:t>
            </a:r>
            <a:r>
              <a:rPr lang="en-US" sz="1600" b="1" smtClean="0">
                <a:latin typeface="Consolas" panose="020B0609020204030204" pitchFamily="49" charset="0"/>
              </a:rPr>
              <a:t> 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Pony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"Li'l Sebastian"</a:t>
            </a:r>
            <a:r>
              <a:rPr lang="en-US" sz="1600" b="1">
                <a:latin typeface="Consolas" panose="020B0609020204030204" pitchFamily="49" charset="0"/>
              </a:rPr>
              <a:t>);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en-US" sz="1600" b="1">
                <a:latin typeface="Consolas" panose="020B0609020204030204" pitchFamily="49" charset="0"/>
              </a:rPr>
              <a:t>(age &gt;= aPony.AgeMinimum)   {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>
                <a:latin typeface="Consolas" panose="020B0609020204030204" pitchFamily="49" charset="0"/>
              </a:rPr>
              <a:t> aPony; }</a:t>
            </a: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sz="1600" b="1">
                <a:latin typeface="Consolas" panose="020B0609020204030204" pitchFamily="49" charset="0"/>
              </a:rPr>
              <a:t>(age &gt;= aGoat.AgeMinimum)   </a:t>
            </a:r>
            <a:r>
              <a:rPr lang="en-US" sz="1600" b="1" smtClean="0">
                <a:latin typeface="Consolas" panose="020B0609020204030204" pitchFamily="49" charset="0"/>
              </a:rPr>
              <a:t>{ </a:t>
            </a:r>
            <a:r>
              <a:rPr 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aGoat; }</a:t>
            </a: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sz="1600" b="1">
                <a:latin typeface="Consolas" panose="020B0609020204030204" pitchFamily="49" charset="0"/>
              </a:rPr>
              <a:t>(age &gt;= aRabbit.AgeMinimum) </a:t>
            </a:r>
            <a:r>
              <a:rPr lang="en-US" sz="1600" b="1" smtClean="0">
                <a:latin typeface="Consolas" panose="020B0609020204030204" pitchFamily="49" charset="0"/>
              </a:rPr>
              <a:t>{ </a:t>
            </a:r>
            <a:r>
              <a:rPr 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aRabbit;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sz="1600" b="1" smtClean="0">
                <a:latin typeface="Consolas" panose="020B0609020204030204" pitchFamily="49" charset="0"/>
              </a:rPr>
              <a:t>                                { </a:t>
            </a:r>
            <a:r>
              <a:rPr 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600" b="1">
                <a:latin typeface="Consolas" panose="020B0609020204030204" pitchFamily="49" charset="0"/>
              </a:rPr>
              <a:t>;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8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ZooV60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1279113" y="2330027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2479420" y="1677983"/>
            <a:ext cx="0" cy="65204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3679727" y="2030440"/>
            <a:ext cx="2254093" cy="10081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8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  <a:endParaRPr lang="da-DK" sz="3600" smtClean="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ZooV60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1279113" y="2330027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2479420" y="1677983"/>
            <a:ext cx="0" cy="65204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3679727" y="2030440"/>
            <a:ext cx="2254093" cy="10081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834049" y="2330027"/>
            <a:ext cx="2400614" cy="141721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Animal</a:t>
            </a:r>
          </a:p>
          <a:p>
            <a:pPr algn="ctr"/>
            <a:r>
              <a:rPr lang="da-DK" sz="3200" smtClean="0"/>
              <a:t>FactoryCute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5033589" y="5224130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  <a:endParaRPr lang="da-DK" sz="3600" smtClean="0"/>
          </a:p>
        </p:txBody>
      </p:sp>
      <p:sp>
        <p:nvSpPr>
          <p:cNvPr id="20" name="Afrundet rektangel 19"/>
          <p:cNvSpPr/>
          <p:nvPr/>
        </p:nvSpPr>
        <p:spPr>
          <a:xfrm>
            <a:off x="7134126" y="5224130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Goat</a:t>
            </a:r>
            <a:endParaRPr lang="da-DK" sz="3600" smtClean="0"/>
          </a:p>
        </p:txBody>
      </p:sp>
      <p:cxnSp>
        <p:nvCxnSpPr>
          <p:cNvPr id="22" name="Vinklet forbindelse 2"/>
          <p:cNvCxnSpPr>
            <a:stCxn id="10" idx="2"/>
            <a:endCxn id="12" idx="0"/>
          </p:cNvCxnSpPr>
          <p:nvPr/>
        </p:nvCxnSpPr>
        <p:spPr>
          <a:xfrm flipH="1">
            <a:off x="5933819" y="3747237"/>
            <a:ext cx="2100537" cy="14768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inklet forbindelse 2"/>
          <p:cNvCxnSpPr>
            <a:stCxn id="10" idx="2"/>
            <a:endCxn id="20" idx="0"/>
          </p:cNvCxnSpPr>
          <p:nvPr/>
        </p:nvCxnSpPr>
        <p:spPr>
          <a:xfrm>
            <a:off x="8034356" y="3747237"/>
            <a:ext cx="0" cy="14768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9234663" y="5224130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Pony</a:t>
            </a:r>
            <a:endParaRPr lang="da-DK" sz="3600" smtClean="0"/>
          </a:p>
        </p:txBody>
      </p:sp>
      <p:cxnSp>
        <p:nvCxnSpPr>
          <p:cNvPr id="25" name="Vinklet forbindelse 2"/>
          <p:cNvCxnSpPr>
            <a:stCxn id="10" idx="2"/>
            <a:endCxn id="24" idx="0"/>
          </p:cNvCxnSpPr>
          <p:nvPr/>
        </p:nvCxnSpPr>
        <p:spPr>
          <a:xfrm>
            <a:off x="8034356" y="3747237"/>
            <a:ext cx="2100537" cy="14768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10" idx="1"/>
            <a:endCxn id="15" idx="3"/>
          </p:cNvCxnSpPr>
          <p:nvPr/>
        </p:nvCxnSpPr>
        <p:spPr>
          <a:xfrm flipH="1">
            <a:off x="3679727" y="3038632"/>
            <a:ext cx="3154322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86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AnimalFactoryExotic</a:t>
            </a:r>
            <a:r>
              <a:rPr lang="da-DK" sz="1600" b="1">
                <a:latin typeface="Consolas" panose="020B0609020204030204" pitchFamily="49" charset="0"/>
              </a:rPr>
              <a:t> :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IAnimalFactory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sz="1600" b="1">
                <a:latin typeface="Consolas" panose="020B0609020204030204" pitchFamily="49" charset="0"/>
              </a:rPr>
              <a:t> CreateAnimal(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 age)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1600" b="1" smtClean="0">
                <a:latin typeface="Consolas" panose="020B0609020204030204" pitchFamily="49" charset="0"/>
              </a:rPr>
              <a:t> aLizard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Lizard</a:t>
            </a:r>
            <a:r>
              <a:rPr lang="en-US" sz="1600" b="1" smtClean="0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Mr. Green"</a:t>
            </a:r>
            <a:r>
              <a:rPr lang="en-US" sz="1600" b="1" smtClean="0">
                <a:latin typeface="Consolas" panose="020B0609020204030204" pitchFamily="49" charset="0"/>
              </a:rPr>
              <a:t>);</a:t>
            </a:r>
            <a:endParaRPr lang="en-US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1600" b="1" smtClean="0">
                <a:latin typeface="Consolas" panose="020B0609020204030204" pitchFamily="49" charset="0"/>
              </a:rPr>
              <a:t> aSnake 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Snake</a:t>
            </a:r>
            <a:r>
              <a:rPr lang="en-US" sz="1600" b="1" smtClean="0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Miss Stranguella"</a:t>
            </a:r>
            <a:r>
              <a:rPr lang="en-US" sz="1600" b="1" smtClean="0">
                <a:latin typeface="Consolas" panose="020B0609020204030204" pitchFamily="49" charset="0"/>
              </a:rPr>
              <a:t>);</a:t>
            </a:r>
            <a:endParaRPr lang="en-US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1600" b="1" smtClean="0">
                <a:latin typeface="Consolas" panose="020B0609020204030204" pitchFamily="49" charset="0"/>
              </a:rPr>
              <a:t> aHyena 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Hyena</a:t>
            </a:r>
            <a:r>
              <a:rPr lang="en-US" sz="1600" b="1" smtClean="0">
                <a:latin typeface="Consolas" panose="020B0609020204030204" pitchFamily="49" charset="0"/>
              </a:rPr>
              <a:t>(</a:t>
            </a:r>
            <a:r>
              <a:rPr lang="en-US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"Lassie"</a:t>
            </a:r>
            <a:r>
              <a:rPr lang="en-US" sz="1600" b="1" smtClean="0">
                <a:latin typeface="Consolas" panose="020B0609020204030204" pitchFamily="49" charset="0"/>
              </a:rPr>
              <a:t>);</a:t>
            </a:r>
            <a:endParaRPr lang="en-US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en-US" sz="1600" b="1">
                <a:latin typeface="Consolas" panose="020B0609020204030204" pitchFamily="49" charset="0"/>
              </a:rPr>
              <a:t>(age &gt;= </a:t>
            </a:r>
            <a:r>
              <a:rPr lang="en-US" sz="1600" b="1" smtClean="0">
                <a:latin typeface="Consolas" panose="020B0609020204030204" pitchFamily="49" charset="0"/>
              </a:rPr>
              <a:t>aHyena.AgeMinimum</a:t>
            </a:r>
            <a:r>
              <a:rPr lang="en-US" sz="1600" b="1">
                <a:latin typeface="Consolas" panose="020B0609020204030204" pitchFamily="49" charset="0"/>
              </a:rPr>
              <a:t>)  </a:t>
            </a:r>
            <a:r>
              <a:rPr lang="en-US" sz="1600" b="1" smtClean="0">
                <a:latin typeface="Consolas" panose="020B0609020204030204" pitchFamily="49" charset="0"/>
              </a:rPr>
              <a:t>{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>
                <a:latin typeface="Consolas" panose="020B0609020204030204" pitchFamily="49" charset="0"/>
              </a:rPr>
              <a:t> aHyena</a:t>
            </a:r>
            <a:r>
              <a:rPr lang="en-US" sz="1600" b="1" smtClean="0">
                <a:latin typeface="Consolas" panose="020B0609020204030204" pitchFamily="49" charset="0"/>
              </a:rPr>
              <a:t>; </a:t>
            </a:r>
            <a:r>
              <a:rPr lang="en-US" sz="1600" b="1">
                <a:latin typeface="Consolas" panose="020B0609020204030204" pitchFamily="49" charset="0"/>
              </a:rPr>
              <a:t>}</a:t>
            </a: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sz="1600" b="1">
                <a:latin typeface="Consolas" panose="020B0609020204030204" pitchFamily="49" charset="0"/>
              </a:rPr>
              <a:t>(age &gt;= aSnake</a:t>
            </a:r>
            <a:r>
              <a:rPr lang="en-US" sz="1600" b="1" smtClean="0">
                <a:latin typeface="Consolas" panose="020B0609020204030204" pitchFamily="49" charset="0"/>
              </a:rPr>
              <a:t>.AgeMinimum</a:t>
            </a:r>
            <a:r>
              <a:rPr lang="en-US" sz="1600" b="1">
                <a:latin typeface="Consolas" panose="020B0609020204030204" pitchFamily="49" charset="0"/>
              </a:rPr>
              <a:t>)  </a:t>
            </a:r>
            <a:r>
              <a:rPr lang="en-US" sz="1600" b="1" smtClean="0">
                <a:latin typeface="Consolas" panose="020B0609020204030204" pitchFamily="49" charset="0"/>
              </a:rPr>
              <a:t>{ </a:t>
            </a:r>
            <a:r>
              <a:rPr 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aSnake</a:t>
            </a:r>
            <a:r>
              <a:rPr lang="en-US" sz="1600" b="1" smtClean="0">
                <a:latin typeface="Consolas" panose="020B0609020204030204" pitchFamily="49" charset="0"/>
              </a:rPr>
              <a:t>; </a:t>
            </a:r>
            <a:r>
              <a:rPr lang="en-US" sz="1600" b="1">
                <a:latin typeface="Consolas" panose="020B0609020204030204" pitchFamily="49" charset="0"/>
              </a:rPr>
              <a:t>}</a:t>
            </a:r>
          </a:p>
          <a:p>
            <a:r>
              <a:rPr lang="en-US" sz="1600" b="1" smtClean="0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sz="1600" b="1">
                <a:latin typeface="Consolas" panose="020B0609020204030204" pitchFamily="49" charset="0"/>
              </a:rPr>
              <a:t>(age &gt;= </a:t>
            </a:r>
            <a:r>
              <a:rPr lang="en-US" sz="1600" b="1" smtClean="0">
                <a:latin typeface="Consolas" panose="020B0609020204030204" pitchFamily="49" charset="0"/>
              </a:rPr>
              <a:t>aLizard.AgeMinimum</a:t>
            </a:r>
            <a:r>
              <a:rPr lang="en-US" sz="1600" b="1">
                <a:latin typeface="Consolas" panose="020B0609020204030204" pitchFamily="49" charset="0"/>
              </a:rPr>
              <a:t>) </a:t>
            </a:r>
            <a:r>
              <a:rPr lang="en-US" sz="1600" b="1" smtClean="0">
                <a:latin typeface="Consolas" panose="020B0609020204030204" pitchFamily="49" charset="0"/>
              </a:rPr>
              <a:t>{ </a:t>
            </a:r>
            <a:r>
              <a:rPr 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aLizard</a:t>
            </a:r>
            <a:r>
              <a:rPr lang="en-US" sz="1600" b="1" smtClean="0">
                <a:latin typeface="Consolas" panose="020B0609020204030204" pitchFamily="49" charset="0"/>
              </a:rPr>
              <a:t>; </a:t>
            </a:r>
            <a:r>
              <a:rPr lang="en-US" sz="1600" b="1">
                <a:latin typeface="Consolas" panose="020B0609020204030204" pitchFamily="49" charset="0"/>
              </a:rPr>
              <a:t>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sz="1600" b="1" smtClean="0">
                <a:latin typeface="Consolas" panose="020B0609020204030204" pitchFamily="49" charset="0"/>
              </a:rPr>
              <a:t>                                { </a:t>
            </a:r>
            <a:r>
              <a:rPr 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 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Toad</a:t>
            </a:r>
            <a:r>
              <a:rPr lang="en-US" sz="1600" b="1" smtClean="0">
                <a:latin typeface="Consolas" panose="020B0609020204030204" pitchFamily="49" charset="0"/>
              </a:rPr>
              <a:t>(</a:t>
            </a:r>
            <a:r>
              <a:rPr lang="en-US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"Lazy Larry"</a:t>
            </a:r>
            <a:r>
              <a:rPr lang="en-US" sz="1600" b="1" smtClean="0">
                <a:latin typeface="Consolas" panose="020B0609020204030204" pitchFamily="49" charset="0"/>
              </a:rPr>
              <a:t>);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004636" y="1018940"/>
            <a:ext cx="100944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fac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r>
              <a:rPr lang="da-DK" sz="2400" b="1">
                <a:latin typeface="Consolas" panose="020B0609020204030204" pitchFamily="49" charset="0"/>
              </a:rPr>
              <a:t>(c, fac);</a:t>
            </a:r>
            <a:endParaRPr lang="da-DK" sz="2400" b="1" smtClean="0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7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004636" y="1018940"/>
            <a:ext cx="100944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fac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AnimalFactoryExotic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r>
              <a:rPr lang="da-DK" sz="2400" b="1">
                <a:latin typeface="Consolas" panose="020B0609020204030204" pitchFamily="49" charset="0"/>
              </a:rPr>
              <a:t>(c, fac);</a:t>
            </a:r>
            <a:endParaRPr lang="da-DK" sz="2400" b="1" smtClean="0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2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268419" y="33226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ZooV60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6388881" y="3322634"/>
            <a:ext cx="2400614" cy="16230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Animal</a:t>
            </a:r>
          </a:p>
          <a:p>
            <a:pPr algn="ctr"/>
            <a:r>
              <a:rPr lang="da-DK" sz="3200" smtClean="0"/>
              <a:t>FactoryCute</a:t>
            </a:r>
          </a:p>
        </p:txBody>
      </p:sp>
      <p:pic>
        <p:nvPicPr>
          <p:cNvPr id="3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frundet rektangel 18"/>
          <p:cNvSpPr/>
          <p:nvPr/>
        </p:nvSpPr>
        <p:spPr>
          <a:xfrm>
            <a:off x="3669033" y="824162"/>
            <a:ext cx="2719848" cy="10855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Configurator</a:t>
            </a:r>
            <a:endParaRPr lang="da-DK" sz="3600" smtClean="0"/>
          </a:p>
        </p:txBody>
      </p:sp>
      <p:cxnSp>
        <p:nvCxnSpPr>
          <p:cNvPr id="26" name="Vinklet forbindelse 2"/>
          <p:cNvCxnSpPr>
            <a:stCxn id="19" idx="2"/>
          </p:cNvCxnSpPr>
          <p:nvPr/>
        </p:nvCxnSpPr>
        <p:spPr>
          <a:xfrm flipH="1">
            <a:off x="3563601" y="1909675"/>
            <a:ext cx="1465356" cy="151798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inklet forbindelse 2"/>
          <p:cNvCxnSpPr>
            <a:stCxn id="19" idx="2"/>
          </p:cNvCxnSpPr>
          <p:nvPr/>
        </p:nvCxnSpPr>
        <p:spPr>
          <a:xfrm>
            <a:off x="5028957" y="1909675"/>
            <a:ext cx="1439745" cy="151798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rundet rektangel 30"/>
          <p:cNvSpPr/>
          <p:nvPr/>
        </p:nvSpPr>
        <p:spPr>
          <a:xfrm>
            <a:off x="7324139" y="824162"/>
            <a:ext cx="2400614" cy="108551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Child</a:t>
            </a:r>
            <a:endParaRPr lang="da-DK" sz="3200" smtClean="0"/>
          </a:p>
        </p:txBody>
      </p:sp>
      <p:cxnSp>
        <p:nvCxnSpPr>
          <p:cNvPr id="32" name="Vinklet forbindelse 2"/>
          <p:cNvCxnSpPr>
            <a:stCxn id="19" idx="3"/>
            <a:endCxn id="31" idx="1"/>
          </p:cNvCxnSpPr>
          <p:nvPr/>
        </p:nvCxnSpPr>
        <p:spPr>
          <a:xfrm>
            <a:off x="6388881" y="1366919"/>
            <a:ext cx="935258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1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frundet rektangel 29"/>
          <p:cNvSpPr/>
          <p:nvPr/>
        </p:nvSpPr>
        <p:spPr>
          <a:xfrm>
            <a:off x="5111573" y="3645988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CreatorZ</a:t>
            </a:r>
            <a:endParaRPr lang="da-DK" sz="3600" smtClean="0"/>
          </a:p>
        </p:txBody>
      </p:sp>
      <p:sp>
        <p:nvSpPr>
          <p:cNvPr id="29" name="Afrundet rektangel 28"/>
          <p:cNvSpPr/>
          <p:nvPr/>
        </p:nvSpPr>
        <p:spPr>
          <a:xfrm>
            <a:off x="4959173" y="3493588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CreatorY</a:t>
            </a:r>
            <a:endParaRPr lang="da-DK" sz="3600" smtClean="0"/>
          </a:p>
        </p:txBody>
      </p:sp>
      <p:sp>
        <p:nvSpPr>
          <p:cNvPr id="27" name="Afrundet rektangel 26"/>
          <p:cNvSpPr/>
          <p:nvPr/>
        </p:nvSpPr>
        <p:spPr>
          <a:xfrm>
            <a:off x="1583913" y="3645988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ProductC</a:t>
            </a:r>
            <a:endParaRPr lang="da-DK" sz="3600" smtClean="0"/>
          </a:p>
        </p:txBody>
      </p:sp>
      <p:sp>
        <p:nvSpPr>
          <p:cNvPr id="26" name="Afrundet rektangel 25"/>
          <p:cNvSpPr/>
          <p:nvPr/>
        </p:nvSpPr>
        <p:spPr>
          <a:xfrm>
            <a:off x="1431513" y="3493588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ProductB</a:t>
            </a:r>
            <a:endParaRPr lang="da-DK" sz="3600" smtClean="0"/>
          </a:p>
        </p:txBody>
      </p:sp>
      <p:cxnSp>
        <p:nvCxnSpPr>
          <p:cNvPr id="7" name="Vinklet forbindelse 2"/>
          <p:cNvCxnSpPr>
            <a:stCxn id="15" idx="1"/>
          </p:cNvCxnSpPr>
          <p:nvPr/>
        </p:nvCxnSpPr>
        <p:spPr>
          <a:xfrm flipH="1">
            <a:off x="3679727" y="1218934"/>
            <a:ext cx="112704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IProduct</a:t>
            </a:r>
            <a:endParaRPr lang="da-DK" sz="3600" smtClean="0">
              <a:solidFill>
                <a:srgbClr val="FFFF00"/>
              </a:solidFill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4806773" y="510329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ICreator</a:t>
            </a:r>
          </a:p>
          <a:p>
            <a:r>
              <a:rPr lang="da-DK" smtClean="0">
                <a:solidFill>
                  <a:srgbClr val="FFFF00"/>
                </a:solidFill>
              </a:rPr>
              <a:t> IProduct Create(…);</a:t>
            </a:r>
          </a:p>
          <a:p>
            <a:r>
              <a:rPr lang="da-DK" smtClean="0">
                <a:solidFill>
                  <a:srgbClr val="FFFF00"/>
                </a:solidFill>
              </a:rPr>
              <a:t>…</a:t>
            </a:r>
            <a:endParaRPr lang="da-DK" smtClean="0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1279113" y="3341188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ProductA</a:t>
            </a:r>
            <a:endParaRPr lang="da-DK" sz="3600" smtClean="0"/>
          </a:p>
        </p:txBody>
      </p:sp>
      <p:cxnSp>
        <p:nvCxnSpPr>
          <p:cNvPr id="19" name="Vinklet forbindelse 2"/>
          <p:cNvCxnSpPr>
            <a:stCxn id="12" idx="0"/>
            <a:endCxn id="14" idx="2"/>
          </p:cNvCxnSpPr>
          <p:nvPr/>
        </p:nvCxnSpPr>
        <p:spPr>
          <a:xfrm flipV="1">
            <a:off x="2479420" y="1677983"/>
            <a:ext cx="0" cy="166320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inklet forbindelse 2"/>
          <p:cNvCxnSpPr>
            <a:stCxn id="28" idx="0"/>
            <a:endCxn id="15" idx="2"/>
          </p:cNvCxnSpPr>
          <p:nvPr/>
        </p:nvCxnSpPr>
        <p:spPr>
          <a:xfrm flipV="1">
            <a:off x="6007080" y="1927539"/>
            <a:ext cx="0" cy="141364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Vinklet forbindelse 2"/>
          <p:cNvCxnSpPr>
            <a:endCxn id="26" idx="3"/>
          </p:cNvCxnSpPr>
          <p:nvPr/>
        </p:nvCxnSpPr>
        <p:spPr>
          <a:xfrm flipH="1" flipV="1">
            <a:off x="3832127" y="3952637"/>
            <a:ext cx="1127046" cy="1176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4806773" y="3341188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CreatorX</a:t>
            </a:r>
            <a:endParaRPr lang="da-DK" sz="3600" smtClean="0"/>
          </a:p>
        </p:txBody>
      </p:sp>
    </p:spTree>
    <p:extLst>
      <p:ext uri="{BB962C8B-B14F-4D97-AF65-F5344CB8AC3E}">
        <p14:creationId xmlns:p14="http://schemas.microsoft.com/office/powerpoint/2010/main" val="175367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Child(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latin typeface="Consolas" panose="020B0609020204030204" pitchFamily="49" charset="0"/>
              </a:rPr>
              <a:t> name,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latin typeface="Consolas" panose="020B0609020204030204" pitchFamily="49" charset="0"/>
              </a:rPr>
              <a:t> age)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Name </a:t>
            </a:r>
            <a:r>
              <a:rPr lang="da-DK" b="1">
                <a:latin typeface="Consolas" panose="020B0609020204030204" pitchFamily="49" charset="0"/>
              </a:rPr>
              <a:t>= name;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  Age </a:t>
            </a:r>
            <a:r>
              <a:rPr lang="da-DK" b="1">
                <a:latin typeface="Consolas" panose="020B0609020204030204" pitchFamily="49" charset="0"/>
              </a:rPr>
              <a:t>= age;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>
                <a:latin typeface="Consolas" panose="020B0609020204030204" pitchFamily="49" charset="0"/>
              </a:rPr>
              <a:t> Name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Age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2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Vinklet forbindelse 2"/>
          <p:cNvCxnSpPr>
            <a:stCxn id="34" idx="2"/>
            <a:endCxn id="14" idx="0"/>
          </p:cNvCxnSpPr>
          <p:nvPr/>
        </p:nvCxnSpPr>
        <p:spPr>
          <a:xfrm flipH="1">
            <a:off x="3405851" y="1807900"/>
            <a:ext cx="1795583" cy="174932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205544" y="3557228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IProduct</a:t>
            </a:r>
            <a:endParaRPr lang="da-DK" sz="3600" smtClean="0">
              <a:solidFill>
                <a:srgbClr val="FFFF00"/>
              </a:solidFill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5733204" y="3307672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ICreator</a:t>
            </a:r>
          </a:p>
          <a:p>
            <a:r>
              <a:rPr lang="da-DK" smtClean="0">
                <a:solidFill>
                  <a:srgbClr val="FFFF00"/>
                </a:solidFill>
              </a:rPr>
              <a:t> IProduct Create(…);</a:t>
            </a:r>
          </a:p>
          <a:p>
            <a:r>
              <a:rPr lang="da-DK" smtClean="0">
                <a:solidFill>
                  <a:srgbClr val="FFFF00"/>
                </a:solidFill>
              </a:rPr>
              <a:t>…</a:t>
            </a:r>
            <a:endParaRPr lang="da-DK" smtClean="0">
              <a:solidFill>
                <a:srgbClr val="FFFF00"/>
              </a:solidFill>
            </a:endParaRPr>
          </a:p>
        </p:txBody>
      </p: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frundet rektangel 33"/>
          <p:cNvSpPr/>
          <p:nvPr/>
        </p:nvSpPr>
        <p:spPr>
          <a:xfrm>
            <a:off x="3757566" y="184888"/>
            <a:ext cx="2887735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  <a:endParaRPr lang="da-DK" sz="3600" smtClean="0"/>
          </a:p>
        </p:txBody>
      </p:sp>
      <p:cxnSp>
        <p:nvCxnSpPr>
          <p:cNvPr id="17" name="Vinklet forbindelse 2"/>
          <p:cNvCxnSpPr>
            <a:stCxn id="34" idx="2"/>
            <a:endCxn id="15" idx="0"/>
          </p:cNvCxnSpPr>
          <p:nvPr/>
        </p:nvCxnSpPr>
        <p:spPr>
          <a:xfrm>
            <a:off x="5201434" y="1807900"/>
            <a:ext cx="1732077" cy="149977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73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Rabbit(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latin typeface="Consolas" panose="020B0609020204030204" pitchFamily="49" charset="0"/>
              </a:rPr>
              <a:t> description)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latin typeface="Consolas" panose="020B0609020204030204" pitchFamily="49" charset="0"/>
              </a:rPr>
              <a:t>Description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en-US" b="1">
                <a:latin typeface="Consolas" panose="020B0609020204030204" pitchFamily="49" charset="0"/>
              </a:rPr>
              <a:t>description</a:t>
            </a:r>
            <a:r>
              <a:rPr lang="da-DK" b="1" smtClean="0">
                <a:latin typeface="Consolas" panose="020B0609020204030204" pitchFamily="49" charset="0"/>
              </a:rPr>
              <a:t>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Description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</a:t>
            </a: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6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PettingZooV10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PettingZooV10()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"Jan"</a:t>
            </a:r>
            <a:r>
              <a:rPr lang="en-US" b="1">
                <a:latin typeface="Consolas" panose="020B0609020204030204" pitchFamily="49" charset="0"/>
              </a:rPr>
              <a:t>, 6);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TheRabbit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b="1" smtClean="0"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A white Rabbit"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da-DK" b="1">
                <a:latin typeface="Consolas" panose="020B0609020204030204" pitchFamily="49" charset="0"/>
              </a:rPr>
              <a:t> TheRabbit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Interact()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84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ZooV10</a:t>
            </a:r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13" idx="1"/>
            <a:endCxn id="4" idx="3"/>
          </p:cNvCxnSpPr>
          <p:nvPr/>
        </p:nvCxnSpPr>
        <p:spPr>
          <a:xfrm flipH="1"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inklet forbindelse 2"/>
          <p:cNvCxnSpPr>
            <a:stCxn id="10" idx="0"/>
            <a:endCxn id="4" idx="2"/>
          </p:cNvCxnSpPr>
          <p:nvPr/>
        </p:nvCxnSpPr>
        <p:spPr>
          <a:xfrm flipV="1"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02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PettingZooV11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PettingZooV11(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TheRabbit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b="1" smtClean="0"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A white Rabbit"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da-DK" b="1">
                <a:latin typeface="Consolas" panose="020B0609020204030204" pitchFamily="49" charset="0"/>
              </a:rPr>
              <a:t> TheRabbit </a:t>
            </a:r>
            <a:r>
              <a:rPr lang="da-DK" b="1" smtClean="0">
                <a:latin typeface="Consolas" panose="020B0609020204030204" pitchFamily="49" charset="0"/>
              </a:rPr>
              <a:t>{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latin typeface="Consolas" panose="020B0609020204030204" pitchFamily="49" charset="0"/>
              </a:rPr>
              <a:t> Interact()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Just pet the damn thing...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4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Rabbit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ZooV11</a:t>
            </a:r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inklet forbindelse 2"/>
          <p:cNvCxnSpPr>
            <a:stCxn id="10" idx="0"/>
            <a:endCxn id="4" idx="2"/>
          </p:cNvCxnSpPr>
          <p:nvPr/>
        </p:nvCxnSpPr>
        <p:spPr>
          <a:xfrm flipV="1"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9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1310</Words>
  <Application>Microsoft Office PowerPoint</Application>
  <PresentationFormat>Widescreen</PresentationFormat>
  <Paragraphs>381</Paragraphs>
  <Slides>40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Office-tema</vt:lpstr>
      <vt:lpstr>Factory Method Design Pattern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131</cp:revision>
  <dcterms:created xsi:type="dcterms:W3CDTF">2017-09-05T14:00:27Z</dcterms:created>
  <dcterms:modified xsi:type="dcterms:W3CDTF">2018-04-04T09:13:07Z</dcterms:modified>
</cp:coreProperties>
</file>