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02" r:id="rId3"/>
    <p:sldId id="403" r:id="rId4"/>
    <p:sldId id="404" r:id="rId5"/>
    <p:sldId id="425" r:id="rId6"/>
    <p:sldId id="405" r:id="rId7"/>
    <p:sldId id="426" r:id="rId8"/>
    <p:sldId id="406" r:id="rId9"/>
    <p:sldId id="427" r:id="rId10"/>
    <p:sldId id="407" r:id="rId11"/>
    <p:sldId id="408" r:id="rId12"/>
    <p:sldId id="428" r:id="rId13"/>
    <p:sldId id="409" r:id="rId14"/>
    <p:sldId id="429" r:id="rId15"/>
    <p:sldId id="410" r:id="rId16"/>
    <p:sldId id="430" r:id="rId17"/>
    <p:sldId id="412" r:id="rId18"/>
    <p:sldId id="411" r:id="rId19"/>
    <p:sldId id="431" r:id="rId20"/>
    <p:sldId id="413" r:id="rId21"/>
    <p:sldId id="414" r:id="rId22"/>
    <p:sldId id="415" r:id="rId23"/>
    <p:sldId id="432" r:id="rId24"/>
    <p:sldId id="416" r:id="rId25"/>
    <p:sldId id="417" r:id="rId26"/>
    <p:sldId id="433" r:id="rId27"/>
    <p:sldId id="418" r:id="rId28"/>
    <p:sldId id="419" r:id="rId29"/>
    <p:sldId id="434" r:id="rId30"/>
    <p:sldId id="420" r:id="rId31"/>
    <p:sldId id="435" r:id="rId32"/>
    <p:sldId id="421" r:id="rId33"/>
    <p:sldId id="422" r:id="rId34"/>
    <p:sldId id="423" r:id="rId35"/>
    <p:sldId id="424" r:id="rId3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3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03-04-2018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03-04-2018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03-04-2018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03-04-2018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5085" y="1910433"/>
            <a:ext cx="9144000" cy="2312652"/>
          </a:xfrm>
        </p:spPr>
        <p:txBody>
          <a:bodyPr>
            <a:normAutofit/>
          </a:bodyPr>
          <a:lstStyle/>
          <a:p>
            <a:r>
              <a:rPr lang="da-DK" sz="9600" smtClean="0"/>
              <a:t>Factory Method</a:t>
            </a:r>
            <a:r>
              <a:rPr lang="da-DK" sz="9600" smtClean="0"/>
              <a:t/>
            </a:r>
            <a:br>
              <a:rPr lang="da-DK" sz="9600" smtClean="0"/>
            </a:br>
            <a:r>
              <a:rPr lang="da-DK" sz="5300" smtClean="0"/>
              <a:t>Design Pattern</a:t>
            </a:r>
            <a:endParaRPr lang="da-DK" sz="53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b="1" smtClean="0">
                <a:latin typeface="Consolas" panose="020B0609020204030204" pitchFamily="49" charset="0"/>
              </a:rPr>
              <a:t> Animal(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b="1" smtClean="0">
                <a:latin typeface="Consolas" panose="020B0609020204030204" pitchFamily="49" charset="0"/>
              </a:rPr>
              <a:t> description)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   </a:t>
            </a:r>
            <a:r>
              <a:rPr lang="en-US" b="1" smtClean="0">
                <a:latin typeface="Consolas" panose="020B0609020204030204" pitchFamily="49" charset="0"/>
              </a:rPr>
              <a:t>Description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latin typeface="Consolas" panose="020B0609020204030204" pitchFamily="49" charset="0"/>
              </a:rPr>
              <a:t>= </a:t>
            </a:r>
            <a:r>
              <a:rPr lang="en-US" b="1">
                <a:latin typeface="Consolas" panose="020B0609020204030204" pitchFamily="49" charset="0"/>
              </a:rPr>
              <a:t>description</a:t>
            </a:r>
            <a:r>
              <a:rPr lang="da-DK" b="1" smtClean="0">
                <a:latin typeface="Consolas" panose="020B0609020204030204" pitchFamily="49" charset="0"/>
              </a:rPr>
              <a:t>;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Description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latin typeface="Consolas" panose="020B0609020204030204" pitchFamily="49" charset="0"/>
              </a:rPr>
              <a:t>{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>
                <a:latin typeface="Consolas" panose="020B0609020204030204" pitchFamily="49" charset="0"/>
              </a:rPr>
              <a:t>; </a:t>
            </a:r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584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6589" y="1018940"/>
            <a:ext cx="10094495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PettingZooV20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en-US" sz="1400" b="1">
                <a:latin typeface="Consolas" panose="020B0609020204030204" pitchFamily="49" charset="0"/>
              </a:rPr>
              <a:t> </a:t>
            </a:r>
            <a:r>
              <a:rPr lang="en-US" sz="1400" b="1" smtClean="0">
                <a:latin typeface="Consolas" panose="020B0609020204030204" pitchFamily="49" charset="0"/>
              </a:rPr>
              <a:t>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PettingZooV20(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en-US" sz="1400" b="1">
                <a:latin typeface="Consolas" panose="020B0609020204030204" pitchFamily="49" charset="0"/>
              </a:rPr>
              <a:t> aChild,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1400" b="1">
                <a:latin typeface="Consolas" panose="020B0609020204030204" pitchFamily="49" charset="0"/>
              </a:rPr>
              <a:t> animalType)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   {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   TheChild </a:t>
            </a:r>
            <a:r>
              <a:rPr lang="da-DK" sz="1400" b="1">
                <a:latin typeface="Consolas" panose="020B0609020204030204" pitchFamily="49" charset="0"/>
              </a:rPr>
              <a:t>= aChild;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  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(animalType == 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"Rabbit"</a:t>
            </a:r>
            <a:r>
              <a:rPr lang="da-DK" sz="1400" b="1">
                <a:latin typeface="Consolas" panose="020B0609020204030204" pitchFamily="49" charset="0"/>
              </a:rPr>
              <a:t>)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      {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en-US" sz="1400" b="1" smtClean="0">
                <a:latin typeface="Consolas" panose="020B0609020204030204" pitchFamily="49" charset="0"/>
              </a:rPr>
              <a:t>         TheAnimal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400" b="1"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Rabbit</a:t>
            </a:r>
            <a:r>
              <a:rPr lang="en-US" sz="1400" b="1">
                <a:latin typeface="Consolas" panose="020B0609020204030204" pitchFamily="49" charset="0"/>
              </a:rPr>
              <a:t>(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"A white Rabbit"</a:t>
            </a:r>
            <a:r>
              <a:rPr lang="en-US" sz="1400" b="1">
                <a:latin typeface="Consolas" panose="020B0609020204030204" pitchFamily="49" charset="0"/>
              </a:rPr>
              <a:t>);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      }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endParaRPr lang="da-DK" sz="14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   {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en-US" sz="1400" b="1" smtClean="0">
                <a:latin typeface="Consolas" panose="020B0609020204030204" pitchFamily="49" charset="0"/>
              </a:rPr>
              <a:t>         TheAnimal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400" b="1"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Goat</a:t>
            </a:r>
            <a:r>
              <a:rPr lang="en-US" sz="1400" b="1">
                <a:latin typeface="Consolas" panose="020B0609020204030204" pitchFamily="49" charset="0"/>
              </a:rPr>
              <a:t>(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"Cute little Goat"</a:t>
            </a:r>
            <a:r>
              <a:rPr lang="en-US" sz="1400" b="1">
                <a:latin typeface="Consolas" panose="020B0609020204030204" pitchFamily="49" charset="0"/>
              </a:rPr>
              <a:t>);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      }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}</a:t>
            </a:r>
            <a:endParaRPr lang="da-DK" sz="1400" b="1">
              <a:latin typeface="Consolas" panose="020B0609020204030204" pitchFamily="49" charset="0"/>
            </a:endParaRPr>
          </a:p>
          <a:p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sz="1400" b="1">
                <a:latin typeface="Consolas" panose="020B0609020204030204" pitchFamily="49" charset="0"/>
              </a:rPr>
              <a:t> TheChild {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400" b="1">
                <a:latin typeface="Consolas" panose="020B0609020204030204" pitchFamily="49" charset="0"/>
              </a:rPr>
              <a:t>; }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da-DK" sz="1400" b="1">
                <a:latin typeface="Consolas" panose="020B0609020204030204" pitchFamily="49" charset="0"/>
              </a:rPr>
              <a:t> TheAnimal {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400" b="1">
                <a:latin typeface="Consolas" panose="020B0609020204030204" pitchFamily="49" charset="0"/>
              </a:rPr>
              <a:t>; }</a:t>
            </a:r>
          </a:p>
          <a:p>
            <a:endParaRPr lang="da-DK" sz="1400" b="1">
              <a:latin typeface="Consolas" panose="020B0609020204030204" pitchFamily="49" charset="0"/>
            </a:endParaRPr>
          </a:p>
          <a:p>
            <a:r>
              <a:rPr lang="en-US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Interact()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   {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en-US" sz="1400" b="1" smtClean="0">
                <a:latin typeface="Consolas" panose="020B0609020204030204" pitchFamily="49" charset="0"/>
              </a:rPr>
              <a:t>     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Just pet the damn thing...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   }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}</a:t>
            </a: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324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1279113" y="759885"/>
            <a:ext cx="2400614" cy="918098"/>
          </a:xfrm>
          <a:prstGeom prst="roundRect">
            <a:avLst/>
          </a:prstGeom>
          <a:solidFill>
            <a:srgbClr val="0070C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Animal</a:t>
            </a:r>
            <a:endParaRPr lang="da-DK" sz="3600" smtClean="0"/>
          </a:p>
        </p:txBody>
      </p:sp>
      <p:sp>
        <p:nvSpPr>
          <p:cNvPr id="13" name="Afrundet rektangel 12"/>
          <p:cNvSpPr/>
          <p:nvPr/>
        </p:nvSpPr>
        <p:spPr>
          <a:xfrm>
            <a:off x="8391112" y="759885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Child</a:t>
            </a:r>
            <a:endParaRPr lang="da-DK" sz="3600" smtClean="0"/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4733513" y="407428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Petting</a:t>
            </a:r>
          </a:p>
          <a:p>
            <a:pPr algn="ctr"/>
            <a:r>
              <a:rPr lang="da-DK" sz="3600" smtClean="0"/>
              <a:t>ZooV20</a:t>
            </a:r>
            <a:endParaRPr lang="da-DK" sz="3600" smtClean="0"/>
          </a:p>
        </p:txBody>
      </p:sp>
      <p:cxnSp>
        <p:nvCxnSpPr>
          <p:cNvPr id="16" name="Vinklet forbindelse 2"/>
          <p:cNvCxnSpPr>
            <a:stCxn id="4" idx="3"/>
            <a:endCxn id="13" idx="1"/>
          </p:cNvCxnSpPr>
          <p:nvPr/>
        </p:nvCxnSpPr>
        <p:spPr>
          <a:xfrm>
            <a:off x="7134127" y="1218934"/>
            <a:ext cx="1256985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inklet forbindelse 2"/>
          <p:cNvCxnSpPr>
            <a:stCxn id="4" idx="1"/>
            <a:endCxn id="10" idx="3"/>
          </p:cNvCxnSpPr>
          <p:nvPr/>
        </p:nvCxnSpPr>
        <p:spPr>
          <a:xfrm flipH="1">
            <a:off x="3679727" y="1218934"/>
            <a:ext cx="1053786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678960" y="3307277"/>
            <a:ext cx="1800460" cy="91809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Rabbit</a:t>
            </a:r>
            <a:endParaRPr lang="da-DK" sz="3600" smtClean="0"/>
          </a:p>
          <a:p>
            <a:pPr algn="ctr"/>
            <a:endParaRPr lang="da-DK" sz="3600" smtClean="0"/>
          </a:p>
          <a:p>
            <a:endParaRPr lang="da-DK" sz="2800"/>
          </a:p>
        </p:txBody>
      </p:sp>
      <p:cxnSp>
        <p:nvCxnSpPr>
          <p:cNvPr id="9" name="Vinklet forbindelse 2"/>
          <p:cNvCxnSpPr>
            <a:stCxn id="8" idx="0"/>
            <a:endCxn id="10" idx="2"/>
          </p:cNvCxnSpPr>
          <p:nvPr/>
        </p:nvCxnSpPr>
        <p:spPr>
          <a:xfrm flipV="1">
            <a:off x="1579190" y="1677983"/>
            <a:ext cx="900230" cy="1629294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2779497" y="3307277"/>
            <a:ext cx="1800460" cy="91809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Goat</a:t>
            </a:r>
            <a:endParaRPr lang="da-DK" sz="3600" smtClean="0"/>
          </a:p>
          <a:p>
            <a:pPr algn="ctr"/>
            <a:endParaRPr lang="da-DK" sz="3600" smtClean="0"/>
          </a:p>
          <a:p>
            <a:endParaRPr lang="da-DK" sz="2800"/>
          </a:p>
        </p:txBody>
      </p:sp>
      <p:cxnSp>
        <p:nvCxnSpPr>
          <p:cNvPr id="12" name="Vinklet forbindelse 2"/>
          <p:cNvCxnSpPr>
            <a:stCxn id="11" idx="0"/>
            <a:endCxn id="10" idx="2"/>
          </p:cNvCxnSpPr>
          <p:nvPr/>
        </p:nvCxnSpPr>
        <p:spPr>
          <a:xfrm flipH="1" flipV="1">
            <a:off x="2479420" y="1677983"/>
            <a:ext cx="1200307" cy="1629294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inklet forbindelse 2"/>
          <p:cNvCxnSpPr>
            <a:stCxn id="4" idx="2"/>
            <a:endCxn id="8" idx="0"/>
          </p:cNvCxnSpPr>
          <p:nvPr/>
        </p:nvCxnSpPr>
        <p:spPr>
          <a:xfrm flipH="1">
            <a:off x="1579190" y="2030440"/>
            <a:ext cx="4354630" cy="1276837"/>
          </a:xfrm>
          <a:prstGeom prst="straightConnector1">
            <a:avLst/>
          </a:prstGeom>
          <a:ln w="76200">
            <a:solidFill>
              <a:srgbClr val="FF0000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Vinklet forbindelse 2"/>
          <p:cNvCxnSpPr>
            <a:stCxn id="4" idx="2"/>
            <a:endCxn id="11" idx="0"/>
          </p:cNvCxnSpPr>
          <p:nvPr/>
        </p:nvCxnSpPr>
        <p:spPr>
          <a:xfrm flipH="1">
            <a:off x="3679727" y="2030440"/>
            <a:ext cx="2254093" cy="1276837"/>
          </a:xfrm>
          <a:prstGeom prst="straightConnector1">
            <a:avLst/>
          </a:prstGeom>
          <a:ln w="76200">
            <a:solidFill>
              <a:srgbClr val="FF0000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841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6589" y="1018940"/>
            <a:ext cx="1009449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en-US" sz="1600" b="1" smtClean="0">
                <a:latin typeface="Consolas" panose="020B0609020204030204" pitchFamily="49" charset="0"/>
              </a:rPr>
              <a:t> PettingZooV21(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en-US" sz="1600" b="1" smtClean="0">
                <a:latin typeface="Consolas" panose="020B0609020204030204" pitchFamily="49" charset="0"/>
              </a:rPr>
              <a:t> </a:t>
            </a:r>
            <a:r>
              <a:rPr lang="en-US" sz="1600" b="1">
                <a:latin typeface="Consolas" panose="020B0609020204030204" pitchFamily="49" charset="0"/>
              </a:rPr>
              <a:t>aChild,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1600" b="1">
                <a:latin typeface="Consolas" panose="020B0609020204030204" pitchFamily="49" charset="0"/>
              </a:rPr>
              <a:t> animalType)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   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   TheChild </a:t>
            </a:r>
            <a:r>
              <a:rPr lang="da-DK" sz="1600" b="1">
                <a:latin typeface="Consolas" panose="020B0609020204030204" pitchFamily="49" charset="0"/>
              </a:rPr>
              <a:t>= aChild;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   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latin typeface="Consolas" panose="020B0609020204030204" pitchFamily="49" charset="0"/>
              </a:rPr>
              <a:t>(animalType == </a:t>
            </a:r>
            <a:r>
              <a:rPr lang="da-DK" sz="1600" b="1">
                <a:solidFill>
                  <a:srgbClr val="C00000"/>
                </a:solidFill>
                <a:latin typeface="Consolas" panose="020B0609020204030204" pitchFamily="49" charset="0"/>
              </a:rPr>
              <a:t>"Rabbit"</a:t>
            </a:r>
            <a:r>
              <a:rPr lang="da-DK" sz="1600" b="1">
                <a:latin typeface="Consolas" panose="020B0609020204030204" pitchFamily="49" charset="0"/>
              </a:rPr>
              <a:t>)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      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en-US" sz="1600" b="1" smtClean="0">
                <a:latin typeface="Consolas" panose="020B0609020204030204" pitchFamily="49" charset="0"/>
              </a:rPr>
              <a:t>         TheAnimal </a:t>
            </a:r>
            <a:r>
              <a:rPr lang="en-US" sz="1600" b="1">
                <a:latin typeface="Consolas" panose="020B0609020204030204" pitchFamily="49" charset="0"/>
              </a:rPr>
              <a:t>=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Rabbit</a:t>
            </a:r>
            <a:r>
              <a:rPr lang="en-US" sz="1600" b="1">
                <a:latin typeface="Consolas" panose="020B0609020204030204" pitchFamily="49" charset="0"/>
              </a:rPr>
              <a:t>(</a:t>
            </a:r>
            <a:r>
              <a:rPr lang="en-US" sz="1600" b="1">
                <a:solidFill>
                  <a:srgbClr val="C00000"/>
                </a:solidFill>
                <a:latin typeface="Consolas" panose="020B0609020204030204" pitchFamily="49" charset="0"/>
              </a:rPr>
              <a:t>"A white Rabbit"</a:t>
            </a:r>
            <a:r>
              <a:rPr lang="en-US" sz="1600" b="1">
                <a:latin typeface="Consolas" panose="020B0609020204030204" pitchFamily="49" charset="0"/>
              </a:rPr>
              <a:t>);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      }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 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else if </a:t>
            </a:r>
            <a:r>
              <a:rPr lang="da-DK" sz="1600" b="1">
                <a:latin typeface="Consolas" panose="020B0609020204030204" pitchFamily="49" charset="0"/>
              </a:rPr>
              <a:t>(animalType </a:t>
            </a:r>
            <a:r>
              <a:rPr lang="da-DK" sz="1600" b="1">
                <a:latin typeface="Consolas" panose="020B0609020204030204" pitchFamily="49" charset="0"/>
              </a:rPr>
              <a:t>== </a:t>
            </a:r>
            <a:r>
              <a:rPr lang="da-DK" sz="16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600" b="1" smtClean="0">
                <a:solidFill>
                  <a:srgbClr val="C00000"/>
                </a:solidFill>
                <a:latin typeface="Consolas" panose="020B0609020204030204" pitchFamily="49" charset="0"/>
              </a:rPr>
              <a:t>Goat"</a:t>
            </a:r>
            <a:r>
              <a:rPr lang="da-DK" sz="1600" b="1" smtClean="0">
                <a:latin typeface="Consolas" panose="020B0609020204030204" pitchFamily="49" charset="0"/>
              </a:rPr>
              <a:t>)</a:t>
            </a:r>
            <a:endParaRPr lang="da-DK" sz="16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   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en-US" sz="1600" b="1" smtClean="0">
                <a:latin typeface="Consolas" panose="020B0609020204030204" pitchFamily="49" charset="0"/>
              </a:rPr>
              <a:t>         TheAnimal </a:t>
            </a:r>
            <a:r>
              <a:rPr lang="en-US" sz="1600" b="1">
                <a:latin typeface="Consolas" panose="020B0609020204030204" pitchFamily="49" charset="0"/>
              </a:rPr>
              <a:t>=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Goat</a:t>
            </a:r>
            <a:r>
              <a:rPr lang="en-US" sz="1600" b="1">
                <a:latin typeface="Consolas" panose="020B0609020204030204" pitchFamily="49" charset="0"/>
              </a:rPr>
              <a:t>(</a:t>
            </a:r>
            <a:r>
              <a:rPr lang="en-US" sz="1600" b="1">
                <a:solidFill>
                  <a:srgbClr val="C00000"/>
                </a:solidFill>
                <a:latin typeface="Consolas" panose="020B0609020204030204" pitchFamily="49" charset="0"/>
              </a:rPr>
              <a:t>"Cute little Goat"</a:t>
            </a:r>
            <a:r>
              <a:rPr lang="en-US" sz="1600" b="1">
                <a:latin typeface="Consolas" panose="020B0609020204030204" pitchFamily="49" charset="0"/>
              </a:rPr>
              <a:t>);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      }</a:t>
            </a: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 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endParaRPr lang="da-DK" sz="16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1600" b="1">
                <a:latin typeface="Consolas" panose="020B0609020204030204" pitchFamily="49" charset="0"/>
              </a:rPr>
              <a:t>      {</a:t>
            </a:r>
          </a:p>
          <a:p>
            <a:r>
              <a:rPr lang="en-US" sz="1600" b="1">
                <a:latin typeface="Consolas" panose="020B0609020204030204" pitchFamily="49" charset="0"/>
              </a:rPr>
              <a:t>         TheAnimal =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Pony</a:t>
            </a:r>
            <a:r>
              <a:rPr lang="en-US" sz="1600" b="1" smtClean="0">
                <a:latin typeface="Consolas" panose="020B0609020204030204" pitchFamily="49" charset="0"/>
              </a:rPr>
              <a:t>(</a:t>
            </a:r>
            <a:r>
              <a:rPr lang="en-US" sz="16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600" b="1" smtClean="0">
                <a:solidFill>
                  <a:srgbClr val="C00000"/>
                </a:solidFill>
                <a:latin typeface="Consolas" panose="020B0609020204030204" pitchFamily="49" charset="0"/>
              </a:rPr>
              <a:t>Li’l Sebastian"</a:t>
            </a:r>
            <a:r>
              <a:rPr lang="en-US" sz="1600" b="1" smtClean="0">
                <a:latin typeface="Consolas" panose="020B0609020204030204" pitchFamily="49" charset="0"/>
              </a:rPr>
              <a:t>);</a:t>
            </a:r>
            <a:endParaRPr lang="en-US" sz="1600" b="1">
              <a:latin typeface="Consolas" panose="020B0609020204030204" pitchFamily="49" charset="0"/>
            </a:endParaRPr>
          </a:p>
          <a:p>
            <a:r>
              <a:rPr lang="da-DK" sz="1600" b="1">
                <a:latin typeface="Consolas" panose="020B0609020204030204" pitchFamily="49" charset="0"/>
              </a:rPr>
              <a:t>      }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}</a:t>
            </a:r>
            <a:endParaRPr lang="da-DK" sz="1600" b="1">
              <a:latin typeface="Consolas" panose="020B0609020204030204" pitchFamily="49" charset="0"/>
            </a:endParaRPr>
          </a:p>
          <a:p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35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1279113" y="759885"/>
            <a:ext cx="2400614" cy="918098"/>
          </a:xfrm>
          <a:prstGeom prst="roundRect">
            <a:avLst/>
          </a:prstGeom>
          <a:solidFill>
            <a:srgbClr val="0070C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Animal</a:t>
            </a:r>
            <a:endParaRPr lang="da-DK" sz="3600" smtClean="0"/>
          </a:p>
        </p:txBody>
      </p:sp>
      <p:sp>
        <p:nvSpPr>
          <p:cNvPr id="13" name="Afrundet rektangel 12"/>
          <p:cNvSpPr/>
          <p:nvPr/>
        </p:nvSpPr>
        <p:spPr>
          <a:xfrm>
            <a:off x="8391112" y="759885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Child</a:t>
            </a:r>
            <a:endParaRPr lang="da-DK" sz="3600" smtClean="0"/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4733513" y="407428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Petting</a:t>
            </a:r>
          </a:p>
          <a:p>
            <a:pPr algn="ctr"/>
            <a:r>
              <a:rPr lang="da-DK" sz="3600" smtClean="0"/>
              <a:t>ZooV21</a:t>
            </a:r>
            <a:endParaRPr lang="da-DK" sz="3600" smtClean="0"/>
          </a:p>
        </p:txBody>
      </p:sp>
      <p:cxnSp>
        <p:nvCxnSpPr>
          <p:cNvPr id="16" name="Vinklet forbindelse 2"/>
          <p:cNvCxnSpPr>
            <a:stCxn id="4" idx="3"/>
            <a:endCxn id="13" idx="1"/>
          </p:cNvCxnSpPr>
          <p:nvPr/>
        </p:nvCxnSpPr>
        <p:spPr>
          <a:xfrm>
            <a:off x="7134127" y="1218934"/>
            <a:ext cx="1256985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inklet forbindelse 2"/>
          <p:cNvCxnSpPr>
            <a:stCxn id="4" idx="1"/>
            <a:endCxn id="10" idx="3"/>
          </p:cNvCxnSpPr>
          <p:nvPr/>
        </p:nvCxnSpPr>
        <p:spPr>
          <a:xfrm flipH="1">
            <a:off x="3679727" y="1218934"/>
            <a:ext cx="1053786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678960" y="3307277"/>
            <a:ext cx="1800460" cy="91809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Rabbit</a:t>
            </a:r>
            <a:endParaRPr lang="da-DK" sz="3600" smtClean="0"/>
          </a:p>
          <a:p>
            <a:pPr algn="ctr"/>
            <a:endParaRPr lang="da-DK" sz="3600" smtClean="0"/>
          </a:p>
          <a:p>
            <a:endParaRPr lang="da-DK" sz="2800"/>
          </a:p>
        </p:txBody>
      </p:sp>
      <p:cxnSp>
        <p:nvCxnSpPr>
          <p:cNvPr id="9" name="Vinklet forbindelse 2"/>
          <p:cNvCxnSpPr>
            <a:stCxn id="8" idx="0"/>
            <a:endCxn id="10" idx="2"/>
          </p:cNvCxnSpPr>
          <p:nvPr/>
        </p:nvCxnSpPr>
        <p:spPr>
          <a:xfrm flipV="1">
            <a:off x="1579190" y="1677983"/>
            <a:ext cx="900230" cy="1629294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2779497" y="3307277"/>
            <a:ext cx="1800460" cy="91809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Goat</a:t>
            </a:r>
            <a:endParaRPr lang="da-DK" sz="3600" smtClean="0"/>
          </a:p>
          <a:p>
            <a:pPr algn="ctr"/>
            <a:endParaRPr lang="da-DK" sz="3600" smtClean="0"/>
          </a:p>
          <a:p>
            <a:endParaRPr lang="da-DK" sz="2800"/>
          </a:p>
        </p:txBody>
      </p:sp>
      <p:cxnSp>
        <p:nvCxnSpPr>
          <p:cNvPr id="12" name="Vinklet forbindelse 2"/>
          <p:cNvCxnSpPr>
            <a:stCxn id="11" idx="0"/>
            <a:endCxn id="10" idx="2"/>
          </p:cNvCxnSpPr>
          <p:nvPr/>
        </p:nvCxnSpPr>
        <p:spPr>
          <a:xfrm flipH="1" flipV="1">
            <a:off x="2479420" y="1677983"/>
            <a:ext cx="1200307" cy="1629294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inklet forbindelse 2"/>
          <p:cNvCxnSpPr>
            <a:stCxn id="4" idx="2"/>
            <a:endCxn id="8" idx="0"/>
          </p:cNvCxnSpPr>
          <p:nvPr/>
        </p:nvCxnSpPr>
        <p:spPr>
          <a:xfrm flipH="1">
            <a:off x="1579190" y="2030440"/>
            <a:ext cx="4354630" cy="1276837"/>
          </a:xfrm>
          <a:prstGeom prst="straightConnector1">
            <a:avLst/>
          </a:prstGeom>
          <a:ln w="76200">
            <a:solidFill>
              <a:srgbClr val="FF0000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Vinklet forbindelse 2"/>
          <p:cNvCxnSpPr>
            <a:stCxn id="4" idx="2"/>
            <a:endCxn id="11" idx="0"/>
          </p:cNvCxnSpPr>
          <p:nvPr/>
        </p:nvCxnSpPr>
        <p:spPr>
          <a:xfrm flipH="1">
            <a:off x="3679727" y="2030440"/>
            <a:ext cx="2254093" cy="1276837"/>
          </a:xfrm>
          <a:prstGeom prst="straightConnector1">
            <a:avLst/>
          </a:prstGeom>
          <a:ln w="76200">
            <a:solidFill>
              <a:srgbClr val="FF0000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4880034" y="3307277"/>
            <a:ext cx="1800460" cy="91809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Pony</a:t>
            </a:r>
            <a:endParaRPr lang="da-DK" sz="3600" smtClean="0"/>
          </a:p>
          <a:p>
            <a:pPr algn="ctr"/>
            <a:endParaRPr lang="da-DK" sz="3600" smtClean="0"/>
          </a:p>
          <a:p>
            <a:endParaRPr lang="da-DK" sz="2800"/>
          </a:p>
        </p:txBody>
      </p:sp>
      <p:cxnSp>
        <p:nvCxnSpPr>
          <p:cNvPr id="15" name="Vinklet forbindelse 2"/>
          <p:cNvCxnSpPr>
            <a:stCxn id="4" idx="2"/>
            <a:endCxn id="14" idx="0"/>
          </p:cNvCxnSpPr>
          <p:nvPr/>
        </p:nvCxnSpPr>
        <p:spPr>
          <a:xfrm flipH="1">
            <a:off x="5780264" y="2030440"/>
            <a:ext cx="153556" cy="1276837"/>
          </a:xfrm>
          <a:prstGeom prst="straightConnector1">
            <a:avLst/>
          </a:prstGeom>
          <a:ln w="76200">
            <a:solidFill>
              <a:srgbClr val="FF0000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2"/>
          <p:cNvCxnSpPr>
            <a:stCxn id="14" idx="0"/>
            <a:endCxn id="10" idx="2"/>
          </p:cNvCxnSpPr>
          <p:nvPr/>
        </p:nvCxnSpPr>
        <p:spPr>
          <a:xfrm flipH="1" flipV="1">
            <a:off x="2479420" y="1677983"/>
            <a:ext cx="3300844" cy="1629294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63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6589" y="1018940"/>
            <a:ext cx="100944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PettingZooV30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PettingZooV30(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b="1" smtClean="0">
                <a:latin typeface="Consolas" panose="020B0609020204030204" pitchFamily="49" charset="0"/>
              </a:rPr>
              <a:t> aChild,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da-DK" b="1" smtClean="0">
                <a:latin typeface="Consolas" panose="020B0609020204030204" pitchFamily="49" charset="0"/>
              </a:rPr>
              <a:t> anAnimal)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TheChild = </a:t>
            </a:r>
            <a:r>
              <a:rPr lang="da-DK" b="1">
                <a:latin typeface="Consolas" panose="020B0609020204030204" pitchFamily="49" charset="0"/>
              </a:rPr>
              <a:t>aChild</a:t>
            </a:r>
            <a:r>
              <a:rPr lang="en-US" b="1" smtClean="0">
                <a:latin typeface="Consolas" panose="020B0609020204030204" pitchFamily="49" charset="0"/>
              </a:rPr>
              <a:t>;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The</a:t>
            </a:r>
            <a:r>
              <a:rPr lang="da-DK" b="1">
                <a:latin typeface="Consolas" panose="020B0609020204030204" pitchFamily="49" charset="0"/>
              </a:rPr>
              <a:t>Animal</a:t>
            </a:r>
            <a:r>
              <a:rPr lang="en-US" b="1" smtClean="0">
                <a:latin typeface="Consolas" panose="020B0609020204030204" pitchFamily="49" charset="0"/>
              </a:rPr>
              <a:t> = </a:t>
            </a:r>
            <a:r>
              <a:rPr lang="da-DK" b="1">
                <a:latin typeface="Consolas" panose="020B0609020204030204" pitchFamily="49" charset="0"/>
              </a:rPr>
              <a:t>anAnimal</a:t>
            </a:r>
            <a:r>
              <a:rPr lang="en-US" b="1" smtClean="0">
                <a:latin typeface="Consolas" panose="020B0609020204030204" pitchFamily="49" charset="0"/>
              </a:rPr>
              <a:t>;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>
                <a:latin typeface="Consolas" panose="020B0609020204030204" pitchFamily="49" charset="0"/>
              </a:rPr>
              <a:t>TheChild </a:t>
            </a:r>
            <a:r>
              <a:rPr lang="da-DK" b="1" smtClean="0">
                <a:latin typeface="Consolas" panose="020B0609020204030204" pitchFamily="49" charset="0"/>
              </a:rPr>
              <a:t>{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 smtClean="0">
                <a:latin typeface="Consolas" panose="020B0609020204030204" pitchFamily="49" charset="0"/>
              </a:rPr>
              <a:t>; </a:t>
            </a:r>
            <a:r>
              <a:rPr lang="da-DK" b="1">
                <a:latin typeface="Consolas" panose="020B0609020204030204" pitchFamily="49" charset="0"/>
              </a:rPr>
              <a:t>}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da-DK" b="1" smtClean="0">
                <a:latin typeface="Consolas" panose="020B0609020204030204" pitchFamily="49" charset="0"/>
              </a:rPr>
              <a:t> TheAnimal {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 smtClean="0">
                <a:latin typeface="Consolas" panose="020B0609020204030204" pitchFamily="49" charset="0"/>
              </a:rPr>
              <a:t>; </a:t>
            </a:r>
            <a:r>
              <a:rPr lang="da-DK" b="1">
                <a:latin typeface="Consolas" panose="020B0609020204030204" pitchFamily="49" charset="0"/>
              </a:rPr>
              <a:t>}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b="1" smtClean="0">
                <a:latin typeface="Consolas" panose="020B0609020204030204" pitchFamily="49" charset="0"/>
              </a:rPr>
              <a:t> Interact()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Just pet the damn thing...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599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4584498" y="834391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Child</a:t>
            </a:r>
            <a:endParaRPr lang="da-DK" sz="3600" smtClean="0"/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926899" y="481934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Petting</a:t>
            </a:r>
          </a:p>
          <a:p>
            <a:pPr algn="ctr"/>
            <a:r>
              <a:rPr lang="da-DK" sz="3600" smtClean="0"/>
              <a:t>ZooV30</a:t>
            </a:r>
            <a:endParaRPr lang="da-DK" sz="3600" smtClean="0"/>
          </a:p>
          <a:p>
            <a:endParaRPr lang="da-DK" sz="3600"/>
          </a:p>
        </p:txBody>
      </p:sp>
      <p:cxnSp>
        <p:nvCxnSpPr>
          <p:cNvPr id="16" name="Vinklet forbindelse 2"/>
          <p:cNvCxnSpPr>
            <a:stCxn id="4" idx="3"/>
            <a:endCxn id="13" idx="1"/>
          </p:cNvCxnSpPr>
          <p:nvPr/>
        </p:nvCxnSpPr>
        <p:spPr>
          <a:xfrm>
            <a:off x="3327513" y="1293440"/>
            <a:ext cx="1256985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inklet forbindelse 2"/>
          <p:cNvCxnSpPr>
            <a:stCxn id="4" idx="2"/>
            <a:endCxn id="10" idx="0"/>
          </p:cNvCxnSpPr>
          <p:nvPr/>
        </p:nvCxnSpPr>
        <p:spPr>
          <a:xfrm>
            <a:off x="2127206" y="2104946"/>
            <a:ext cx="0" cy="1284796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926899" y="3389742"/>
            <a:ext cx="2400614" cy="918098"/>
          </a:xfrm>
          <a:prstGeom prst="roundRect">
            <a:avLst/>
          </a:prstGeom>
          <a:solidFill>
            <a:srgbClr val="0070C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Animal</a:t>
            </a:r>
            <a:endParaRPr lang="da-DK" sz="3600" smtClean="0"/>
          </a:p>
        </p:txBody>
      </p:sp>
      <p:pic>
        <p:nvPicPr>
          <p:cNvPr id="12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182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interface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   string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Description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latin typeface="Consolas" panose="020B0609020204030204" pitchFamily="49" charset="0"/>
              </a:rPr>
              <a:t>{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>
                <a:latin typeface="Consolas" panose="020B0609020204030204" pitchFamily="49" charset="0"/>
              </a:rPr>
              <a:t>; </a:t>
            </a:r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28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6589" y="1018940"/>
            <a:ext cx="100944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PettingZooV31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PettingZooV31(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b="1" smtClean="0">
                <a:latin typeface="Consolas" panose="020B0609020204030204" pitchFamily="49" charset="0"/>
              </a:rPr>
              <a:t> aChild,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da-DK" b="1" smtClean="0">
                <a:latin typeface="Consolas" panose="020B0609020204030204" pitchFamily="49" charset="0"/>
              </a:rPr>
              <a:t> anAnimal)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TheChild = </a:t>
            </a:r>
            <a:r>
              <a:rPr lang="da-DK" b="1">
                <a:latin typeface="Consolas" panose="020B0609020204030204" pitchFamily="49" charset="0"/>
              </a:rPr>
              <a:t>aChild</a:t>
            </a:r>
            <a:r>
              <a:rPr lang="en-US" b="1" smtClean="0">
                <a:latin typeface="Consolas" panose="020B0609020204030204" pitchFamily="49" charset="0"/>
              </a:rPr>
              <a:t>;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The</a:t>
            </a:r>
            <a:r>
              <a:rPr lang="da-DK" b="1">
                <a:latin typeface="Consolas" panose="020B0609020204030204" pitchFamily="49" charset="0"/>
              </a:rPr>
              <a:t>Animal</a:t>
            </a:r>
            <a:r>
              <a:rPr lang="en-US" b="1" smtClean="0">
                <a:latin typeface="Consolas" panose="020B0609020204030204" pitchFamily="49" charset="0"/>
              </a:rPr>
              <a:t> = </a:t>
            </a:r>
            <a:r>
              <a:rPr lang="da-DK" b="1">
                <a:latin typeface="Consolas" panose="020B0609020204030204" pitchFamily="49" charset="0"/>
              </a:rPr>
              <a:t>anAnimal</a:t>
            </a:r>
            <a:r>
              <a:rPr lang="en-US" b="1" smtClean="0">
                <a:latin typeface="Consolas" panose="020B0609020204030204" pitchFamily="49" charset="0"/>
              </a:rPr>
              <a:t>;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>
                <a:latin typeface="Consolas" panose="020B0609020204030204" pitchFamily="49" charset="0"/>
              </a:rPr>
              <a:t>TheChild </a:t>
            </a:r>
            <a:r>
              <a:rPr lang="da-DK" b="1" smtClean="0">
                <a:latin typeface="Consolas" panose="020B0609020204030204" pitchFamily="49" charset="0"/>
              </a:rPr>
              <a:t>{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 smtClean="0">
                <a:latin typeface="Consolas" panose="020B0609020204030204" pitchFamily="49" charset="0"/>
              </a:rPr>
              <a:t>; </a:t>
            </a:r>
            <a:r>
              <a:rPr lang="da-DK" b="1">
                <a:latin typeface="Consolas" panose="020B0609020204030204" pitchFamily="49" charset="0"/>
              </a:rPr>
              <a:t>}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da-DK" b="1" smtClean="0">
                <a:latin typeface="Consolas" panose="020B0609020204030204" pitchFamily="49" charset="0"/>
              </a:rPr>
              <a:t> TheAnimal {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 smtClean="0">
                <a:latin typeface="Consolas" panose="020B0609020204030204" pitchFamily="49" charset="0"/>
              </a:rPr>
              <a:t>; </a:t>
            </a:r>
            <a:r>
              <a:rPr lang="da-DK" b="1">
                <a:latin typeface="Consolas" panose="020B0609020204030204" pitchFamily="49" charset="0"/>
              </a:rPr>
              <a:t>}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b="1" smtClean="0">
                <a:latin typeface="Consolas" panose="020B0609020204030204" pitchFamily="49" charset="0"/>
              </a:rPr>
              <a:t> Interact()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Just pet the damn thing...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335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4584498" y="834391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Child</a:t>
            </a:r>
            <a:endParaRPr lang="da-DK" sz="3600" smtClean="0"/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926899" y="481934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Petting</a:t>
            </a:r>
          </a:p>
          <a:p>
            <a:pPr algn="ctr"/>
            <a:r>
              <a:rPr lang="da-DK" sz="3600" smtClean="0"/>
              <a:t>ZooV31</a:t>
            </a:r>
            <a:endParaRPr lang="da-DK" sz="3600" smtClean="0"/>
          </a:p>
          <a:p>
            <a:endParaRPr lang="da-DK" sz="3600"/>
          </a:p>
        </p:txBody>
      </p:sp>
      <p:cxnSp>
        <p:nvCxnSpPr>
          <p:cNvPr id="16" name="Vinklet forbindelse 2"/>
          <p:cNvCxnSpPr>
            <a:stCxn id="4" idx="3"/>
            <a:endCxn id="13" idx="1"/>
          </p:cNvCxnSpPr>
          <p:nvPr/>
        </p:nvCxnSpPr>
        <p:spPr>
          <a:xfrm>
            <a:off x="3327513" y="1293440"/>
            <a:ext cx="1256985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inklet forbindelse 2"/>
          <p:cNvCxnSpPr>
            <a:stCxn id="4" idx="2"/>
            <a:endCxn id="10" idx="0"/>
          </p:cNvCxnSpPr>
          <p:nvPr/>
        </p:nvCxnSpPr>
        <p:spPr>
          <a:xfrm>
            <a:off x="2127206" y="2104946"/>
            <a:ext cx="0" cy="1284796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926899" y="3389742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IAnimal</a:t>
            </a:r>
            <a:endParaRPr lang="da-DK" sz="3600" smtClean="0">
              <a:solidFill>
                <a:srgbClr val="FFFF00"/>
              </a:solidFill>
            </a:endParaRPr>
          </a:p>
        </p:txBody>
      </p:sp>
      <p:pic>
        <p:nvPicPr>
          <p:cNvPr id="11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670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latin typeface="Consolas" panose="020B0609020204030204" pitchFamily="49" charset="0"/>
              </a:rPr>
              <a:t>Child(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b="1">
                <a:latin typeface="Consolas" panose="020B0609020204030204" pitchFamily="49" charset="0"/>
              </a:rPr>
              <a:t> name,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latin typeface="Consolas" panose="020B0609020204030204" pitchFamily="49" charset="0"/>
              </a:rPr>
              <a:t> age)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   Name </a:t>
            </a:r>
            <a:r>
              <a:rPr lang="da-DK" b="1">
                <a:latin typeface="Consolas" panose="020B0609020204030204" pitchFamily="49" charset="0"/>
              </a:rPr>
              <a:t>= name;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   Age </a:t>
            </a:r>
            <a:r>
              <a:rPr lang="da-DK" b="1">
                <a:latin typeface="Consolas" panose="020B0609020204030204" pitchFamily="49" charset="0"/>
              </a:rPr>
              <a:t>= age;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b="1">
                <a:latin typeface="Consolas" panose="020B0609020204030204" pitchFamily="49" charset="0"/>
              </a:rPr>
              <a:t> Name {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>
                <a:latin typeface="Consolas" panose="020B0609020204030204" pitchFamily="49" charset="0"/>
              </a:rPr>
              <a:t>; }</a:t>
            </a:r>
          </a:p>
          <a:p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>
                <a:latin typeface="Consolas" panose="020B0609020204030204" pitchFamily="49" charset="0"/>
              </a:rPr>
              <a:t>Age </a:t>
            </a:r>
            <a:r>
              <a:rPr lang="da-DK" b="1" smtClean="0">
                <a:latin typeface="Consolas" panose="020B0609020204030204" pitchFamily="49" charset="0"/>
              </a:rPr>
              <a:t>{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 smtClean="0">
                <a:latin typeface="Consolas" panose="020B0609020204030204" pitchFamily="49" charset="0"/>
              </a:rPr>
              <a:t>; </a:t>
            </a:r>
            <a:r>
              <a:rPr lang="da-DK" b="1">
                <a:latin typeface="Consolas" panose="020B0609020204030204" pitchFamily="49" charset="0"/>
              </a:rPr>
              <a:t>}</a:t>
            </a: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023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interface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   string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Description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latin typeface="Consolas" panose="020B0609020204030204" pitchFamily="49" charset="0"/>
              </a:rPr>
              <a:t>{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>
                <a:latin typeface="Consolas" panose="020B0609020204030204" pitchFamily="49" charset="0"/>
              </a:rPr>
              <a:t>; </a:t>
            </a:r>
            <a:r>
              <a:rPr lang="da-DK" b="1" smtClean="0">
                <a:latin typeface="Consolas" panose="020B0609020204030204" pitchFamily="49" charset="0"/>
              </a:rPr>
              <a:t>}</a:t>
            </a:r>
          </a:p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   int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AgeMinimum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latin typeface="Consolas" panose="020B0609020204030204" pitchFamily="49" charset="0"/>
              </a:rPr>
              <a:t>{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>
                <a:latin typeface="Consolas" panose="020B0609020204030204" pitchFamily="49" charset="0"/>
              </a:rPr>
              <a:t>; }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476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6589" y="1018940"/>
            <a:ext cx="100944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PettingZooV40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PettingZooV40(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b="1" smtClean="0">
                <a:latin typeface="Consolas" panose="020B0609020204030204" pitchFamily="49" charset="0"/>
              </a:rPr>
              <a:t> aChild)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TheChild = </a:t>
            </a:r>
            <a:r>
              <a:rPr lang="da-DK" b="1">
                <a:latin typeface="Consolas" panose="020B0609020204030204" pitchFamily="49" charset="0"/>
              </a:rPr>
              <a:t>aChild</a:t>
            </a:r>
            <a:r>
              <a:rPr lang="en-US" b="1" smtClean="0">
                <a:latin typeface="Consolas" panose="020B0609020204030204" pitchFamily="49" charset="0"/>
              </a:rPr>
              <a:t>;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Choose proper animal...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>
                <a:latin typeface="Consolas" panose="020B0609020204030204" pitchFamily="49" charset="0"/>
              </a:rPr>
              <a:t>TheChild </a:t>
            </a:r>
            <a:r>
              <a:rPr lang="da-DK" b="1" smtClean="0">
                <a:latin typeface="Consolas" panose="020B0609020204030204" pitchFamily="49" charset="0"/>
              </a:rPr>
              <a:t>{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 smtClean="0">
                <a:latin typeface="Consolas" panose="020B0609020204030204" pitchFamily="49" charset="0"/>
              </a:rPr>
              <a:t>; </a:t>
            </a:r>
            <a:r>
              <a:rPr lang="da-DK" b="1">
                <a:latin typeface="Consolas" panose="020B0609020204030204" pitchFamily="49" charset="0"/>
              </a:rPr>
              <a:t>}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da-DK" b="1" smtClean="0">
                <a:latin typeface="Consolas" panose="020B0609020204030204" pitchFamily="49" charset="0"/>
              </a:rPr>
              <a:t> TheAnimal {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 smtClean="0">
                <a:latin typeface="Consolas" panose="020B0609020204030204" pitchFamily="49" charset="0"/>
              </a:rPr>
              <a:t>; </a:t>
            </a:r>
            <a:r>
              <a:rPr lang="da-DK" b="1">
                <a:latin typeface="Consolas" panose="020B0609020204030204" pitchFamily="49" charset="0"/>
              </a:rPr>
              <a:t>}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b="1" smtClean="0">
                <a:latin typeface="Consolas" panose="020B0609020204030204" pitchFamily="49" charset="0"/>
              </a:rPr>
              <a:t> Interact()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Just pet the damn thing...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724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6589" y="1018940"/>
            <a:ext cx="1009449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smtClean="0">
                <a:latin typeface="Consolas" panose="020B0609020204030204" pitchFamily="49" charset="0"/>
              </a:rPr>
              <a:t> PettingZooV40(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en-US" sz="1400" b="1" smtClean="0">
                <a:latin typeface="Consolas" panose="020B0609020204030204" pitchFamily="49" charset="0"/>
              </a:rPr>
              <a:t> aChild)</a:t>
            </a:r>
            <a:endParaRPr lang="en-US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TheChild </a:t>
            </a:r>
            <a:r>
              <a:rPr lang="da-DK" sz="1400" b="1">
                <a:latin typeface="Consolas" panose="020B0609020204030204" pitchFamily="49" charset="0"/>
              </a:rPr>
              <a:t>= </a:t>
            </a:r>
            <a:r>
              <a:rPr lang="da-DK" sz="1400" b="1">
                <a:latin typeface="Consolas" panose="020B0609020204030204" pitchFamily="49" charset="0"/>
              </a:rPr>
              <a:t>aChild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</a:p>
          <a:p>
            <a:r>
              <a:rPr lang="en-US" sz="1400" b="1">
                <a:latin typeface="Consolas" panose="020B0609020204030204" pitchFamily="49" charset="0"/>
              </a:rPr>
              <a:t> </a:t>
            </a:r>
            <a:r>
              <a:rPr lang="en-US" sz="1400" b="1" smtClean="0">
                <a:latin typeface="Consolas" panose="020B0609020204030204" pitchFamily="49" charset="0"/>
              </a:rPr>
              <a:t>  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aRabbit = new 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Rabbit</a:t>
            </a:r>
            <a:r>
              <a:rPr lang="en-US" sz="1400" b="1">
                <a:latin typeface="Consolas" panose="020B0609020204030204" pitchFamily="49" charset="0"/>
              </a:rPr>
              <a:t>(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"A White Rabbit"</a:t>
            </a:r>
            <a:r>
              <a:rPr lang="en-US" sz="1400" b="1">
                <a:latin typeface="Consolas" panose="020B0609020204030204" pitchFamily="49" charset="0"/>
              </a:rPr>
              <a:t>);</a:t>
            </a:r>
          </a:p>
          <a:p>
            <a:r>
              <a:rPr lang="en-US" sz="1400" b="1" smtClean="0">
                <a:latin typeface="Consolas" panose="020B0609020204030204" pitchFamily="49" charset="0"/>
              </a:rPr>
              <a:t>   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aGoat = new 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Goat</a:t>
            </a:r>
            <a:r>
              <a:rPr lang="en-US" sz="1400" b="1">
                <a:latin typeface="Consolas" panose="020B0609020204030204" pitchFamily="49" charset="0"/>
              </a:rPr>
              <a:t>(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"A cute little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Goat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latin typeface="Consolas" panose="020B0609020204030204" pitchFamily="49" charset="0"/>
              </a:rPr>
              <a:t>);</a:t>
            </a:r>
          </a:p>
          <a:p>
            <a:endParaRPr lang="en-US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(aChild.Age &gt;= aGoat.AgeMinimum)</a:t>
            </a:r>
          </a:p>
          <a:p>
            <a:r>
              <a:rPr lang="da-DK" sz="1400" b="1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   TheAnimal </a:t>
            </a:r>
            <a:r>
              <a:rPr lang="da-DK" sz="1400" b="1">
                <a:latin typeface="Consolas" panose="020B0609020204030204" pitchFamily="49" charset="0"/>
              </a:rPr>
              <a:t>= aGoat;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   }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else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if </a:t>
            </a:r>
            <a:r>
              <a:rPr lang="da-DK" sz="1400" b="1">
                <a:latin typeface="Consolas" panose="020B0609020204030204" pitchFamily="49" charset="0"/>
              </a:rPr>
              <a:t>(aChild.Age &gt;= aGoat.AgeMinimum)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   {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   TheAnimal </a:t>
            </a:r>
            <a:r>
              <a:rPr lang="da-DK" sz="1400" b="1">
                <a:latin typeface="Consolas" panose="020B0609020204030204" pitchFamily="49" charset="0"/>
              </a:rPr>
              <a:t>= aRabbit;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   }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endParaRPr lang="da-DK" sz="14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{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  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//...?</a:t>
            </a:r>
            <a:endParaRPr lang="da-DK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}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}</a:t>
            </a:r>
            <a:endParaRPr lang="da-DK" sz="1400" b="1">
              <a:latin typeface="Consolas" panose="020B0609020204030204" pitchFamily="49" charset="0"/>
            </a:endParaRPr>
          </a:p>
          <a:p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70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8391112" y="759885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Child</a:t>
            </a:r>
            <a:endParaRPr lang="da-DK" sz="3600" smtClean="0"/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4733513" y="407428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Petting</a:t>
            </a:r>
          </a:p>
          <a:p>
            <a:pPr algn="ctr"/>
            <a:r>
              <a:rPr lang="da-DK" sz="3600" smtClean="0"/>
              <a:t>ZooV40</a:t>
            </a:r>
            <a:endParaRPr lang="da-DK" sz="3600" smtClean="0"/>
          </a:p>
        </p:txBody>
      </p:sp>
      <p:cxnSp>
        <p:nvCxnSpPr>
          <p:cNvPr id="16" name="Vinklet forbindelse 2"/>
          <p:cNvCxnSpPr>
            <a:stCxn id="4" idx="3"/>
            <a:endCxn id="13" idx="1"/>
          </p:cNvCxnSpPr>
          <p:nvPr/>
        </p:nvCxnSpPr>
        <p:spPr>
          <a:xfrm>
            <a:off x="7134127" y="1218934"/>
            <a:ext cx="1256985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inklet forbindelse 2"/>
          <p:cNvCxnSpPr>
            <a:stCxn id="4" idx="1"/>
            <a:endCxn id="10" idx="3"/>
          </p:cNvCxnSpPr>
          <p:nvPr/>
        </p:nvCxnSpPr>
        <p:spPr>
          <a:xfrm flipH="1">
            <a:off x="3679727" y="1218934"/>
            <a:ext cx="1053786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678960" y="3307277"/>
            <a:ext cx="1800460" cy="91809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Rabbit</a:t>
            </a:r>
            <a:endParaRPr lang="da-DK" sz="3600" smtClean="0"/>
          </a:p>
          <a:p>
            <a:pPr algn="ctr"/>
            <a:endParaRPr lang="da-DK" sz="3600" smtClean="0"/>
          </a:p>
          <a:p>
            <a:endParaRPr lang="da-DK" sz="2800"/>
          </a:p>
        </p:txBody>
      </p:sp>
      <p:cxnSp>
        <p:nvCxnSpPr>
          <p:cNvPr id="9" name="Vinklet forbindelse 2"/>
          <p:cNvCxnSpPr>
            <a:stCxn id="8" idx="0"/>
            <a:endCxn id="10" idx="2"/>
          </p:cNvCxnSpPr>
          <p:nvPr/>
        </p:nvCxnSpPr>
        <p:spPr>
          <a:xfrm flipV="1">
            <a:off x="1579190" y="1677983"/>
            <a:ext cx="900230" cy="1629294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2779497" y="3307277"/>
            <a:ext cx="1800460" cy="91809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Goat</a:t>
            </a:r>
            <a:endParaRPr lang="da-DK" sz="3600" smtClean="0"/>
          </a:p>
          <a:p>
            <a:pPr algn="ctr"/>
            <a:endParaRPr lang="da-DK" sz="3600" smtClean="0"/>
          </a:p>
          <a:p>
            <a:endParaRPr lang="da-DK" sz="2800"/>
          </a:p>
        </p:txBody>
      </p:sp>
      <p:cxnSp>
        <p:nvCxnSpPr>
          <p:cNvPr id="12" name="Vinklet forbindelse 2"/>
          <p:cNvCxnSpPr>
            <a:stCxn id="11" idx="0"/>
            <a:endCxn id="10" idx="2"/>
          </p:cNvCxnSpPr>
          <p:nvPr/>
        </p:nvCxnSpPr>
        <p:spPr>
          <a:xfrm flipH="1" flipV="1">
            <a:off x="2479420" y="1677983"/>
            <a:ext cx="1200307" cy="1629294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inklet forbindelse 2"/>
          <p:cNvCxnSpPr>
            <a:stCxn id="4" idx="2"/>
            <a:endCxn id="8" idx="0"/>
          </p:cNvCxnSpPr>
          <p:nvPr/>
        </p:nvCxnSpPr>
        <p:spPr>
          <a:xfrm flipH="1">
            <a:off x="1579190" y="2030440"/>
            <a:ext cx="4354630" cy="1276837"/>
          </a:xfrm>
          <a:prstGeom prst="straightConnector1">
            <a:avLst/>
          </a:prstGeom>
          <a:ln w="76200">
            <a:solidFill>
              <a:srgbClr val="FF0000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Vinklet forbindelse 2"/>
          <p:cNvCxnSpPr>
            <a:stCxn id="4" idx="2"/>
            <a:endCxn id="11" idx="0"/>
          </p:cNvCxnSpPr>
          <p:nvPr/>
        </p:nvCxnSpPr>
        <p:spPr>
          <a:xfrm flipH="1">
            <a:off x="3679727" y="2030440"/>
            <a:ext cx="2254093" cy="1276837"/>
          </a:xfrm>
          <a:prstGeom prst="straightConnector1">
            <a:avLst/>
          </a:prstGeom>
          <a:ln w="76200">
            <a:solidFill>
              <a:srgbClr val="FF0000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1279113" y="759885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IAnimal</a:t>
            </a:r>
            <a:endParaRPr lang="da-DK" sz="3600" smtClean="0">
              <a:solidFill>
                <a:srgbClr val="FFFF00"/>
              </a:solidFill>
            </a:endParaRPr>
          </a:p>
        </p:txBody>
      </p:sp>
      <p:pic>
        <p:nvPicPr>
          <p:cNvPr id="15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316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6589" y="1018940"/>
            <a:ext cx="1009449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PettingZooV50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PettingZooV50(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b="1" smtClean="0">
                <a:latin typeface="Consolas" panose="020B0609020204030204" pitchFamily="49" charset="0"/>
              </a:rPr>
              <a:t> aChild)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TheChild = </a:t>
            </a:r>
            <a:r>
              <a:rPr lang="da-DK" b="1">
                <a:latin typeface="Consolas" panose="020B0609020204030204" pitchFamily="49" charset="0"/>
              </a:rPr>
              <a:t>aChild</a:t>
            </a:r>
            <a:r>
              <a:rPr lang="en-US" b="1" smtClean="0">
                <a:latin typeface="Consolas" panose="020B0609020204030204" pitchFamily="49" charset="0"/>
              </a:rPr>
              <a:t>;</a:t>
            </a:r>
          </a:p>
          <a:p>
            <a:r>
              <a:rPr lang="en-US" b="1" smtClean="0">
                <a:latin typeface="Consolas" panose="020B0609020204030204" pitchFamily="49" charset="0"/>
              </a:rPr>
              <a:t>      TheAnimal </a:t>
            </a:r>
            <a:r>
              <a:rPr lang="en-US" b="1">
                <a:latin typeface="Consolas" panose="020B0609020204030204" pitchFamily="49" charset="0"/>
              </a:rPr>
              <a:t>= </a:t>
            </a:r>
            <a:r>
              <a:rPr lang="da-DK" b="1" smtClean="0">
                <a:latin typeface="Consolas" panose="020B0609020204030204" pitchFamily="49" charset="0"/>
              </a:rPr>
              <a:t>CreateAnimal(aChild.Age)</a:t>
            </a:r>
            <a:r>
              <a:rPr lang="en-US" b="1" smtClean="0">
                <a:latin typeface="Consolas" panose="020B0609020204030204" pitchFamily="49" charset="0"/>
              </a:rPr>
              <a:t>;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Choose proper animal...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rivate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 </a:t>
            </a:r>
            <a:r>
              <a:rPr lang="da-DK" b="1" smtClean="0">
                <a:latin typeface="Consolas" panose="020B0609020204030204" pitchFamily="49" charset="0"/>
              </a:rPr>
              <a:t>CreateAnimal(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 smtClean="0">
                <a:latin typeface="Consolas" panose="020B0609020204030204" pitchFamily="49" charset="0"/>
              </a:rPr>
              <a:t> age)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da-DK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Algorithm for creating age-matching animal…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Rest of class omitted for brevity…</a:t>
            </a:r>
            <a:endParaRPr lang="en-US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159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6589" y="1018940"/>
            <a:ext cx="1009449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 </a:t>
            </a:r>
            <a:r>
              <a:rPr lang="da-DK" b="1" smtClean="0">
                <a:latin typeface="Consolas" panose="020B0609020204030204" pitchFamily="49" charset="0"/>
              </a:rPr>
              <a:t>CreateAnimal(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 smtClean="0">
                <a:latin typeface="Consolas" panose="020B0609020204030204" pitchFamily="49" charset="0"/>
              </a:rPr>
              <a:t> age)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</a:p>
          <a:p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 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latin typeface="Consolas" panose="020B0609020204030204" pitchFamily="49" charset="0"/>
              </a:rPr>
              <a:t>aRabbit = new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Rabbit</a:t>
            </a:r>
            <a:r>
              <a:rPr lang="en-US" b="1"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C00000"/>
                </a:solidFill>
                <a:latin typeface="Consolas" panose="020B0609020204030204" pitchFamily="49" charset="0"/>
              </a:rPr>
              <a:t>"A White Rabbit"</a:t>
            </a:r>
            <a:r>
              <a:rPr lang="en-US" b="1">
                <a:latin typeface="Consolas" panose="020B0609020204030204" pitchFamily="49" charset="0"/>
              </a:rPr>
              <a:t>);</a:t>
            </a:r>
          </a:p>
          <a:p>
            <a:r>
              <a:rPr lang="en-US" b="1" smtClean="0">
                <a:latin typeface="Consolas" panose="020B0609020204030204" pitchFamily="49" charset="0"/>
              </a:rPr>
              <a:t>  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latin typeface="Consolas" panose="020B0609020204030204" pitchFamily="49" charset="0"/>
              </a:rPr>
              <a:t>aGoat = new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Goat</a:t>
            </a:r>
            <a:r>
              <a:rPr lang="en-US" b="1"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C00000"/>
                </a:solidFill>
                <a:latin typeface="Consolas" panose="020B0609020204030204" pitchFamily="49" charset="0"/>
              </a:rPr>
              <a:t>"A cute little Goat"</a:t>
            </a:r>
            <a:r>
              <a:rPr lang="en-US" b="1">
                <a:latin typeface="Consolas" panose="020B0609020204030204" pitchFamily="49" charset="0"/>
              </a:rPr>
              <a:t>);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latin typeface="Consolas" panose="020B0609020204030204" pitchFamily="49" charset="0"/>
              </a:rPr>
              <a:t>(age &gt;= aGoat.AgeMinimum)</a:t>
            </a: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latin typeface="Consolas" panose="020B0609020204030204" pitchFamily="49" charset="0"/>
              </a:rPr>
              <a:t>aGoat;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else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if </a:t>
            </a:r>
            <a:r>
              <a:rPr lang="da-DK" b="1">
                <a:latin typeface="Consolas" panose="020B0609020204030204" pitchFamily="49" charset="0"/>
              </a:rPr>
              <a:t>(age &gt;= aRabbit.AgeMinimum)</a:t>
            </a: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latin typeface="Consolas" panose="020B0609020204030204" pitchFamily="49" charset="0"/>
              </a:rPr>
              <a:t>aRabbit;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endParaRPr lang="da-DK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return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null; 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360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8391112" y="759885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Child</a:t>
            </a:r>
            <a:endParaRPr lang="da-DK" sz="3600" smtClean="0"/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4733513" y="407428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Petting</a:t>
            </a:r>
          </a:p>
          <a:p>
            <a:pPr algn="ctr"/>
            <a:r>
              <a:rPr lang="da-DK" sz="3600" smtClean="0"/>
              <a:t>ZooV50</a:t>
            </a:r>
            <a:endParaRPr lang="da-DK" sz="3600" smtClean="0"/>
          </a:p>
        </p:txBody>
      </p:sp>
      <p:cxnSp>
        <p:nvCxnSpPr>
          <p:cNvPr id="16" name="Vinklet forbindelse 2"/>
          <p:cNvCxnSpPr>
            <a:stCxn id="4" idx="3"/>
            <a:endCxn id="13" idx="1"/>
          </p:cNvCxnSpPr>
          <p:nvPr/>
        </p:nvCxnSpPr>
        <p:spPr>
          <a:xfrm>
            <a:off x="7134127" y="1218934"/>
            <a:ext cx="1256985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inklet forbindelse 2"/>
          <p:cNvCxnSpPr>
            <a:stCxn id="4" idx="1"/>
            <a:endCxn id="10" idx="3"/>
          </p:cNvCxnSpPr>
          <p:nvPr/>
        </p:nvCxnSpPr>
        <p:spPr>
          <a:xfrm flipH="1">
            <a:off x="3679727" y="1218934"/>
            <a:ext cx="1053786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678960" y="3307277"/>
            <a:ext cx="1800460" cy="91809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Rabbit</a:t>
            </a:r>
            <a:endParaRPr lang="da-DK" sz="3600" smtClean="0"/>
          </a:p>
          <a:p>
            <a:pPr algn="ctr"/>
            <a:endParaRPr lang="da-DK" sz="3600" smtClean="0"/>
          </a:p>
          <a:p>
            <a:endParaRPr lang="da-DK" sz="2800"/>
          </a:p>
        </p:txBody>
      </p:sp>
      <p:cxnSp>
        <p:nvCxnSpPr>
          <p:cNvPr id="9" name="Vinklet forbindelse 2"/>
          <p:cNvCxnSpPr>
            <a:stCxn id="8" idx="0"/>
            <a:endCxn id="10" idx="2"/>
          </p:cNvCxnSpPr>
          <p:nvPr/>
        </p:nvCxnSpPr>
        <p:spPr>
          <a:xfrm flipV="1">
            <a:off x="1579190" y="1677983"/>
            <a:ext cx="900230" cy="1629294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2779497" y="3307277"/>
            <a:ext cx="1800460" cy="91809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Goat</a:t>
            </a:r>
            <a:endParaRPr lang="da-DK" sz="3600" smtClean="0"/>
          </a:p>
          <a:p>
            <a:pPr algn="ctr"/>
            <a:endParaRPr lang="da-DK" sz="3600" smtClean="0"/>
          </a:p>
          <a:p>
            <a:endParaRPr lang="da-DK" sz="2800"/>
          </a:p>
        </p:txBody>
      </p:sp>
      <p:cxnSp>
        <p:nvCxnSpPr>
          <p:cNvPr id="12" name="Vinklet forbindelse 2"/>
          <p:cNvCxnSpPr>
            <a:stCxn id="11" idx="0"/>
            <a:endCxn id="10" idx="2"/>
          </p:cNvCxnSpPr>
          <p:nvPr/>
        </p:nvCxnSpPr>
        <p:spPr>
          <a:xfrm flipH="1" flipV="1">
            <a:off x="2479420" y="1677983"/>
            <a:ext cx="1200307" cy="1629294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inklet forbindelse 2"/>
          <p:cNvCxnSpPr>
            <a:stCxn id="4" idx="2"/>
            <a:endCxn id="8" idx="0"/>
          </p:cNvCxnSpPr>
          <p:nvPr/>
        </p:nvCxnSpPr>
        <p:spPr>
          <a:xfrm flipH="1">
            <a:off x="1579190" y="2030440"/>
            <a:ext cx="4354630" cy="1276837"/>
          </a:xfrm>
          <a:prstGeom prst="straightConnector1">
            <a:avLst/>
          </a:prstGeom>
          <a:ln w="76200">
            <a:solidFill>
              <a:srgbClr val="FF0000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Vinklet forbindelse 2"/>
          <p:cNvCxnSpPr>
            <a:stCxn id="4" idx="2"/>
            <a:endCxn id="11" idx="0"/>
          </p:cNvCxnSpPr>
          <p:nvPr/>
        </p:nvCxnSpPr>
        <p:spPr>
          <a:xfrm flipH="1">
            <a:off x="3679727" y="2030440"/>
            <a:ext cx="2254093" cy="1276837"/>
          </a:xfrm>
          <a:prstGeom prst="straightConnector1">
            <a:avLst/>
          </a:prstGeom>
          <a:ln w="76200">
            <a:solidFill>
              <a:srgbClr val="FF0000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1279113" y="759885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IAnimal</a:t>
            </a:r>
            <a:endParaRPr lang="da-DK" sz="3600" smtClean="0">
              <a:solidFill>
                <a:srgbClr val="FFFF00"/>
              </a:solidFill>
            </a:endParaRPr>
          </a:p>
        </p:txBody>
      </p:sp>
      <p:pic>
        <p:nvPicPr>
          <p:cNvPr id="15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444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interface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IAnimalFactory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da-DK" b="1" smtClean="0">
                <a:latin typeface="Consolas" panose="020B0609020204030204" pitchFamily="49" charset="0"/>
              </a:rPr>
              <a:t> CreateAnimal(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b="1" smtClean="0">
                <a:latin typeface="Consolas" panose="020B0609020204030204" pitchFamily="49" charset="0"/>
              </a:rPr>
              <a:t>age);</a:t>
            </a: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71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6589" y="1018940"/>
            <a:ext cx="100944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PettingZooV60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PettingZooV60(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b="1" smtClean="0">
                <a:latin typeface="Consolas" panose="020B0609020204030204" pitchFamily="49" charset="0"/>
              </a:rPr>
              <a:t> aChild,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IAnimalFactory</a:t>
            </a:r>
            <a:r>
              <a:rPr lang="da-DK" b="1" smtClean="0">
                <a:latin typeface="Consolas" panose="020B0609020204030204" pitchFamily="49" charset="0"/>
              </a:rPr>
              <a:t> aFactory)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TheChild = </a:t>
            </a:r>
            <a:r>
              <a:rPr lang="da-DK" b="1">
                <a:latin typeface="Consolas" panose="020B0609020204030204" pitchFamily="49" charset="0"/>
              </a:rPr>
              <a:t>aChild</a:t>
            </a:r>
            <a:r>
              <a:rPr lang="en-US" b="1" smtClean="0">
                <a:latin typeface="Consolas" panose="020B0609020204030204" pitchFamily="49" charset="0"/>
              </a:rPr>
              <a:t>;</a:t>
            </a:r>
          </a:p>
          <a:p>
            <a:r>
              <a:rPr lang="en-US" b="1" smtClean="0">
                <a:latin typeface="Consolas" panose="020B0609020204030204" pitchFamily="49" charset="0"/>
              </a:rPr>
              <a:t>      TheAnimal </a:t>
            </a:r>
            <a:r>
              <a:rPr lang="en-US" b="1">
                <a:latin typeface="Consolas" panose="020B0609020204030204" pitchFamily="49" charset="0"/>
              </a:rPr>
              <a:t>= </a:t>
            </a:r>
            <a:r>
              <a:rPr lang="da-DK" b="1" smtClean="0">
                <a:latin typeface="Consolas" panose="020B0609020204030204" pitchFamily="49" charset="0"/>
              </a:rPr>
              <a:t>aFactory.CreateAnimal(aChild.Age)</a:t>
            </a:r>
            <a:r>
              <a:rPr lang="en-US" b="1" smtClean="0">
                <a:latin typeface="Consolas" panose="020B0609020204030204" pitchFamily="49" charset="0"/>
              </a:rPr>
              <a:t>;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b="1">
                <a:latin typeface="Consolas" panose="020B0609020204030204" pitchFamily="49" charset="0"/>
              </a:rPr>
              <a:t> TheChild {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>
                <a:latin typeface="Consolas" panose="020B0609020204030204" pitchFamily="49" charset="0"/>
              </a:rPr>
              <a:t>; }</a:t>
            </a: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da-DK" b="1">
                <a:latin typeface="Consolas" panose="020B0609020204030204" pitchFamily="49" charset="0"/>
              </a:rPr>
              <a:t> TheAnimal {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>
                <a:latin typeface="Consolas" panose="020B0609020204030204" pitchFamily="49" charset="0"/>
              </a:rPr>
              <a:t>; }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en-US" b="1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latin typeface="Consolas" panose="020B0609020204030204" pitchFamily="49" charset="0"/>
              </a:rPr>
              <a:t> Interact()</a:t>
            </a:r>
          </a:p>
          <a:p>
            <a:r>
              <a:rPr lang="da-DK" b="1">
                <a:latin typeface="Consolas" panose="020B0609020204030204" pitchFamily="49" charset="0"/>
              </a:rPr>
              <a:t>   {</a:t>
            </a:r>
          </a:p>
          <a:p>
            <a:r>
              <a:rPr lang="en-US" b="1">
                <a:latin typeface="Consolas" panose="020B0609020204030204" pitchFamily="49" charset="0"/>
              </a:rPr>
              <a:t>     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Just pet the damn thing...</a:t>
            </a:r>
          </a:p>
          <a:p>
            <a:r>
              <a:rPr lang="da-DK" b="1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947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8391112" y="759885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Child</a:t>
            </a:r>
            <a:endParaRPr lang="da-DK" sz="3600" smtClean="0"/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4733513" y="407428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Petting</a:t>
            </a:r>
          </a:p>
          <a:p>
            <a:pPr algn="ctr"/>
            <a:r>
              <a:rPr lang="da-DK" sz="3600" smtClean="0"/>
              <a:t>ZooV60</a:t>
            </a:r>
            <a:endParaRPr lang="da-DK" sz="3600" smtClean="0"/>
          </a:p>
        </p:txBody>
      </p:sp>
      <p:cxnSp>
        <p:nvCxnSpPr>
          <p:cNvPr id="16" name="Vinklet forbindelse 2"/>
          <p:cNvCxnSpPr>
            <a:stCxn id="4" idx="3"/>
            <a:endCxn id="13" idx="1"/>
          </p:cNvCxnSpPr>
          <p:nvPr/>
        </p:nvCxnSpPr>
        <p:spPr>
          <a:xfrm>
            <a:off x="7134127" y="1218934"/>
            <a:ext cx="1256985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inklet forbindelse 2"/>
          <p:cNvCxnSpPr>
            <a:stCxn id="4" idx="1"/>
            <a:endCxn id="10" idx="3"/>
          </p:cNvCxnSpPr>
          <p:nvPr/>
        </p:nvCxnSpPr>
        <p:spPr>
          <a:xfrm flipH="1">
            <a:off x="3679727" y="1218934"/>
            <a:ext cx="1053786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1279113" y="759885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IAnimal</a:t>
            </a:r>
            <a:endParaRPr lang="da-DK" sz="3600" smtClean="0">
              <a:solidFill>
                <a:srgbClr val="FFFF00"/>
              </a:solidFill>
            </a:endParaRPr>
          </a:p>
        </p:txBody>
      </p:sp>
      <p:sp>
        <p:nvSpPr>
          <p:cNvPr id="15" name="Afrundet rektangel 14"/>
          <p:cNvSpPr/>
          <p:nvPr/>
        </p:nvSpPr>
        <p:spPr>
          <a:xfrm>
            <a:off x="1279113" y="2330027"/>
            <a:ext cx="2400614" cy="1417210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IAnimal</a:t>
            </a:r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Factory</a:t>
            </a:r>
            <a:endParaRPr lang="da-DK" sz="3600" smtClean="0">
              <a:solidFill>
                <a:srgbClr val="FFFF00"/>
              </a:solidFill>
            </a:endParaRPr>
          </a:p>
        </p:txBody>
      </p:sp>
      <p:cxnSp>
        <p:nvCxnSpPr>
          <p:cNvPr id="17" name="Vinklet forbindelse 2"/>
          <p:cNvCxnSpPr>
            <a:stCxn id="15" idx="0"/>
            <a:endCxn id="14" idx="2"/>
          </p:cNvCxnSpPr>
          <p:nvPr/>
        </p:nvCxnSpPr>
        <p:spPr>
          <a:xfrm flipV="1">
            <a:off x="2479420" y="1677983"/>
            <a:ext cx="0" cy="652044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inklet forbindelse 2"/>
          <p:cNvCxnSpPr>
            <a:stCxn id="4" idx="2"/>
            <a:endCxn id="15" idx="3"/>
          </p:cNvCxnSpPr>
          <p:nvPr/>
        </p:nvCxnSpPr>
        <p:spPr>
          <a:xfrm flipH="1">
            <a:off x="3679727" y="2030440"/>
            <a:ext cx="2254093" cy="100819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083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Rabbit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b="1" smtClean="0">
                <a:latin typeface="Consolas" panose="020B0609020204030204" pitchFamily="49" charset="0"/>
              </a:rPr>
              <a:t> Rabbit(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b="1" smtClean="0">
                <a:latin typeface="Consolas" panose="020B0609020204030204" pitchFamily="49" charset="0"/>
              </a:rPr>
              <a:t> description)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   </a:t>
            </a:r>
            <a:r>
              <a:rPr lang="en-US" b="1" smtClean="0">
                <a:latin typeface="Consolas" panose="020B0609020204030204" pitchFamily="49" charset="0"/>
              </a:rPr>
              <a:t>Description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latin typeface="Consolas" panose="020B0609020204030204" pitchFamily="49" charset="0"/>
              </a:rPr>
              <a:t>= </a:t>
            </a:r>
            <a:r>
              <a:rPr lang="en-US" b="1">
                <a:latin typeface="Consolas" panose="020B0609020204030204" pitchFamily="49" charset="0"/>
              </a:rPr>
              <a:t>description</a:t>
            </a:r>
            <a:r>
              <a:rPr lang="da-DK" b="1" smtClean="0">
                <a:latin typeface="Consolas" panose="020B0609020204030204" pitchFamily="49" charset="0"/>
              </a:rPr>
              <a:t>;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Description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latin typeface="Consolas" panose="020B0609020204030204" pitchFamily="49" charset="0"/>
              </a:rPr>
              <a:t>{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>
                <a:latin typeface="Consolas" panose="020B0609020204030204" pitchFamily="49" charset="0"/>
              </a:rPr>
              <a:t>; </a:t>
            </a:r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860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6589" y="1018940"/>
            <a:ext cx="1009449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AnimalFactoryCute </a:t>
            </a:r>
            <a:r>
              <a:rPr lang="da-DK" sz="1600" b="1" smtClean="0">
                <a:latin typeface="Consolas" panose="020B0609020204030204" pitchFamily="49" charset="0"/>
              </a:rPr>
              <a:t>: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IAnimalFactory</a:t>
            </a:r>
            <a:endParaRPr lang="da-DK" sz="16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da-DK" sz="1600" b="1">
                <a:latin typeface="Consolas" panose="020B0609020204030204" pitchFamily="49" charset="0"/>
              </a:rPr>
              <a:t> CreateAnimal(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600" b="1">
                <a:latin typeface="Consolas" panose="020B0609020204030204" pitchFamily="49" charset="0"/>
              </a:rPr>
              <a:t> age)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   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en-US" sz="1600" b="1" smtClean="0">
                <a:latin typeface="Consolas" panose="020B0609020204030204" pitchFamily="49" charset="0"/>
              </a:rPr>
              <a:t>     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en-US" sz="1600" b="1" smtClean="0">
                <a:latin typeface="Consolas" panose="020B0609020204030204" pitchFamily="49" charset="0"/>
              </a:rPr>
              <a:t> </a:t>
            </a:r>
            <a:r>
              <a:rPr lang="en-US" sz="1600" b="1">
                <a:latin typeface="Consolas" panose="020B0609020204030204" pitchFamily="49" charset="0"/>
              </a:rPr>
              <a:t>aRabbit =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Rabbit</a:t>
            </a:r>
            <a:r>
              <a:rPr lang="en-US" sz="1600" b="1">
                <a:latin typeface="Consolas" panose="020B0609020204030204" pitchFamily="49" charset="0"/>
              </a:rPr>
              <a:t>(</a:t>
            </a:r>
            <a:r>
              <a:rPr lang="en-US" sz="1600" b="1">
                <a:solidFill>
                  <a:srgbClr val="C00000"/>
                </a:solidFill>
                <a:latin typeface="Consolas" panose="020B0609020204030204" pitchFamily="49" charset="0"/>
              </a:rPr>
              <a:t>"A White Rabbit"</a:t>
            </a:r>
            <a:r>
              <a:rPr lang="en-US" sz="1600" b="1">
                <a:latin typeface="Consolas" panose="020B0609020204030204" pitchFamily="49" charset="0"/>
              </a:rPr>
              <a:t>);</a:t>
            </a:r>
          </a:p>
          <a:p>
            <a:r>
              <a:rPr lang="en-US" sz="1600" b="1" smtClean="0">
                <a:latin typeface="Consolas" panose="020B0609020204030204" pitchFamily="49" charset="0"/>
              </a:rPr>
              <a:t>     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en-US" sz="1600" b="1" smtClean="0">
                <a:latin typeface="Consolas" panose="020B0609020204030204" pitchFamily="49" charset="0"/>
              </a:rPr>
              <a:t> </a:t>
            </a:r>
            <a:r>
              <a:rPr lang="en-US" sz="1600" b="1">
                <a:latin typeface="Consolas" panose="020B0609020204030204" pitchFamily="49" charset="0"/>
              </a:rPr>
              <a:t>aGoat </a:t>
            </a:r>
            <a:r>
              <a:rPr lang="en-US" sz="1600" b="1" smtClean="0">
                <a:latin typeface="Consolas" panose="020B0609020204030204" pitchFamily="49" charset="0"/>
              </a:rPr>
              <a:t>  =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smtClean="0"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Goat</a:t>
            </a:r>
            <a:r>
              <a:rPr lang="en-US" sz="1600" b="1">
                <a:latin typeface="Consolas" panose="020B0609020204030204" pitchFamily="49" charset="0"/>
              </a:rPr>
              <a:t>(</a:t>
            </a:r>
            <a:r>
              <a:rPr lang="en-US" sz="1600" b="1">
                <a:solidFill>
                  <a:srgbClr val="C00000"/>
                </a:solidFill>
                <a:latin typeface="Consolas" panose="020B0609020204030204" pitchFamily="49" charset="0"/>
              </a:rPr>
              <a:t>"A cute little Goat"</a:t>
            </a:r>
            <a:r>
              <a:rPr lang="en-US" sz="1600" b="1">
                <a:latin typeface="Consolas" panose="020B0609020204030204" pitchFamily="49" charset="0"/>
              </a:rPr>
              <a:t>);</a:t>
            </a:r>
          </a:p>
          <a:p>
            <a:r>
              <a:rPr lang="en-US" sz="1600" b="1" smtClean="0">
                <a:latin typeface="Consolas" panose="020B0609020204030204" pitchFamily="49" charset="0"/>
              </a:rPr>
              <a:t>     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en-US" sz="1600" b="1" smtClean="0">
                <a:latin typeface="Consolas" panose="020B0609020204030204" pitchFamily="49" charset="0"/>
              </a:rPr>
              <a:t> </a:t>
            </a:r>
            <a:r>
              <a:rPr lang="en-US" sz="1600" b="1">
                <a:latin typeface="Consolas" panose="020B0609020204030204" pitchFamily="49" charset="0"/>
              </a:rPr>
              <a:t>aPony </a:t>
            </a:r>
            <a:r>
              <a:rPr lang="en-US" sz="1600" b="1" smtClean="0">
                <a:latin typeface="Consolas" panose="020B0609020204030204" pitchFamily="49" charset="0"/>
              </a:rPr>
              <a:t>  =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smtClean="0"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Pony</a:t>
            </a:r>
            <a:r>
              <a:rPr lang="en-US" sz="1600" b="1">
                <a:latin typeface="Consolas" panose="020B0609020204030204" pitchFamily="49" charset="0"/>
              </a:rPr>
              <a:t>(</a:t>
            </a:r>
            <a:r>
              <a:rPr lang="en-US" sz="1600" b="1">
                <a:solidFill>
                  <a:srgbClr val="C00000"/>
                </a:solidFill>
                <a:latin typeface="Consolas" panose="020B0609020204030204" pitchFamily="49" charset="0"/>
              </a:rPr>
              <a:t>"Li'l Sebastian"</a:t>
            </a:r>
            <a:r>
              <a:rPr lang="en-US" sz="1600" b="1">
                <a:latin typeface="Consolas" panose="020B0609020204030204" pitchFamily="49" charset="0"/>
              </a:rPr>
              <a:t>);</a:t>
            </a:r>
          </a:p>
          <a:p>
            <a:endParaRPr lang="da-DK" sz="1600" b="1">
              <a:latin typeface="Consolas" panose="020B0609020204030204" pitchFamily="49" charset="0"/>
            </a:endParaRPr>
          </a:p>
          <a:p>
            <a:r>
              <a:rPr lang="en-US" sz="1600" b="1" smtClean="0">
                <a:latin typeface="Consolas" panose="020B0609020204030204" pitchFamily="49" charset="0"/>
              </a:rPr>
              <a:t>     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sz="1600" b="1" smtClean="0">
                <a:latin typeface="Consolas" panose="020B0609020204030204" pitchFamily="49" charset="0"/>
              </a:rPr>
              <a:t>      </a:t>
            </a:r>
            <a:r>
              <a:rPr lang="en-US" sz="1600" b="1">
                <a:latin typeface="Consolas" panose="020B0609020204030204" pitchFamily="49" charset="0"/>
              </a:rPr>
              <a:t>(age &gt;= aPony.AgeMinimum)   {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>
                <a:latin typeface="Consolas" panose="020B0609020204030204" pitchFamily="49" charset="0"/>
              </a:rPr>
              <a:t> aPony; }</a:t>
            </a:r>
          </a:p>
          <a:p>
            <a:r>
              <a:rPr lang="en-US" sz="1600" b="1" smtClean="0">
                <a:latin typeface="Consolas" panose="020B0609020204030204" pitchFamily="49" charset="0"/>
              </a:rPr>
              <a:t>     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else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if </a:t>
            </a:r>
            <a:r>
              <a:rPr lang="en-US" sz="1600" b="1">
                <a:latin typeface="Consolas" panose="020B0609020204030204" pitchFamily="49" charset="0"/>
              </a:rPr>
              <a:t>(age &gt;= aGoat.AgeMinimum</a:t>
            </a:r>
            <a:r>
              <a:rPr lang="en-US" sz="1600" b="1">
                <a:latin typeface="Consolas" panose="020B0609020204030204" pitchFamily="49" charset="0"/>
              </a:rPr>
              <a:t>)   </a:t>
            </a:r>
            <a:r>
              <a:rPr lang="en-US" sz="1600" b="1" smtClean="0">
                <a:latin typeface="Consolas" panose="020B0609020204030204" pitchFamily="49" charset="0"/>
              </a:rPr>
              <a:t>{ </a:t>
            </a:r>
            <a:r>
              <a:rPr lang="en-US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smtClean="0">
                <a:latin typeface="Consolas" panose="020B0609020204030204" pitchFamily="49" charset="0"/>
              </a:rPr>
              <a:t> </a:t>
            </a:r>
            <a:r>
              <a:rPr lang="en-US" sz="1600" b="1">
                <a:latin typeface="Consolas" panose="020B0609020204030204" pitchFamily="49" charset="0"/>
              </a:rPr>
              <a:t>aGoat; }</a:t>
            </a:r>
          </a:p>
          <a:p>
            <a:r>
              <a:rPr lang="en-US" sz="1600" b="1" smtClean="0">
                <a:latin typeface="Consolas" panose="020B0609020204030204" pitchFamily="49" charset="0"/>
              </a:rPr>
              <a:t>     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else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if </a:t>
            </a:r>
            <a:r>
              <a:rPr lang="en-US" sz="1600" b="1">
                <a:latin typeface="Consolas" panose="020B0609020204030204" pitchFamily="49" charset="0"/>
              </a:rPr>
              <a:t>(age &gt;= aRabbit.AgeMinimum</a:t>
            </a:r>
            <a:r>
              <a:rPr lang="en-US" sz="1600" b="1">
                <a:latin typeface="Consolas" panose="020B0609020204030204" pitchFamily="49" charset="0"/>
              </a:rPr>
              <a:t>) </a:t>
            </a:r>
            <a:r>
              <a:rPr lang="en-US" sz="1600" b="1" smtClean="0">
                <a:latin typeface="Consolas" panose="020B0609020204030204" pitchFamily="49" charset="0"/>
              </a:rPr>
              <a:t>{ </a:t>
            </a:r>
            <a:r>
              <a:rPr lang="en-US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smtClean="0">
                <a:latin typeface="Consolas" panose="020B0609020204030204" pitchFamily="49" charset="0"/>
              </a:rPr>
              <a:t> </a:t>
            </a:r>
            <a:r>
              <a:rPr lang="en-US" sz="1600" b="1">
                <a:latin typeface="Consolas" panose="020B0609020204030204" pitchFamily="49" charset="0"/>
              </a:rPr>
              <a:t>aRabbit; }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   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r>
              <a:rPr lang="da-DK" sz="1600" b="1" smtClean="0">
                <a:latin typeface="Consolas" panose="020B0609020204030204" pitchFamily="49" charset="0"/>
              </a:rPr>
              <a:t>                                { </a:t>
            </a:r>
            <a:r>
              <a:rPr lang="en-US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da-DK" sz="1600" b="1">
                <a:latin typeface="Consolas" panose="020B0609020204030204" pitchFamily="49" charset="0"/>
              </a:rPr>
              <a:t>; }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   }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984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8391112" y="759885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Child</a:t>
            </a:r>
            <a:endParaRPr lang="da-DK" sz="3600" smtClean="0"/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4733513" y="407428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Petting</a:t>
            </a:r>
          </a:p>
          <a:p>
            <a:pPr algn="ctr"/>
            <a:r>
              <a:rPr lang="da-DK" sz="3600" smtClean="0"/>
              <a:t>ZooV60</a:t>
            </a:r>
            <a:endParaRPr lang="da-DK" sz="3600" smtClean="0"/>
          </a:p>
        </p:txBody>
      </p:sp>
      <p:cxnSp>
        <p:nvCxnSpPr>
          <p:cNvPr id="16" name="Vinklet forbindelse 2"/>
          <p:cNvCxnSpPr>
            <a:stCxn id="4" idx="3"/>
            <a:endCxn id="13" idx="1"/>
          </p:cNvCxnSpPr>
          <p:nvPr/>
        </p:nvCxnSpPr>
        <p:spPr>
          <a:xfrm>
            <a:off x="7134127" y="1218934"/>
            <a:ext cx="1256985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inklet forbindelse 2"/>
          <p:cNvCxnSpPr>
            <a:stCxn id="4" idx="1"/>
            <a:endCxn id="10" idx="3"/>
          </p:cNvCxnSpPr>
          <p:nvPr/>
        </p:nvCxnSpPr>
        <p:spPr>
          <a:xfrm flipH="1">
            <a:off x="3679727" y="1218934"/>
            <a:ext cx="1053786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1279113" y="759885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IAnimal</a:t>
            </a:r>
            <a:endParaRPr lang="da-DK" sz="3600" smtClean="0">
              <a:solidFill>
                <a:srgbClr val="FFFF00"/>
              </a:solidFill>
            </a:endParaRPr>
          </a:p>
        </p:txBody>
      </p:sp>
      <p:sp>
        <p:nvSpPr>
          <p:cNvPr id="15" name="Afrundet rektangel 14"/>
          <p:cNvSpPr/>
          <p:nvPr/>
        </p:nvSpPr>
        <p:spPr>
          <a:xfrm>
            <a:off x="1279113" y="2330027"/>
            <a:ext cx="2400614" cy="1417210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IAnimal</a:t>
            </a:r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Factory</a:t>
            </a:r>
            <a:endParaRPr lang="da-DK" sz="3600" smtClean="0">
              <a:solidFill>
                <a:srgbClr val="FFFF00"/>
              </a:solidFill>
            </a:endParaRPr>
          </a:p>
        </p:txBody>
      </p:sp>
      <p:cxnSp>
        <p:nvCxnSpPr>
          <p:cNvPr id="17" name="Vinklet forbindelse 2"/>
          <p:cNvCxnSpPr>
            <a:stCxn id="15" idx="0"/>
            <a:endCxn id="14" idx="2"/>
          </p:cNvCxnSpPr>
          <p:nvPr/>
        </p:nvCxnSpPr>
        <p:spPr>
          <a:xfrm flipV="1">
            <a:off x="2479420" y="1677983"/>
            <a:ext cx="0" cy="652044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inklet forbindelse 2"/>
          <p:cNvCxnSpPr>
            <a:stCxn id="4" idx="2"/>
            <a:endCxn id="15" idx="3"/>
          </p:cNvCxnSpPr>
          <p:nvPr/>
        </p:nvCxnSpPr>
        <p:spPr>
          <a:xfrm flipH="1">
            <a:off x="3679727" y="2030440"/>
            <a:ext cx="2254093" cy="100819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frundet rektangel 9"/>
          <p:cNvSpPr/>
          <p:nvPr/>
        </p:nvSpPr>
        <p:spPr>
          <a:xfrm>
            <a:off x="6834049" y="2330027"/>
            <a:ext cx="2400614" cy="1417210"/>
          </a:xfrm>
          <a:prstGeom prst="roundRect">
            <a:avLst/>
          </a:prstGeom>
          <a:solidFill>
            <a:srgbClr val="0070C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Animal</a:t>
            </a:r>
          </a:p>
          <a:p>
            <a:pPr algn="ctr"/>
            <a:r>
              <a:rPr lang="da-DK" sz="3200" smtClean="0"/>
              <a:t>Factory</a:t>
            </a:r>
            <a:r>
              <a:rPr lang="da-DK" sz="3200" smtClean="0"/>
              <a:t>Cute</a:t>
            </a:r>
            <a:endParaRPr lang="da-DK" sz="3200" smtClean="0"/>
          </a:p>
        </p:txBody>
      </p:sp>
      <p:sp>
        <p:nvSpPr>
          <p:cNvPr id="12" name="Afrundet rektangel 11"/>
          <p:cNvSpPr/>
          <p:nvPr/>
        </p:nvSpPr>
        <p:spPr>
          <a:xfrm>
            <a:off x="5033589" y="5224130"/>
            <a:ext cx="1800460" cy="91809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Rabbit</a:t>
            </a:r>
            <a:endParaRPr lang="da-DK" sz="3600" smtClean="0"/>
          </a:p>
          <a:p>
            <a:pPr algn="ctr"/>
            <a:endParaRPr lang="da-DK" sz="3600" smtClean="0"/>
          </a:p>
          <a:p>
            <a:endParaRPr lang="da-DK" sz="2800"/>
          </a:p>
        </p:txBody>
      </p:sp>
      <p:sp>
        <p:nvSpPr>
          <p:cNvPr id="20" name="Afrundet rektangel 19"/>
          <p:cNvSpPr/>
          <p:nvPr/>
        </p:nvSpPr>
        <p:spPr>
          <a:xfrm>
            <a:off x="7134126" y="5224130"/>
            <a:ext cx="1800460" cy="91809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Goat</a:t>
            </a:r>
            <a:endParaRPr lang="da-DK" sz="3600" smtClean="0"/>
          </a:p>
          <a:p>
            <a:pPr algn="ctr"/>
            <a:endParaRPr lang="da-DK" sz="3600" smtClean="0"/>
          </a:p>
          <a:p>
            <a:endParaRPr lang="da-DK" sz="2800"/>
          </a:p>
        </p:txBody>
      </p:sp>
      <p:cxnSp>
        <p:nvCxnSpPr>
          <p:cNvPr id="22" name="Vinklet forbindelse 2"/>
          <p:cNvCxnSpPr>
            <a:stCxn id="10" idx="2"/>
            <a:endCxn id="12" idx="0"/>
          </p:cNvCxnSpPr>
          <p:nvPr/>
        </p:nvCxnSpPr>
        <p:spPr>
          <a:xfrm flipH="1">
            <a:off x="5933819" y="3747237"/>
            <a:ext cx="2100537" cy="1476893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Vinklet forbindelse 2"/>
          <p:cNvCxnSpPr>
            <a:stCxn id="10" idx="2"/>
            <a:endCxn id="20" idx="0"/>
          </p:cNvCxnSpPr>
          <p:nvPr/>
        </p:nvCxnSpPr>
        <p:spPr>
          <a:xfrm>
            <a:off x="8034356" y="3747237"/>
            <a:ext cx="0" cy="1476893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frundet rektangel 23"/>
          <p:cNvSpPr/>
          <p:nvPr/>
        </p:nvSpPr>
        <p:spPr>
          <a:xfrm>
            <a:off x="9234663" y="5224130"/>
            <a:ext cx="1800460" cy="91809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Pony</a:t>
            </a:r>
            <a:endParaRPr lang="da-DK" sz="3600" smtClean="0"/>
          </a:p>
          <a:p>
            <a:pPr algn="ctr"/>
            <a:endParaRPr lang="da-DK" sz="3600" smtClean="0"/>
          </a:p>
          <a:p>
            <a:endParaRPr lang="da-DK" sz="2800"/>
          </a:p>
        </p:txBody>
      </p:sp>
      <p:cxnSp>
        <p:nvCxnSpPr>
          <p:cNvPr id="25" name="Vinklet forbindelse 2"/>
          <p:cNvCxnSpPr>
            <a:stCxn id="10" idx="2"/>
            <a:endCxn id="24" idx="0"/>
          </p:cNvCxnSpPr>
          <p:nvPr/>
        </p:nvCxnSpPr>
        <p:spPr>
          <a:xfrm>
            <a:off x="8034356" y="3747237"/>
            <a:ext cx="2100537" cy="1476893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inklet forbindelse 2"/>
          <p:cNvCxnSpPr>
            <a:stCxn id="10" idx="1"/>
            <a:endCxn id="15" idx="3"/>
          </p:cNvCxnSpPr>
          <p:nvPr/>
        </p:nvCxnSpPr>
        <p:spPr>
          <a:xfrm flipH="1">
            <a:off x="3679727" y="3038632"/>
            <a:ext cx="3154322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869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6589" y="1018940"/>
            <a:ext cx="1009449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AnimalFactoryExotic</a:t>
            </a:r>
            <a:r>
              <a:rPr lang="da-DK" sz="1600" b="1">
                <a:latin typeface="Consolas" panose="020B0609020204030204" pitchFamily="49" charset="0"/>
              </a:rPr>
              <a:t> :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IAnimalFactory</a:t>
            </a:r>
            <a:endParaRPr lang="da-DK" sz="16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da-DK" sz="1600" b="1">
                <a:latin typeface="Consolas" panose="020B0609020204030204" pitchFamily="49" charset="0"/>
              </a:rPr>
              <a:t> CreateAnimal(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600" b="1">
                <a:latin typeface="Consolas" panose="020B0609020204030204" pitchFamily="49" charset="0"/>
              </a:rPr>
              <a:t> age)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   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en-US" sz="1600" b="1" smtClean="0">
                <a:latin typeface="Consolas" panose="020B0609020204030204" pitchFamily="49" charset="0"/>
              </a:rPr>
              <a:t>     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en-US" sz="1600" b="1" smtClean="0">
                <a:latin typeface="Consolas" panose="020B0609020204030204" pitchFamily="49" charset="0"/>
              </a:rPr>
              <a:t> aLizard </a:t>
            </a:r>
            <a:r>
              <a:rPr lang="en-US" sz="1600" b="1">
                <a:latin typeface="Consolas" panose="020B0609020204030204" pitchFamily="49" charset="0"/>
              </a:rPr>
              <a:t>=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Lizard</a:t>
            </a:r>
            <a:r>
              <a:rPr lang="en-US" sz="1600" b="1" smtClean="0">
                <a:latin typeface="Consolas" panose="020B0609020204030204" pitchFamily="49" charset="0"/>
              </a:rPr>
              <a:t>(</a:t>
            </a:r>
            <a:r>
              <a:rPr lang="en-US" sz="16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600" b="1" smtClean="0">
                <a:solidFill>
                  <a:srgbClr val="C00000"/>
                </a:solidFill>
                <a:latin typeface="Consolas" panose="020B0609020204030204" pitchFamily="49" charset="0"/>
              </a:rPr>
              <a:t>Mr. Green"</a:t>
            </a:r>
            <a:r>
              <a:rPr lang="en-US" sz="1600" b="1" smtClean="0">
                <a:latin typeface="Consolas" panose="020B0609020204030204" pitchFamily="49" charset="0"/>
              </a:rPr>
              <a:t>);</a:t>
            </a:r>
            <a:endParaRPr lang="en-US" sz="1600" b="1">
              <a:latin typeface="Consolas" panose="020B0609020204030204" pitchFamily="49" charset="0"/>
            </a:endParaRPr>
          </a:p>
          <a:p>
            <a:r>
              <a:rPr lang="en-US" sz="1600" b="1" smtClean="0">
                <a:latin typeface="Consolas" panose="020B0609020204030204" pitchFamily="49" charset="0"/>
              </a:rPr>
              <a:t>     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en-US" sz="1600" b="1" smtClean="0">
                <a:latin typeface="Consolas" panose="020B0609020204030204" pitchFamily="49" charset="0"/>
              </a:rPr>
              <a:t> aSnake  =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smtClean="0">
                <a:latin typeface="Consolas" panose="020B0609020204030204" pitchFamily="49" charset="0"/>
              </a:rPr>
              <a:t> 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Snake</a:t>
            </a:r>
            <a:r>
              <a:rPr lang="en-US" sz="1600" b="1" smtClean="0">
                <a:latin typeface="Consolas" panose="020B0609020204030204" pitchFamily="49" charset="0"/>
              </a:rPr>
              <a:t>(</a:t>
            </a:r>
            <a:r>
              <a:rPr lang="en-US" sz="16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600" b="1" smtClean="0">
                <a:solidFill>
                  <a:srgbClr val="C00000"/>
                </a:solidFill>
                <a:latin typeface="Consolas" panose="020B0609020204030204" pitchFamily="49" charset="0"/>
              </a:rPr>
              <a:t>Miss Stranguella"</a:t>
            </a:r>
            <a:r>
              <a:rPr lang="en-US" sz="1600" b="1" smtClean="0">
                <a:latin typeface="Consolas" panose="020B0609020204030204" pitchFamily="49" charset="0"/>
              </a:rPr>
              <a:t>);</a:t>
            </a:r>
            <a:endParaRPr lang="en-US" sz="1600" b="1">
              <a:latin typeface="Consolas" panose="020B0609020204030204" pitchFamily="49" charset="0"/>
            </a:endParaRPr>
          </a:p>
          <a:p>
            <a:r>
              <a:rPr lang="en-US" sz="1600" b="1" smtClean="0">
                <a:latin typeface="Consolas" panose="020B0609020204030204" pitchFamily="49" charset="0"/>
              </a:rPr>
              <a:t>     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en-US" sz="1600" b="1" smtClean="0">
                <a:latin typeface="Consolas" panose="020B0609020204030204" pitchFamily="49" charset="0"/>
              </a:rPr>
              <a:t> aHyena  =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smtClean="0">
                <a:latin typeface="Consolas" panose="020B0609020204030204" pitchFamily="49" charset="0"/>
              </a:rPr>
              <a:t> 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Hyena</a:t>
            </a:r>
            <a:r>
              <a:rPr lang="en-US" sz="1600" b="1" smtClean="0">
                <a:latin typeface="Consolas" panose="020B0609020204030204" pitchFamily="49" charset="0"/>
              </a:rPr>
              <a:t>(</a:t>
            </a:r>
            <a:r>
              <a:rPr lang="en-US" sz="1600" b="1" smtClean="0">
                <a:solidFill>
                  <a:srgbClr val="C00000"/>
                </a:solidFill>
                <a:latin typeface="Consolas" panose="020B0609020204030204" pitchFamily="49" charset="0"/>
              </a:rPr>
              <a:t>"Lassie"</a:t>
            </a:r>
            <a:r>
              <a:rPr lang="en-US" sz="1600" b="1" smtClean="0">
                <a:latin typeface="Consolas" panose="020B0609020204030204" pitchFamily="49" charset="0"/>
              </a:rPr>
              <a:t>);</a:t>
            </a:r>
            <a:endParaRPr lang="en-US" sz="1600" b="1">
              <a:latin typeface="Consolas" panose="020B0609020204030204" pitchFamily="49" charset="0"/>
            </a:endParaRPr>
          </a:p>
          <a:p>
            <a:endParaRPr lang="da-DK" sz="1600" b="1">
              <a:latin typeface="Consolas" panose="020B0609020204030204" pitchFamily="49" charset="0"/>
            </a:endParaRPr>
          </a:p>
          <a:p>
            <a:r>
              <a:rPr lang="en-US" sz="1600" b="1" smtClean="0">
                <a:latin typeface="Consolas" panose="020B0609020204030204" pitchFamily="49" charset="0"/>
              </a:rPr>
              <a:t>     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sz="1600" b="1" smtClean="0">
                <a:latin typeface="Consolas" panose="020B0609020204030204" pitchFamily="49" charset="0"/>
              </a:rPr>
              <a:t>      </a:t>
            </a:r>
            <a:r>
              <a:rPr lang="en-US" sz="1600" b="1">
                <a:latin typeface="Consolas" panose="020B0609020204030204" pitchFamily="49" charset="0"/>
              </a:rPr>
              <a:t>(age </a:t>
            </a:r>
            <a:r>
              <a:rPr lang="en-US" sz="1600" b="1">
                <a:latin typeface="Consolas" panose="020B0609020204030204" pitchFamily="49" charset="0"/>
              </a:rPr>
              <a:t>&gt;= </a:t>
            </a:r>
            <a:r>
              <a:rPr lang="en-US" sz="1600" b="1" smtClean="0">
                <a:latin typeface="Consolas" panose="020B0609020204030204" pitchFamily="49" charset="0"/>
              </a:rPr>
              <a:t>aHyena.AgeMinimum</a:t>
            </a:r>
            <a:r>
              <a:rPr lang="en-US" sz="1600" b="1">
                <a:latin typeface="Consolas" panose="020B0609020204030204" pitchFamily="49" charset="0"/>
              </a:rPr>
              <a:t>)  </a:t>
            </a:r>
            <a:r>
              <a:rPr lang="en-US" sz="1600" b="1" smtClean="0">
                <a:latin typeface="Consolas" panose="020B0609020204030204" pitchFamily="49" charset="0"/>
              </a:rPr>
              <a:t>{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>
                <a:latin typeface="Consolas" panose="020B0609020204030204" pitchFamily="49" charset="0"/>
              </a:rPr>
              <a:t>aHyena</a:t>
            </a:r>
            <a:r>
              <a:rPr lang="en-US" sz="1600" b="1" smtClean="0">
                <a:latin typeface="Consolas" panose="020B0609020204030204" pitchFamily="49" charset="0"/>
              </a:rPr>
              <a:t>; </a:t>
            </a:r>
            <a:r>
              <a:rPr lang="en-US" sz="1600" b="1">
                <a:latin typeface="Consolas" panose="020B0609020204030204" pitchFamily="49" charset="0"/>
              </a:rPr>
              <a:t>}</a:t>
            </a:r>
          </a:p>
          <a:p>
            <a:r>
              <a:rPr lang="en-US" sz="1600" b="1" smtClean="0">
                <a:latin typeface="Consolas" panose="020B0609020204030204" pitchFamily="49" charset="0"/>
              </a:rPr>
              <a:t>     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else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if </a:t>
            </a:r>
            <a:r>
              <a:rPr lang="en-US" sz="1600" b="1">
                <a:latin typeface="Consolas" panose="020B0609020204030204" pitchFamily="49" charset="0"/>
              </a:rPr>
              <a:t>(age </a:t>
            </a:r>
            <a:r>
              <a:rPr lang="en-US" sz="1600" b="1">
                <a:latin typeface="Consolas" panose="020B0609020204030204" pitchFamily="49" charset="0"/>
              </a:rPr>
              <a:t>&gt;= </a:t>
            </a:r>
            <a:r>
              <a:rPr lang="en-US" sz="1600" b="1">
                <a:latin typeface="Consolas" panose="020B0609020204030204" pitchFamily="49" charset="0"/>
              </a:rPr>
              <a:t>aSnake</a:t>
            </a:r>
            <a:r>
              <a:rPr lang="en-US" sz="1600" b="1" smtClean="0">
                <a:latin typeface="Consolas" panose="020B0609020204030204" pitchFamily="49" charset="0"/>
              </a:rPr>
              <a:t>.AgeMinimum</a:t>
            </a:r>
            <a:r>
              <a:rPr lang="en-US" sz="1600" b="1">
                <a:latin typeface="Consolas" panose="020B0609020204030204" pitchFamily="49" charset="0"/>
              </a:rPr>
              <a:t>)  </a:t>
            </a:r>
            <a:r>
              <a:rPr lang="en-US" sz="1600" b="1" smtClean="0">
                <a:latin typeface="Consolas" panose="020B0609020204030204" pitchFamily="49" charset="0"/>
              </a:rPr>
              <a:t>{ </a:t>
            </a:r>
            <a:r>
              <a:rPr lang="en-US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smtClean="0">
                <a:latin typeface="Consolas" panose="020B0609020204030204" pitchFamily="49" charset="0"/>
              </a:rPr>
              <a:t> </a:t>
            </a:r>
            <a:r>
              <a:rPr lang="en-US" sz="1600" b="1">
                <a:latin typeface="Consolas" panose="020B0609020204030204" pitchFamily="49" charset="0"/>
              </a:rPr>
              <a:t>aSnake</a:t>
            </a:r>
            <a:r>
              <a:rPr lang="en-US" sz="1600" b="1" smtClean="0">
                <a:latin typeface="Consolas" panose="020B0609020204030204" pitchFamily="49" charset="0"/>
              </a:rPr>
              <a:t>; </a:t>
            </a:r>
            <a:r>
              <a:rPr lang="en-US" sz="1600" b="1">
                <a:latin typeface="Consolas" panose="020B0609020204030204" pitchFamily="49" charset="0"/>
              </a:rPr>
              <a:t>}</a:t>
            </a:r>
          </a:p>
          <a:p>
            <a:r>
              <a:rPr lang="en-US" sz="1600" b="1" smtClean="0">
                <a:latin typeface="Consolas" panose="020B0609020204030204" pitchFamily="49" charset="0"/>
              </a:rPr>
              <a:t>     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else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if </a:t>
            </a:r>
            <a:r>
              <a:rPr lang="en-US" sz="1600" b="1">
                <a:latin typeface="Consolas" panose="020B0609020204030204" pitchFamily="49" charset="0"/>
              </a:rPr>
              <a:t>(age </a:t>
            </a:r>
            <a:r>
              <a:rPr lang="en-US" sz="1600" b="1">
                <a:latin typeface="Consolas" panose="020B0609020204030204" pitchFamily="49" charset="0"/>
              </a:rPr>
              <a:t>&gt;= </a:t>
            </a:r>
            <a:r>
              <a:rPr lang="en-US" sz="1600" b="1" smtClean="0">
                <a:latin typeface="Consolas" panose="020B0609020204030204" pitchFamily="49" charset="0"/>
              </a:rPr>
              <a:t>aLizard.AgeMinimum</a:t>
            </a:r>
            <a:r>
              <a:rPr lang="en-US" sz="1600" b="1">
                <a:latin typeface="Consolas" panose="020B0609020204030204" pitchFamily="49" charset="0"/>
              </a:rPr>
              <a:t>) </a:t>
            </a:r>
            <a:r>
              <a:rPr lang="en-US" sz="1600" b="1" smtClean="0">
                <a:latin typeface="Consolas" panose="020B0609020204030204" pitchFamily="49" charset="0"/>
              </a:rPr>
              <a:t>{ </a:t>
            </a:r>
            <a:r>
              <a:rPr lang="en-US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smtClean="0">
                <a:latin typeface="Consolas" panose="020B0609020204030204" pitchFamily="49" charset="0"/>
              </a:rPr>
              <a:t> </a:t>
            </a:r>
            <a:r>
              <a:rPr lang="en-US" sz="1600" b="1">
                <a:latin typeface="Consolas" panose="020B0609020204030204" pitchFamily="49" charset="0"/>
              </a:rPr>
              <a:t>aLizard</a:t>
            </a:r>
            <a:r>
              <a:rPr lang="en-US" sz="1600" b="1" smtClean="0">
                <a:latin typeface="Consolas" panose="020B0609020204030204" pitchFamily="49" charset="0"/>
              </a:rPr>
              <a:t>; </a:t>
            </a:r>
            <a:r>
              <a:rPr lang="en-US" sz="1600" b="1">
                <a:latin typeface="Consolas" panose="020B0609020204030204" pitchFamily="49" charset="0"/>
              </a:rPr>
              <a:t>}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   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r>
              <a:rPr lang="da-DK" sz="1600" b="1" smtClean="0">
                <a:latin typeface="Consolas" panose="020B0609020204030204" pitchFamily="49" charset="0"/>
              </a:rPr>
              <a:t>                                { </a:t>
            </a:r>
            <a:r>
              <a:rPr lang="en-US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Toad</a:t>
            </a:r>
            <a:r>
              <a:rPr lang="en-US" sz="1600" b="1" smtClean="0">
                <a:latin typeface="Consolas" panose="020B0609020204030204" pitchFamily="49" charset="0"/>
              </a:rPr>
              <a:t>(</a:t>
            </a:r>
            <a:r>
              <a:rPr lang="en-US" sz="1600" b="1" smtClean="0">
                <a:solidFill>
                  <a:srgbClr val="C00000"/>
                </a:solidFill>
                <a:latin typeface="Consolas" panose="020B0609020204030204" pitchFamily="49" charset="0"/>
              </a:rPr>
              <a:t>"Lazy Larry"</a:t>
            </a:r>
            <a:r>
              <a:rPr lang="en-US" sz="1600" b="1" smtClean="0">
                <a:latin typeface="Consolas" panose="020B0609020204030204" pitchFamily="49" charset="0"/>
              </a:rPr>
              <a:t>);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latin typeface="Consolas" panose="020B0609020204030204" pitchFamily="49" charset="0"/>
              </a:rPr>
              <a:t>}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   }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682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004636" y="1018940"/>
            <a:ext cx="1009449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c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en-US" sz="2400" b="1">
                <a:latin typeface="Consolas" panose="020B0609020204030204" pitchFamily="49" charset="0"/>
              </a:rPr>
              <a:t>(</a:t>
            </a:r>
            <a:r>
              <a:rPr lang="en-US" sz="2400" b="1">
                <a:solidFill>
                  <a:srgbClr val="C00000"/>
                </a:solidFill>
                <a:latin typeface="Consolas" panose="020B0609020204030204" pitchFamily="49" charset="0"/>
              </a:rPr>
              <a:t>"James"</a:t>
            </a:r>
            <a:r>
              <a:rPr lang="en-US" sz="2400" b="1">
                <a:latin typeface="Consolas" panose="020B0609020204030204" pitchFamily="49" charset="0"/>
              </a:rPr>
              <a:t>, 8);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IAnimalFactory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fac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AnimalFactoryCute</a:t>
            </a:r>
            <a:r>
              <a:rPr lang="da-DK" sz="2400" b="1">
                <a:latin typeface="Consolas" panose="020B0609020204030204" pitchFamily="49" charset="0"/>
              </a:rPr>
              <a:t>();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PettingZooV60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zoo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PettingZooV60</a:t>
            </a:r>
            <a:r>
              <a:rPr lang="da-DK" sz="2400" b="1">
                <a:latin typeface="Consolas" panose="020B0609020204030204" pitchFamily="49" charset="0"/>
              </a:rPr>
              <a:t>(c, fac);</a:t>
            </a:r>
            <a:endParaRPr lang="da-DK" sz="2400" b="1" smtClean="0">
              <a:latin typeface="Consolas" panose="020B0609020204030204" pitchFamily="49" charset="0"/>
            </a:endParaRPr>
          </a:p>
          <a:p>
            <a:endParaRPr lang="da-DK" sz="1600" b="1">
              <a:latin typeface="Consolas" panose="020B0609020204030204" pitchFamily="49" charset="0"/>
            </a:endParaRPr>
          </a:p>
          <a:p>
            <a:endParaRPr lang="da-DK" sz="1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172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004636" y="1018940"/>
            <a:ext cx="1009449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c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en-US" sz="2400" b="1">
                <a:latin typeface="Consolas" panose="020B0609020204030204" pitchFamily="49" charset="0"/>
              </a:rPr>
              <a:t>(</a:t>
            </a:r>
            <a:r>
              <a:rPr lang="en-US" sz="2400" b="1">
                <a:solidFill>
                  <a:srgbClr val="C00000"/>
                </a:solidFill>
                <a:latin typeface="Consolas" panose="020B0609020204030204" pitchFamily="49" charset="0"/>
              </a:rPr>
              <a:t>"James"</a:t>
            </a:r>
            <a:r>
              <a:rPr lang="en-US" sz="2400" b="1">
                <a:latin typeface="Consolas" panose="020B0609020204030204" pitchFamily="49" charset="0"/>
              </a:rPr>
              <a:t>, 8);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IAnimalFactory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fac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AnimalFactoryExotic</a:t>
            </a:r>
            <a:r>
              <a:rPr lang="da-DK" sz="2400" b="1" smtClean="0">
                <a:latin typeface="Consolas" panose="020B0609020204030204" pitchFamily="49" charset="0"/>
              </a:rPr>
              <a:t>();</a:t>
            </a:r>
            <a:endParaRPr lang="da-DK" sz="2400" b="1">
              <a:latin typeface="Consolas" panose="020B0609020204030204" pitchFamily="49" charset="0"/>
            </a:endParaRP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PettingZooV60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zoo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PettingZooV60</a:t>
            </a:r>
            <a:r>
              <a:rPr lang="da-DK" sz="2400" b="1">
                <a:latin typeface="Consolas" panose="020B0609020204030204" pitchFamily="49" charset="0"/>
              </a:rPr>
              <a:t>(c, fac);</a:t>
            </a:r>
            <a:endParaRPr lang="da-DK" sz="2400" b="1" smtClean="0">
              <a:latin typeface="Consolas" panose="020B0609020204030204" pitchFamily="49" charset="0"/>
            </a:endParaRPr>
          </a:p>
          <a:p>
            <a:endParaRPr lang="da-DK" sz="1600" b="1">
              <a:latin typeface="Consolas" panose="020B0609020204030204" pitchFamily="49" charset="0"/>
            </a:endParaRPr>
          </a:p>
          <a:p>
            <a:endParaRPr lang="da-DK" sz="1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12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004636" y="1018940"/>
            <a:ext cx="1009449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c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en-US" sz="2400" b="1">
                <a:latin typeface="Consolas" panose="020B0609020204030204" pitchFamily="49" charset="0"/>
              </a:rPr>
              <a:t>(</a:t>
            </a:r>
            <a:r>
              <a:rPr lang="en-US" sz="2400" b="1">
                <a:solidFill>
                  <a:srgbClr val="C00000"/>
                </a:solidFill>
                <a:latin typeface="Consolas" panose="020B0609020204030204" pitchFamily="49" charset="0"/>
              </a:rPr>
              <a:t>"James"</a:t>
            </a:r>
            <a:r>
              <a:rPr lang="en-US" sz="2400" b="1">
                <a:latin typeface="Consolas" panose="020B0609020204030204" pitchFamily="49" charset="0"/>
              </a:rPr>
              <a:t>, 8);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IAnimalFactory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fac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AnimalFactoryExotic</a:t>
            </a:r>
            <a:r>
              <a:rPr lang="da-DK" sz="2400" b="1" smtClean="0">
                <a:latin typeface="Consolas" panose="020B0609020204030204" pitchFamily="49" charset="0"/>
              </a:rPr>
              <a:t>();</a:t>
            </a:r>
            <a:endParaRPr lang="da-DK" sz="2400" b="1">
              <a:latin typeface="Consolas" panose="020B0609020204030204" pitchFamily="49" charset="0"/>
            </a:endParaRP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IPettingZoo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zoo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PettingZooV60</a:t>
            </a:r>
            <a:r>
              <a:rPr lang="da-DK" sz="2400" b="1">
                <a:latin typeface="Consolas" panose="020B0609020204030204" pitchFamily="49" charset="0"/>
              </a:rPr>
              <a:t>(c, fac);</a:t>
            </a:r>
            <a:endParaRPr lang="da-DK" sz="2400" b="1" smtClean="0">
              <a:latin typeface="Consolas" panose="020B0609020204030204" pitchFamily="49" charset="0"/>
            </a:endParaRPr>
          </a:p>
          <a:p>
            <a:endParaRPr lang="da-DK" sz="1600" b="1">
              <a:latin typeface="Consolas" panose="020B0609020204030204" pitchFamily="49" charset="0"/>
            </a:endParaRPr>
          </a:p>
          <a:p>
            <a:endParaRPr lang="da-DK" sz="1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48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6589" y="1018940"/>
            <a:ext cx="100944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PettingZooV10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latin typeface="Consolas" panose="020B0609020204030204" pitchFamily="49" charset="0"/>
              </a:rPr>
              <a:t>PettingZooV10()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TheChild </a:t>
            </a:r>
            <a:r>
              <a:rPr lang="en-US" b="1">
                <a:latin typeface="Consolas" panose="020B0609020204030204" pitchFamily="49" charset="0"/>
              </a:rPr>
              <a:t>=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en-US" b="1"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C00000"/>
                </a:solidFill>
                <a:latin typeface="Consolas" panose="020B0609020204030204" pitchFamily="49" charset="0"/>
              </a:rPr>
              <a:t>"Jan"</a:t>
            </a:r>
            <a:r>
              <a:rPr lang="en-US" b="1">
                <a:latin typeface="Consolas" panose="020B0609020204030204" pitchFamily="49" charset="0"/>
              </a:rPr>
              <a:t>, 6);</a:t>
            </a:r>
          </a:p>
          <a:p>
            <a:r>
              <a:rPr lang="en-US" b="1" smtClean="0">
                <a:latin typeface="Consolas" panose="020B0609020204030204" pitchFamily="49" charset="0"/>
              </a:rPr>
              <a:t>      TheRabbit </a:t>
            </a:r>
            <a:r>
              <a:rPr lang="en-US" b="1">
                <a:latin typeface="Consolas" panose="020B0609020204030204" pitchFamily="49" charset="0"/>
              </a:rPr>
              <a:t>=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Rabbit</a:t>
            </a:r>
            <a:r>
              <a:rPr lang="en-US" b="1" smtClean="0">
                <a:latin typeface="Consolas" panose="020B0609020204030204" pitchFamily="49" charset="0"/>
              </a:rPr>
              <a:t>(</a:t>
            </a:r>
            <a:r>
              <a:rPr lang="en-US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b="1">
                <a:solidFill>
                  <a:srgbClr val="C00000"/>
                </a:solidFill>
                <a:latin typeface="Consolas" panose="020B0609020204030204" pitchFamily="49" charset="0"/>
              </a:rPr>
              <a:t>A white Rabbit"</a:t>
            </a:r>
            <a:r>
              <a:rPr lang="en-US" b="1">
                <a:latin typeface="Consolas" panose="020B0609020204030204" pitchFamily="49" charset="0"/>
              </a:rPr>
              <a:t>);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>
                <a:latin typeface="Consolas" panose="020B0609020204030204" pitchFamily="49" charset="0"/>
              </a:rPr>
              <a:t>TheChild </a:t>
            </a:r>
            <a:r>
              <a:rPr lang="da-DK" b="1" smtClean="0">
                <a:latin typeface="Consolas" panose="020B0609020204030204" pitchFamily="49" charset="0"/>
              </a:rPr>
              <a:t>{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 smtClean="0">
                <a:latin typeface="Consolas" panose="020B0609020204030204" pitchFamily="49" charset="0"/>
              </a:rPr>
              <a:t>; </a:t>
            </a:r>
            <a:r>
              <a:rPr lang="da-DK" b="1">
                <a:latin typeface="Consolas" panose="020B0609020204030204" pitchFamily="49" charset="0"/>
              </a:rPr>
              <a:t>}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Rabbit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>
                <a:latin typeface="Consolas" panose="020B0609020204030204" pitchFamily="49" charset="0"/>
              </a:rPr>
              <a:t>TheRabbit </a:t>
            </a:r>
            <a:r>
              <a:rPr lang="da-DK" b="1" smtClean="0">
                <a:latin typeface="Consolas" panose="020B0609020204030204" pitchFamily="49" charset="0"/>
              </a:rPr>
              <a:t>{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 smtClean="0">
                <a:latin typeface="Consolas" panose="020B0609020204030204" pitchFamily="49" charset="0"/>
              </a:rPr>
              <a:t>; </a:t>
            </a:r>
            <a:r>
              <a:rPr lang="da-DK" b="1">
                <a:latin typeface="Consolas" panose="020B0609020204030204" pitchFamily="49" charset="0"/>
              </a:rPr>
              <a:t>}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Interact()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Just pet the damn thing...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844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926899" y="3389742"/>
            <a:ext cx="2400614" cy="91809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Rabbit</a:t>
            </a:r>
            <a:endParaRPr lang="da-DK" sz="3600" smtClean="0"/>
          </a:p>
          <a:p>
            <a:pPr algn="ctr"/>
            <a:endParaRPr lang="da-DK" sz="3600" smtClean="0"/>
          </a:p>
          <a:p>
            <a:endParaRPr lang="da-DK" sz="2800"/>
          </a:p>
        </p:txBody>
      </p:sp>
      <p:sp>
        <p:nvSpPr>
          <p:cNvPr id="13" name="Afrundet rektangel 12"/>
          <p:cNvSpPr/>
          <p:nvPr/>
        </p:nvSpPr>
        <p:spPr>
          <a:xfrm>
            <a:off x="4584498" y="834391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Child</a:t>
            </a:r>
            <a:endParaRPr lang="da-DK" sz="3600" smtClean="0"/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926899" y="481934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Petting</a:t>
            </a:r>
          </a:p>
          <a:p>
            <a:pPr algn="ctr"/>
            <a:r>
              <a:rPr lang="da-DK" sz="3600" smtClean="0"/>
              <a:t>ZooV10</a:t>
            </a:r>
            <a:endParaRPr lang="da-DK" sz="3600" smtClean="0"/>
          </a:p>
          <a:p>
            <a:endParaRPr lang="da-DK" sz="3600"/>
          </a:p>
        </p:txBody>
      </p:sp>
      <p:cxnSp>
        <p:nvCxnSpPr>
          <p:cNvPr id="16" name="Vinklet forbindelse 2"/>
          <p:cNvCxnSpPr>
            <a:stCxn id="13" idx="1"/>
            <a:endCxn id="4" idx="3"/>
          </p:cNvCxnSpPr>
          <p:nvPr/>
        </p:nvCxnSpPr>
        <p:spPr>
          <a:xfrm flipH="1">
            <a:off x="3327513" y="1293440"/>
            <a:ext cx="1256985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inklet forbindelse 2"/>
          <p:cNvCxnSpPr>
            <a:stCxn id="10" idx="0"/>
            <a:endCxn id="4" idx="2"/>
          </p:cNvCxnSpPr>
          <p:nvPr/>
        </p:nvCxnSpPr>
        <p:spPr>
          <a:xfrm flipV="1">
            <a:off x="2127206" y="2104946"/>
            <a:ext cx="0" cy="1284796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020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6589" y="1018940"/>
            <a:ext cx="100944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PettingZooV11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PettingZooV11(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b="1" smtClean="0">
                <a:latin typeface="Consolas" panose="020B0609020204030204" pitchFamily="49" charset="0"/>
              </a:rPr>
              <a:t> aChild)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TheChild = </a:t>
            </a:r>
            <a:r>
              <a:rPr lang="da-DK" b="1">
                <a:latin typeface="Consolas" panose="020B0609020204030204" pitchFamily="49" charset="0"/>
              </a:rPr>
              <a:t>aChild</a:t>
            </a:r>
            <a:r>
              <a:rPr lang="en-US" b="1" smtClean="0">
                <a:latin typeface="Consolas" panose="020B0609020204030204" pitchFamily="49" charset="0"/>
              </a:rPr>
              <a:t>;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TheRabbit </a:t>
            </a:r>
            <a:r>
              <a:rPr lang="en-US" b="1">
                <a:latin typeface="Consolas" panose="020B0609020204030204" pitchFamily="49" charset="0"/>
              </a:rPr>
              <a:t>=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Rabbit</a:t>
            </a:r>
            <a:r>
              <a:rPr lang="en-US" b="1" smtClean="0">
                <a:latin typeface="Consolas" panose="020B0609020204030204" pitchFamily="49" charset="0"/>
              </a:rPr>
              <a:t>(</a:t>
            </a:r>
            <a:r>
              <a:rPr lang="en-US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b="1">
                <a:solidFill>
                  <a:srgbClr val="C00000"/>
                </a:solidFill>
                <a:latin typeface="Consolas" panose="020B0609020204030204" pitchFamily="49" charset="0"/>
              </a:rPr>
              <a:t>A white Rabbit"</a:t>
            </a:r>
            <a:r>
              <a:rPr lang="en-US" b="1">
                <a:latin typeface="Consolas" panose="020B0609020204030204" pitchFamily="49" charset="0"/>
              </a:rPr>
              <a:t>);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>
                <a:latin typeface="Consolas" panose="020B0609020204030204" pitchFamily="49" charset="0"/>
              </a:rPr>
              <a:t>TheChild </a:t>
            </a:r>
            <a:r>
              <a:rPr lang="da-DK" b="1" smtClean="0">
                <a:latin typeface="Consolas" panose="020B0609020204030204" pitchFamily="49" charset="0"/>
              </a:rPr>
              <a:t>{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 smtClean="0">
                <a:latin typeface="Consolas" panose="020B0609020204030204" pitchFamily="49" charset="0"/>
              </a:rPr>
              <a:t>; </a:t>
            </a:r>
            <a:r>
              <a:rPr lang="da-DK" b="1">
                <a:latin typeface="Consolas" panose="020B0609020204030204" pitchFamily="49" charset="0"/>
              </a:rPr>
              <a:t>}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Rabbit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>
                <a:latin typeface="Consolas" panose="020B0609020204030204" pitchFamily="49" charset="0"/>
              </a:rPr>
              <a:t>TheRabbit </a:t>
            </a:r>
            <a:r>
              <a:rPr lang="da-DK" b="1" smtClean="0">
                <a:latin typeface="Consolas" panose="020B0609020204030204" pitchFamily="49" charset="0"/>
              </a:rPr>
              <a:t>{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 smtClean="0">
                <a:latin typeface="Consolas" panose="020B0609020204030204" pitchFamily="49" charset="0"/>
              </a:rPr>
              <a:t>; </a:t>
            </a:r>
            <a:r>
              <a:rPr lang="da-DK" b="1">
                <a:latin typeface="Consolas" panose="020B0609020204030204" pitchFamily="49" charset="0"/>
              </a:rPr>
              <a:t>}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latin typeface="Consolas" panose="020B0609020204030204" pitchFamily="49" charset="0"/>
              </a:rPr>
              <a:t> Interact()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Just pet the damn thing...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647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926899" y="3389742"/>
            <a:ext cx="2400614" cy="91809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Rabbit</a:t>
            </a:r>
            <a:endParaRPr lang="da-DK" sz="3600" smtClean="0"/>
          </a:p>
          <a:p>
            <a:pPr algn="ctr"/>
            <a:endParaRPr lang="da-DK" sz="3600" smtClean="0"/>
          </a:p>
          <a:p>
            <a:endParaRPr lang="da-DK" sz="2800"/>
          </a:p>
        </p:txBody>
      </p:sp>
      <p:sp>
        <p:nvSpPr>
          <p:cNvPr id="13" name="Afrundet rektangel 12"/>
          <p:cNvSpPr/>
          <p:nvPr/>
        </p:nvSpPr>
        <p:spPr>
          <a:xfrm>
            <a:off x="4584498" y="834391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Child</a:t>
            </a:r>
            <a:endParaRPr lang="da-DK" sz="3600" smtClean="0"/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926899" y="481934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Petting</a:t>
            </a:r>
          </a:p>
          <a:p>
            <a:pPr algn="ctr"/>
            <a:r>
              <a:rPr lang="da-DK" sz="3600" smtClean="0"/>
              <a:t>ZooV11</a:t>
            </a:r>
            <a:endParaRPr lang="da-DK" sz="3600" smtClean="0"/>
          </a:p>
          <a:p>
            <a:endParaRPr lang="da-DK" sz="3600"/>
          </a:p>
        </p:txBody>
      </p:sp>
      <p:cxnSp>
        <p:nvCxnSpPr>
          <p:cNvPr id="16" name="Vinklet forbindelse 2"/>
          <p:cNvCxnSpPr>
            <a:stCxn id="4" idx="3"/>
            <a:endCxn id="13" idx="1"/>
          </p:cNvCxnSpPr>
          <p:nvPr/>
        </p:nvCxnSpPr>
        <p:spPr>
          <a:xfrm>
            <a:off x="3327513" y="1293440"/>
            <a:ext cx="1256985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inklet forbindelse 2"/>
          <p:cNvCxnSpPr>
            <a:stCxn id="10" idx="0"/>
            <a:endCxn id="4" idx="2"/>
          </p:cNvCxnSpPr>
          <p:nvPr/>
        </p:nvCxnSpPr>
        <p:spPr>
          <a:xfrm flipV="1">
            <a:off x="2127206" y="2104946"/>
            <a:ext cx="0" cy="1284796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927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6589" y="1018940"/>
            <a:ext cx="100944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PettingZooV12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PettingZooV12(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b="1" smtClean="0">
                <a:latin typeface="Consolas" panose="020B0609020204030204" pitchFamily="49" charset="0"/>
              </a:rPr>
              <a:t> aChild,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Rabbit</a:t>
            </a:r>
            <a:r>
              <a:rPr lang="da-DK" b="1" smtClean="0">
                <a:latin typeface="Consolas" panose="020B0609020204030204" pitchFamily="49" charset="0"/>
              </a:rPr>
              <a:t> aRabbit)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TheChild = </a:t>
            </a:r>
            <a:r>
              <a:rPr lang="da-DK" b="1">
                <a:latin typeface="Consolas" panose="020B0609020204030204" pitchFamily="49" charset="0"/>
              </a:rPr>
              <a:t>aChild</a:t>
            </a:r>
            <a:r>
              <a:rPr lang="en-US" b="1" smtClean="0">
                <a:latin typeface="Consolas" panose="020B0609020204030204" pitchFamily="49" charset="0"/>
              </a:rPr>
              <a:t>;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TheRabbit = </a:t>
            </a:r>
            <a:r>
              <a:rPr lang="da-DK" b="1">
                <a:latin typeface="Consolas" panose="020B0609020204030204" pitchFamily="49" charset="0"/>
              </a:rPr>
              <a:t>aRabbit</a:t>
            </a:r>
            <a:r>
              <a:rPr lang="en-US" b="1" smtClean="0">
                <a:latin typeface="Consolas" panose="020B0609020204030204" pitchFamily="49" charset="0"/>
              </a:rPr>
              <a:t>;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>
                <a:latin typeface="Consolas" panose="020B0609020204030204" pitchFamily="49" charset="0"/>
              </a:rPr>
              <a:t>TheChild </a:t>
            </a:r>
            <a:r>
              <a:rPr lang="da-DK" b="1" smtClean="0">
                <a:latin typeface="Consolas" panose="020B0609020204030204" pitchFamily="49" charset="0"/>
              </a:rPr>
              <a:t>{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 smtClean="0">
                <a:latin typeface="Consolas" panose="020B0609020204030204" pitchFamily="49" charset="0"/>
              </a:rPr>
              <a:t>; </a:t>
            </a:r>
            <a:r>
              <a:rPr lang="da-DK" b="1">
                <a:latin typeface="Consolas" panose="020B0609020204030204" pitchFamily="49" charset="0"/>
              </a:rPr>
              <a:t>}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Rabbit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>
                <a:latin typeface="Consolas" panose="020B0609020204030204" pitchFamily="49" charset="0"/>
              </a:rPr>
              <a:t>TheRabbit </a:t>
            </a:r>
            <a:r>
              <a:rPr lang="da-DK" b="1" smtClean="0">
                <a:latin typeface="Consolas" panose="020B0609020204030204" pitchFamily="49" charset="0"/>
              </a:rPr>
              <a:t>{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 smtClean="0">
                <a:latin typeface="Consolas" panose="020B0609020204030204" pitchFamily="49" charset="0"/>
              </a:rPr>
              <a:t>; </a:t>
            </a:r>
            <a:r>
              <a:rPr lang="da-DK" b="1">
                <a:latin typeface="Consolas" panose="020B0609020204030204" pitchFamily="49" charset="0"/>
              </a:rPr>
              <a:t>}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latin typeface="Consolas" panose="020B0609020204030204" pitchFamily="49" charset="0"/>
              </a:rPr>
              <a:t>Interact()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Just pet the damn thing...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417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926899" y="3389742"/>
            <a:ext cx="2400614" cy="91809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Rabbit</a:t>
            </a:r>
            <a:endParaRPr lang="da-DK" sz="3600" smtClean="0"/>
          </a:p>
          <a:p>
            <a:pPr algn="ctr"/>
            <a:endParaRPr lang="da-DK" sz="3600" smtClean="0"/>
          </a:p>
          <a:p>
            <a:endParaRPr lang="da-DK" sz="2800"/>
          </a:p>
        </p:txBody>
      </p:sp>
      <p:sp>
        <p:nvSpPr>
          <p:cNvPr id="13" name="Afrundet rektangel 12"/>
          <p:cNvSpPr/>
          <p:nvPr/>
        </p:nvSpPr>
        <p:spPr>
          <a:xfrm>
            <a:off x="4584498" y="834391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Child</a:t>
            </a:r>
            <a:endParaRPr lang="da-DK" sz="3600" smtClean="0"/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926899" y="481934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Petting</a:t>
            </a:r>
          </a:p>
          <a:p>
            <a:pPr algn="ctr"/>
            <a:r>
              <a:rPr lang="da-DK" sz="3600" smtClean="0"/>
              <a:t>ZooV12</a:t>
            </a:r>
            <a:endParaRPr lang="da-DK" sz="3600" smtClean="0"/>
          </a:p>
          <a:p>
            <a:endParaRPr lang="da-DK" sz="3600"/>
          </a:p>
        </p:txBody>
      </p:sp>
      <p:cxnSp>
        <p:nvCxnSpPr>
          <p:cNvPr id="16" name="Vinklet forbindelse 2"/>
          <p:cNvCxnSpPr>
            <a:stCxn id="4" idx="3"/>
            <a:endCxn id="13" idx="1"/>
          </p:cNvCxnSpPr>
          <p:nvPr/>
        </p:nvCxnSpPr>
        <p:spPr>
          <a:xfrm>
            <a:off x="3327513" y="1293440"/>
            <a:ext cx="1256985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inklet forbindelse 2"/>
          <p:cNvCxnSpPr>
            <a:stCxn id="4" idx="2"/>
            <a:endCxn id="10" idx="0"/>
          </p:cNvCxnSpPr>
          <p:nvPr/>
        </p:nvCxnSpPr>
        <p:spPr>
          <a:xfrm>
            <a:off x="2127206" y="2104946"/>
            <a:ext cx="0" cy="1284796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68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</TotalTime>
  <Words>1275</Words>
  <Application>Microsoft Office PowerPoint</Application>
  <PresentationFormat>Widescreen</PresentationFormat>
  <Paragraphs>349</Paragraphs>
  <Slides>35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Office-tema</vt:lpstr>
      <vt:lpstr>Factory Method Design Pattern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124</cp:revision>
  <dcterms:created xsi:type="dcterms:W3CDTF">2017-09-05T14:00:27Z</dcterms:created>
  <dcterms:modified xsi:type="dcterms:W3CDTF">2018-04-03T18:17:05Z</dcterms:modified>
</cp:coreProperties>
</file>