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9" r:id="rId4"/>
    <p:sldId id="436" r:id="rId5"/>
    <p:sldId id="480" r:id="rId6"/>
    <p:sldId id="444" r:id="rId7"/>
    <p:sldId id="481" r:id="rId8"/>
    <p:sldId id="483" r:id="rId9"/>
    <p:sldId id="482" r:id="rId10"/>
    <p:sldId id="484" r:id="rId11"/>
    <p:sldId id="485" r:id="rId12"/>
    <p:sldId id="495" r:id="rId13"/>
    <p:sldId id="489" r:id="rId14"/>
    <p:sldId id="487" r:id="rId15"/>
    <p:sldId id="488" r:id="rId16"/>
    <p:sldId id="486" r:id="rId17"/>
    <p:sldId id="490" r:id="rId18"/>
    <p:sldId id="491" r:id="rId19"/>
    <p:sldId id="492" r:id="rId20"/>
    <p:sldId id="456" r:id="rId21"/>
    <p:sldId id="457" r:id="rId22"/>
    <p:sldId id="493" r:id="rId23"/>
    <p:sldId id="494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5168" y="1910433"/>
            <a:ext cx="11171321" cy="2312652"/>
          </a:xfrm>
        </p:spPr>
        <p:txBody>
          <a:bodyPr>
            <a:normAutofit/>
          </a:bodyPr>
          <a:lstStyle/>
          <a:p>
            <a:r>
              <a:rPr lang="da-DK" sz="8800" smtClean="0"/>
              <a:t>Chain of Responsibility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000" b="1" smtClean="0">
                <a:latin typeface="Consolas" panose="020B0609020204030204" pitchFamily="49" charset="0"/>
              </a:rPr>
              <a:t>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req)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(CanHandle(req))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  HandleRequest(req);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 smtClean="0">
                <a:latin typeface="Consolas" panose="020B0609020204030204" pitchFamily="49" charset="0"/>
              </a:rPr>
              <a:t>(_nextHandler !=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_nextHandler.Handle(req);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sz="2000" b="1" smtClean="0">
                <a:latin typeface="Consolas" panose="020B0609020204030204" pitchFamily="49" charset="0"/>
              </a:rPr>
              <a:t> {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Error handling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3226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134179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675130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281505"/>
            <a:ext cx="3332399" cy="91809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HandlerBase</a:t>
            </a:r>
          </a:p>
        </p:txBody>
      </p:sp>
      <p:cxnSp>
        <p:nvCxnSpPr>
          <p:cNvPr id="15" name="Vinklet forbindelse 2"/>
          <p:cNvCxnSpPr/>
          <p:nvPr/>
        </p:nvCxnSpPr>
        <p:spPr>
          <a:xfrm flipH="1" flipV="1">
            <a:off x="5997975" y="1593228"/>
            <a:ext cx="7337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4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frundet rektangel 23"/>
          <p:cNvSpPr/>
          <p:nvPr/>
        </p:nvSpPr>
        <p:spPr>
          <a:xfrm>
            <a:off x="4643912" y="57990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200" smtClean="0"/>
          </a:p>
        </p:txBody>
      </p:sp>
      <p:sp>
        <p:nvSpPr>
          <p:cNvPr id="23" name="Afrundet rektangel 22"/>
          <p:cNvSpPr/>
          <p:nvPr/>
        </p:nvSpPr>
        <p:spPr>
          <a:xfrm>
            <a:off x="4491512" y="56466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666839" y="3226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134179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675130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281505"/>
            <a:ext cx="3332399" cy="91809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HandlerBase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4339112" y="3887880"/>
            <a:ext cx="3332399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Bureaucrat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339112" y="54942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JuniorBureaucrat</a:t>
            </a:r>
          </a:p>
        </p:txBody>
      </p:sp>
      <p:cxnSp>
        <p:nvCxnSpPr>
          <p:cNvPr id="15" name="Vinklet forbindelse 2"/>
          <p:cNvCxnSpPr/>
          <p:nvPr/>
        </p:nvCxnSpPr>
        <p:spPr>
          <a:xfrm flipH="1" flipV="1">
            <a:off x="5997975" y="1593228"/>
            <a:ext cx="7337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11" idx="0"/>
            <a:endCxn id="6" idx="2"/>
          </p:cNvCxnSpPr>
          <p:nvPr/>
        </p:nvCxnSpPr>
        <p:spPr>
          <a:xfrm flipV="1">
            <a:off x="6005312" y="3199603"/>
            <a:ext cx="0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14" idx="0"/>
            <a:endCxn id="11" idx="2"/>
          </p:cNvCxnSpPr>
          <p:nvPr/>
        </p:nvCxnSpPr>
        <p:spPr>
          <a:xfrm flipV="1">
            <a:off x="6005312" y="4805978"/>
            <a:ext cx="0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0056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A012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A041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A767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B096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B113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J072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J880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S022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T505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T678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T902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Z044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Z096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0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00568"/>
            <a:ext cx="100944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 </a:t>
            </a:r>
            <a:r>
              <a:rPr lang="da-DK" sz="2400" b="1" smtClean="0">
                <a:latin typeface="Consolas" panose="020B0609020204030204" pitchFamily="49" charset="0"/>
              </a:rPr>
              <a:t>_formType;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_approved;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_signedBy;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 </a:t>
            </a:r>
            <a:r>
              <a:rPr lang="da-DK" sz="2400" b="1" smtClean="0">
                <a:latin typeface="Consolas" panose="020B0609020204030204" pitchFamily="49" charset="0"/>
              </a:rPr>
              <a:t>Form(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 </a:t>
            </a:r>
            <a:r>
              <a:rPr lang="da-DK" sz="2400" b="1" smtClean="0">
                <a:latin typeface="Consolas" panose="020B0609020204030204" pitchFamily="49" charset="0"/>
              </a:rPr>
              <a:t>formType)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formType = formType;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approved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signedBy = 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"(not signed)"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9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 </a:t>
            </a:r>
            <a:r>
              <a:rPr lang="da-DK" sz="2400" b="1" smtClean="0">
                <a:latin typeface="Consolas" panose="020B0609020204030204" pitchFamily="49" charset="0"/>
              </a:rPr>
              <a:t>_form;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_respondTo;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 </a:t>
            </a:r>
            <a:r>
              <a:rPr lang="da-DK" sz="2400" b="1" smtClean="0">
                <a:latin typeface="Consolas" panose="020B0609020204030204" pitchFamily="49" charset="0"/>
              </a:rPr>
              <a:t>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 </a:t>
            </a:r>
            <a:r>
              <a:rPr lang="da-DK" sz="2400" b="1" smtClean="0">
                <a:latin typeface="Consolas" panose="020B0609020204030204" pitchFamily="49" charset="0"/>
              </a:rPr>
              <a:t>form,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respondTo) {…}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1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Bureaucrat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HandlerBase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_name;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 smtClean="0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_formsICanHandle;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protected </a:t>
            </a:r>
            <a:r>
              <a:rPr lang="da-DK" sz="2000" b="1" smtClean="0">
                <a:latin typeface="Consolas" panose="020B0609020204030204" pitchFamily="49" charset="0"/>
              </a:rPr>
              <a:t>Bureaucrat(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name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nextHandler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formsICanHandle) </a:t>
            </a:r>
            <a:r>
              <a:rPr lang="da-DK" sz="2000" b="1" smtClean="0">
                <a:latin typeface="Consolas" panose="020B0609020204030204" pitchFamily="49" charset="0"/>
              </a:rPr>
              <a:t>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</a:t>
            </a:r>
            <a:r>
              <a:rPr lang="da-DK" sz="2000" b="1">
                <a:latin typeface="Consolas" panose="020B0609020204030204" pitchFamily="49" charset="0"/>
              </a:rPr>
              <a:t>nextHandler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_name = name;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latin typeface="Consolas" panose="020B0609020204030204" pitchFamily="49" charset="0"/>
              </a:rPr>
              <a:t>_</a:t>
            </a:r>
            <a:r>
              <a:rPr lang="da-DK" sz="2000" b="1" smtClean="0">
                <a:latin typeface="Consolas" panose="020B0609020204030204" pitchFamily="49" charset="0"/>
              </a:rPr>
              <a:t>formsICanHandle = formsICanHandle;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override bool</a:t>
            </a:r>
            <a:r>
              <a:rPr lang="da-DK" sz="2000" b="1" smtClean="0">
                <a:latin typeface="Consolas" panose="020B0609020204030204" pitchFamily="49" charset="0"/>
              </a:rPr>
              <a:t> CanHandle(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</a:t>
            </a:r>
            <a:r>
              <a:rPr lang="da-DK" sz="2000" b="1" smtClean="0">
                <a:latin typeface="Consolas" panose="020B0609020204030204" pitchFamily="49" charset="0"/>
              </a:rPr>
              <a:t> HandleRequest(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1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bool </a:t>
            </a:r>
            <a:r>
              <a:rPr lang="da-DK" sz="2400" b="1" smtClean="0">
                <a:latin typeface="Consolas" panose="020B0609020204030204" pitchFamily="49" charset="0"/>
              </a:rPr>
              <a:t>CanHandle(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 </a:t>
            </a:r>
            <a:r>
              <a:rPr lang="da-DK" sz="2400" b="1" smtClean="0">
                <a:latin typeface="Consolas" panose="020B0609020204030204" pitchFamily="49" charset="0"/>
              </a:rPr>
              <a:t>req)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_formsICanHandle.Contains(req.TypeOfForm);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0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400" b="1" smtClean="0">
                <a:latin typeface="Consolas" panose="020B0609020204030204" pitchFamily="49" charset="0"/>
              </a:rPr>
              <a:t>HandleRequest(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 </a:t>
            </a:r>
            <a:r>
              <a:rPr lang="da-DK" sz="2400" b="1" smtClean="0">
                <a:latin typeface="Consolas" panose="020B0609020204030204" pitchFamily="49" charset="0"/>
              </a:rPr>
              <a:t>req)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r>
              <a:rPr lang="da-DK" sz="2400" b="1" smtClean="0">
                <a:latin typeface="Consolas" panose="020B0609020204030204" pitchFamily="49" charset="0"/>
              </a:rPr>
              <a:t> aForm = req.TheForm;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aForm.Approved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Whatever handling we need a Bureaucrat to do…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JuniorBureaucrat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Bureaucrat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000" b="1" smtClean="0">
                <a:latin typeface="Consolas" panose="020B0609020204030204" pitchFamily="49" charset="0"/>
              </a:rPr>
              <a:t>JuniorBureaucrat(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name,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nextHandler)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  :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(name, nextHandler,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 smtClean="0">
                <a:latin typeface="Consolas" panose="020B0609020204030204" pitchFamily="49" charset="0"/>
              </a:rPr>
              <a:t>&gt;{…})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9337953" y="50702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9185553" y="49178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9033153" y="47654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request needs to be handled</a:t>
            </a:r>
          </a:p>
          <a:p>
            <a:pPr lvl="1"/>
            <a:r>
              <a:rPr lang="da-DK" sz="2800" smtClean="0"/>
              <a:t>Several ”handlers” can (potentially) handle the request</a:t>
            </a:r>
            <a:endParaRPr lang="da-DK" sz="2800" b="1" smtClean="0"/>
          </a:p>
          <a:p>
            <a:pPr lvl="1"/>
            <a:r>
              <a:rPr lang="da-DK" sz="2800" smtClean="0"/>
              <a:t>Client does not want to manage and choose between available handlers</a:t>
            </a:r>
            <a:endParaRPr lang="da-DK" sz="2800" b="1" smtClean="0"/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latin typeface="Consolas" panose="020B0609020204030204" pitchFamily="49" charset="0"/>
              </a:rPr>
              <a:t> _handler;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handler</a:t>
            </a:r>
            <a:r>
              <a:rPr lang="da-DK" sz="2400" b="1">
                <a:latin typeface="Consolas" panose="020B0609020204030204" pitchFamily="49" charset="0"/>
              </a:rPr>
              <a:t>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_handler = handler;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 smtClean="0">
                <a:latin typeface="Consolas" panose="020B0609020204030204" pitchFamily="49" charset="0"/>
              </a:rPr>
              <a:t> SubmitRequest(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req)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</a:t>
            </a:r>
            <a:r>
              <a:rPr lang="da-DK" sz="2400" b="1" smtClean="0">
                <a:latin typeface="Consolas" panose="020B0609020204030204" pitchFamily="49" charset="0"/>
              </a:rPr>
              <a:t>handler.Handle(req);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4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Setup()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{…}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78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Setup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TopBureaucrat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H.R. Giger"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DirectorBureaucrat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"G. Helger"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SeniorBureaucrat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"E. Frieger"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MidLevelBureaucrat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"C. Dreger"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handler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JuniorBureaucrat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"A. Berger"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IHandler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handler = Setup();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Request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req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en-US" sz="2400" b="1">
                <a:latin typeface="Consolas" panose="020B0609020204030204" pitchFamily="49" charset="0"/>
              </a:rPr>
              <a:t>(new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r>
              <a:rPr lang="en-US" sz="2400" b="1" smtClean="0">
                <a:latin typeface="Consolas" panose="020B0609020204030204" pitchFamily="49" charset="0"/>
              </a:rPr>
              <a:t>(…),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"me@mail.dk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en-US" sz="2400" b="1" smtClean="0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(handler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c.SubmitRequest(req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8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9337953" y="50702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9185553" y="49178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9033153" y="47654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request needs to be handled</a:t>
            </a:r>
          </a:p>
          <a:p>
            <a:pPr lvl="1"/>
            <a:r>
              <a:rPr lang="da-DK" sz="2800" smtClean="0"/>
              <a:t>Several ”handlers” can (potentially) handle the request</a:t>
            </a:r>
            <a:endParaRPr lang="da-DK" sz="2800" b="1" smtClean="0"/>
          </a:p>
          <a:p>
            <a:pPr lvl="1"/>
            <a:r>
              <a:rPr lang="da-DK" sz="2800" smtClean="0"/>
              <a:t>Client does not want to manage and choose between available handlers</a:t>
            </a:r>
          </a:p>
          <a:p>
            <a:pPr lvl="1"/>
            <a:r>
              <a:rPr lang="da-DK" sz="2800" b="1" i="1">
                <a:solidFill>
                  <a:srgbClr val="FF0000"/>
                </a:solidFill>
              </a:rPr>
              <a:t>How to </a:t>
            </a:r>
            <a:r>
              <a:rPr lang="da-DK" sz="2800" b="1" i="1" smtClean="0">
                <a:solidFill>
                  <a:srgbClr val="FF0000"/>
                </a:solidFill>
              </a:rPr>
              <a:t>give handlers opportunity to handle request, without tight coupling between client and specific handlers.</a:t>
            </a:r>
            <a:endParaRPr lang="da-DK" sz="2800" b="1" i="1">
              <a:solidFill>
                <a:srgbClr val="FF00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8880752" y="2852643"/>
            <a:ext cx="2473048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cxnSp>
        <p:nvCxnSpPr>
          <p:cNvPr id="13" name="Vinklet forbindelse 2"/>
          <p:cNvCxnSpPr>
            <a:stCxn id="6" idx="0"/>
            <a:endCxn id="12" idx="2"/>
          </p:cNvCxnSpPr>
          <p:nvPr/>
        </p:nvCxnSpPr>
        <p:spPr>
          <a:xfrm flipH="1" flipV="1">
            <a:off x="10117276" y="3770741"/>
            <a:ext cx="1115" cy="84232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et forbindelse 2"/>
          <p:cNvCxnSpPr>
            <a:stCxn id="5" idx="2"/>
            <a:endCxn id="12" idx="0"/>
          </p:cNvCxnSpPr>
          <p:nvPr/>
        </p:nvCxnSpPr>
        <p:spPr>
          <a:xfrm flipH="1">
            <a:off x="10117276" y="2005911"/>
            <a:ext cx="1114" cy="84673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9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latin typeface="Consolas" panose="020B0609020204030204" pitchFamily="49" charset="0"/>
              </a:rPr>
              <a:t> CanHandle(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req);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 smtClean="0">
                <a:latin typeface="Consolas" panose="020B0609020204030204" pitchFamily="49" charset="0"/>
              </a:rPr>
              <a:t> Handle(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req);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796312" y="33441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9" name="Afrundet rektangel 8"/>
          <p:cNvSpPr/>
          <p:nvPr/>
        </p:nvSpPr>
        <p:spPr>
          <a:xfrm>
            <a:off x="4643912" y="31917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4491512" y="30393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8869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Handler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H="1" flipV="1">
            <a:off x="5997975" y="2038075"/>
            <a:ext cx="7337" cy="84891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4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6839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HandlerA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1587631" y="2038075"/>
            <a:ext cx="4410344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3403646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HandlerB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6140453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HandlerC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8877260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HandlerD</a:t>
            </a:r>
          </a:p>
        </p:txBody>
      </p:sp>
      <p:cxnSp>
        <p:nvCxnSpPr>
          <p:cNvPr id="17" name="Vinklet forbindelse 2"/>
          <p:cNvCxnSpPr>
            <a:stCxn id="6" idx="3"/>
          </p:cNvCxnSpPr>
          <p:nvPr/>
        </p:nvCxnSpPr>
        <p:spPr>
          <a:xfrm>
            <a:off x="2508422" y="4316442"/>
            <a:ext cx="895224" cy="2275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2"/>
          <p:cNvCxnSpPr>
            <a:stCxn id="13" idx="3"/>
            <a:endCxn id="14" idx="1"/>
          </p:cNvCxnSpPr>
          <p:nvPr/>
        </p:nvCxnSpPr>
        <p:spPr>
          <a:xfrm>
            <a:off x="5245229" y="4316442"/>
            <a:ext cx="895224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4" idx="3"/>
            <a:endCxn id="15" idx="1"/>
          </p:cNvCxnSpPr>
          <p:nvPr/>
        </p:nvCxnSpPr>
        <p:spPr>
          <a:xfrm>
            <a:off x="7982036" y="4316442"/>
            <a:ext cx="895224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inklet forbindelse 2"/>
          <p:cNvCxnSpPr>
            <a:endCxn id="5" idx="2"/>
          </p:cNvCxnSpPr>
          <p:nvPr/>
        </p:nvCxnSpPr>
        <p:spPr>
          <a:xfrm flipV="1">
            <a:off x="4325027" y="2038075"/>
            <a:ext cx="1672948" cy="19486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inklet forbindelse 2"/>
          <p:cNvCxnSpPr>
            <a:stCxn id="14" idx="0"/>
            <a:endCxn id="5" idx="2"/>
          </p:cNvCxnSpPr>
          <p:nvPr/>
        </p:nvCxnSpPr>
        <p:spPr>
          <a:xfrm flipH="1" flipV="1">
            <a:off x="5997975" y="2038075"/>
            <a:ext cx="1063270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2"/>
          <p:cNvCxnSpPr>
            <a:stCxn id="15" idx="0"/>
            <a:endCxn id="5" idx="2"/>
          </p:cNvCxnSpPr>
          <p:nvPr/>
        </p:nvCxnSpPr>
        <p:spPr>
          <a:xfrm flipH="1" flipV="1">
            <a:off x="5997975" y="2038075"/>
            <a:ext cx="3800077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0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HandlerBase </a:t>
            </a:r>
            <a:r>
              <a:rPr lang="da-DK" sz="2000" b="1" smtClean="0">
                <a:latin typeface="Consolas" panose="020B0609020204030204" pitchFamily="49" charset="0"/>
              </a:rPr>
              <a:t>: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IHandler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 smtClean="0">
                <a:latin typeface="Consolas" panose="020B0609020204030204" pitchFamily="49" charset="0"/>
              </a:rPr>
              <a:t>_nextHandler;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protected </a:t>
            </a:r>
            <a:r>
              <a:rPr lang="da-DK" sz="2000" b="1" smtClean="0">
                <a:latin typeface="Consolas" panose="020B0609020204030204" pitchFamily="49" charset="0"/>
              </a:rPr>
              <a:t>HandlerBase(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000" b="1" smtClean="0">
                <a:latin typeface="Consolas" panose="020B0609020204030204" pitchFamily="49" charset="0"/>
              </a:rPr>
              <a:t> nextHandler)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_nextHandler = nextHandler;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da-DK" sz="2000" b="1" smtClean="0">
                <a:latin typeface="Consolas" panose="020B0609020204030204" pitchFamily="49" charset="0"/>
              </a:rPr>
              <a:t> 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</a:t>
            </a:r>
            <a:r>
              <a:rPr lang="da-DK" sz="2000" b="1" smtClean="0">
                <a:latin typeface="Consolas" panose="020B0609020204030204" pitchFamily="49" charset="0"/>
              </a:rPr>
              <a:t>) {…}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abstract bool</a:t>
            </a:r>
            <a:r>
              <a:rPr lang="da-DK" sz="2000" b="1" smtClean="0">
                <a:latin typeface="Consolas" panose="020B0609020204030204" pitchFamily="49" charset="0"/>
              </a:rPr>
              <a:t> CanHandle(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req);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</a:t>
            </a:r>
            <a:r>
              <a:rPr lang="da-DK" sz="2000" b="1" smtClean="0">
                <a:latin typeface="Consolas" panose="020B0609020204030204" pitchFamily="49" charset="0"/>
              </a:rPr>
              <a:t> HandleRequest(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req);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638</Words>
  <Application>Microsoft Office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Office-tema</vt:lpstr>
      <vt:lpstr>Chain of Responsibility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172</cp:revision>
  <dcterms:created xsi:type="dcterms:W3CDTF">2017-09-05T14:00:27Z</dcterms:created>
  <dcterms:modified xsi:type="dcterms:W3CDTF">2018-04-13T07:02:01Z</dcterms:modified>
</cp:coreProperties>
</file>