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54" r:id="rId4"/>
    <p:sldId id="436" r:id="rId5"/>
    <p:sldId id="444" r:id="rId6"/>
    <p:sldId id="455" r:id="rId7"/>
    <p:sldId id="456" r:id="rId8"/>
    <p:sldId id="457" r:id="rId9"/>
    <p:sldId id="465" r:id="rId10"/>
    <p:sldId id="458" r:id="rId11"/>
    <p:sldId id="466" r:id="rId12"/>
    <p:sldId id="459" r:id="rId13"/>
    <p:sldId id="467" r:id="rId14"/>
    <p:sldId id="460" r:id="rId15"/>
    <p:sldId id="468" r:id="rId16"/>
    <p:sldId id="464" r:id="rId17"/>
    <p:sldId id="478" r:id="rId18"/>
    <p:sldId id="477" r:id="rId19"/>
    <p:sldId id="476" r:id="rId20"/>
    <p:sldId id="469" r:id="rId21"/>
    <p:sldId id="470" r:id="rId22"/>
    <p:sldId id="471" r:id="rId23"/>
    <p:sldId id="479" r:id="rId24"/>
    <p:sldId id="472" r:id="rId25"/>
    <p:sldId id="473" r:id="rId26"/>
    <p:sldId id="480" r:id="rId27"/>
    <p:sldId id="474" r:id="rId28"/>
    <p:sldId id="475" r:id="rId2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13-04-2018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9784" y="1910433"/>
            <a:ext cx="10635915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Template Method</a:t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73873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SingleFight(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 smtClean="0">
                <a:latin typeface="Consolas" panose="020B0609020204030204" pitchFamily="49" charset="0"/>
              </a:rPr>
              <a:t> fb) 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Reset both Fighters to original state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fighterA.Reset</a:t>
            </a:r>
            <a:r>
              <a:rPr lang="da-DK" sz="2000" b="1">
                <a:latin typeface="Consolas" panose="020B0609020204030204" pitchFamily="49" charset="0"/>
              </a:rPr>
              <a:t>();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fighterB.Reset</a:t>
            </a:r>
            <a:r>
              <a:rPr lang="da-DK" sz="2000" b="1">
                <a:latin typeface="Consolas" panose="020B0609020204030204" pitchFamily="49" charset="0"/>
              </a:rPr>
              <a:t>();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Fight until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someone gives up (Rule #3)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(!</a:t>
            </a:r>
            <a:r>
              <a:rPr lang="da-DK" sz="2000" b="1" smtClean="0">
                <a:latin typeface="Consolas" panose="020B0609020204030204" pitchFamily="49" charset="0"/>
              </a:rPr>
              <a:t>fighterA.Stop </a:t>
            </a:r>
            <a:r>
              <a:rPr lang="da-DK" sz="2000" b="1">
                <a:latin typeface="Consolas" panose="020B0609020204030204" pitchFamily="49" charset="0"/>
              </a:rPr>
              <a:t>&amp;&amp; !</a:t>
            </a:r>
            <a:r>
              <a:rPr lang="da-DK" sz="2000" b="1" smtClean="0">
                <a:latin typeface="Consolas" panose="020B0609020204030204" pitchFamily="49" charset="0"/>
              </a:rPr>
              <a:t>fighterB.Stop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ExchangeBlows(fighterA</a:t>
            </a:r>
            <a:r>
              <a:rPr lang="da-DK" sz="2000" b="1">
                <a:latin typeface="Consolas" panose="020B0609020204030204" pitchFamily="49" charset="0"/>
              </a:rPr>
              <a:t>, fighterB);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272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4626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SingleFight(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1200" b="1" smtClean="0">
                <a:latin typeface="Consolas" panose="020B0609020204030204" pitchFamily="49" charset="0"/>
              </a:rPr>
              <a:t> fa,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1200" b="1" smtClean="0">
                <a:latin typeface="Consolas" panose="020B0609020204030204" pitchFamily="49" charset="0"/>
              </a:rPr>
              <a:t> fb) </a:t>
            </a:r>
          </a:p>
          <a:p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b="1" smtClean="0">
                <a:latin typeface="Consolas" panose="020B0609020204030204" pitchFamily="49" charset="0"/>
              </a:rPr>
              <a:t> 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Reset both Fighters to original state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fighterA.Reset</a:t>
            </a:r>
            <a:r>
              <a:rPr lang="da-DK" sz="1200" b="1">
                <a:latin typeface="Consolas" panose="020B0609020204030204" pitchFamily="49" charset="0"/>
              </a:rPr>
              <a:t>();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fighterB.Reset</a:t>
            </a:r>
            <a:r>
              <a:rPr lang="da-DK" sz="1200" b="1">
                <a:latin typeface="Consolas" panose="020B0609020204030204" pitchFamily="49" charset="0"/>
              </a:rPr>
              <a:t>();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Fight until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someone gives up (Rule #3)</a:t>
            </a:r>
            <a:endParaRPr lang="da-DK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(!</a:t>
            </a:r>
            <a:r>
              <a:rPr lang="da-DK" sz="1200" b="1" smtClean="0">
                <a:latin typeface="Consolas" panose="020B0609020204030204" pitchFamily="49" charset="0"/>
              </a:rPr>
              <a:t>fighterA.Stop </a:t>
            </a:r>
            <a:r>
              <a:rPr lang="da-DK" sz="1200" b="1">
                <a:latin typeface="Consolas" panose="020B0609020204030204" pitchFamily="49" charset="0"/>
              </a:rPr>
              <a:t>&amp;&amp; !</a:t>
            </a:r>
            <a:r>
              <a:rPr lang="da-DK" sz="1200" b="1" smtClean="0">
                <a:latin typeface="Consolas" panose="020B0609020204030204" pitchFamily="49" charset="0"/>
              </a:rPr>
              <a:t>fighterB.Stop</a:t>
            </a:r>
            <a:r>
              <a:rPr lang="da-DK" sz="1200" b="1">
                <a:latin typeface="Consolas" panose="020B0609020204030204" pitchFamily="49" charset="0"/>
              </a:rPr>
              <a:t>)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{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   ExchangeBlows(fighterA</a:t>
            </a:r>
            <a:r>
              <a:rPr lang="da-DK" sz="1200" b="1">
                <a:latin typeface="Consolas" panose="020B0609020204030204" pitchFamily="49" charset="0"/>
              </a:rPr>
              <a:t>, fighterB);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}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6280486" y="1012925"/>
            <a:ext cx="48066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defines </a:t>
            </a:r>
            <a:r>
              <a:rPr lang="da-DK" sz="2800" b="1" smtClean="0"/>
              <a:t>single algorithm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Step is </a:t>
            </a:r>
            <a:r>
              <a:rPr lang="da-DK" sz="2800" b="1" smtClean="0"/>
              <a:t>fixed</a:t>
            </a:r>
            <a:r>
              <a:rPr lang="da-DK" sz="2800" smtClean="0"/>
              <a:t>, </a:t>
            </a:r>
            <a:r>
              <a:rPr lang="da-DK" sz="2800" b="1" smtClean="0"/>
              <a:t>cannot</a:t>
            </a:r>
            <a:r>
              <a:rPr lang="da-DK" sz="2800" smtClean="0"/>
              <a:t> be changed by derived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is therefore defined as </a:t>
            </a:r>
            <a:r>
              <a:rPr lang="da-DK" sz="2800" b="1" smtClean="0"/>
              <a:t>private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920732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577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virtual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Report(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winsA,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2000" b="1" smtClean="0">
                <a:latin typeface="Consolas" panose="020B0609020204030204" pitchFamily="49" charset="0"/>
              </a:rPr>
              <a:t> winsB)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Console.WriteLine</a:t>
            </a:r>
            <a:r>
              <a:rPr lang="da-DK" sz="2000" b="1">
                <a:latin typeface="Consolas" panose="020B0609020204030204" pitchFamily="49" charset="0"/>
              </a:rPr>
              <a:t>(</a:t>
            </a:r>
            <a:r>
              <a:rPr lang="da-DK" sz="2000" b="1">
                <a:solidFill>
                  <a:srgbClr val="C00000"/>
                </a:solidFill>
                <a:latin typeface="Consolas" panose="020B0609020204030204" pitchFamily="49" charset="0"/>
              </a:rPr>
              <a:t>$"Result of </a:t>
            </a:r>
            <a:r>
              <a:rPr lang="da-DK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simulation:"</a:t>
            </a:r>
            <a:r>
              <a:rPr lang="da-DK" sz="2000" b="1" smtClean="0">
                <a:latin typeface="Consolas" panose="020B0609020204030204" pitchFamily="49" charset="0"/>
              </a:rPr>
              <a:t>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Console.WriteLine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$"Player A won </a:t>
            </a:r>
            <a:r>
              <a:rPr lang="en-US" sz="20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{winsA}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 fights."</a:t>
            </a:r>
            <a:r>
              <a:rPr lang="en-US" sz="2000" b="1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   Console.WriteLine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$"Player B won </a:t>
            </a:r>
            <a:r>
              <a:rPr lang="en-US" sz="20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{winsB} 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fights."</a:t>
            </a:r>
            <a:r>
              <a:rPr lang="en-US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Console.WriteLine</a:t>
            </a:r>
            <a:r>
              <a:rPr lang="da-DK" sz="2000" b="1">
                <a:latin typeface="Consolas" panose="020B0609020204030204" pitchFamily="49" charset="0"/>
              </a:rPr>
              <a:t>();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4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5197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virtual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Report(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b="1" smtClean="0">
                <a:latin typeface="Consolas" panose="020B0609020204030204" pitchFamily="49" charset="0"/>
              </a:rPr>
              <a:t> winsA,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1200" b="1" smtClean="0">
                <a:latin typeface="Consolas" panose="020B0609020204030204" pitchFamily="49" charset="0"/>
              </a:rPr>
              <a:t> winsB)</a:t>
            </a:r>
          </a:p>
          <a:p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Console.WriteLine</a:t>
            </a:r>
            <a:r>
              <a:rPr lang="da-DK" sz="1200" b="1">
                <a:latin typeface="Consolas" panose="020B0609020204030204" pitchFamily="49" charset="0"/>
              </a:rPr>
              <a:t>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$"Result of </a:t>
            </a:r>
            <a:r>
              <a:rPr lang="da-DK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simulation:"</a:t>
            </a:r>
            <a:r>
              <a:rPr lang="da-DK" sz="1200" b="1" smtClean="0">
                <a:latin typeface="Consolas" panose="020B0609020204030204" pitchFamily="49" charset="0"/>
              </a:rPr>
              <a:t>);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en-US" sz="1200" b="1" smtClean="0">
                <a:latin typeface="Consolas" panose="020B0609020204030204" pitchFamily="49" charset="0"/>
              </a:rPr>
              <a:t>   Console.WriteLine</a:t>
            </a:r>
            <a:r>
              <a:rPr lang="en-US" sz="1200" b="1">
                <a:latin typeface="Consolas" panose="020B0609020204030204" pitchFamily="49" charset="0"/>
              </a:rPr>
              <a:t>(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$"Player A won </a:t>
            </a:r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{winsA}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 fights."</a:t>
            </a:r>
            <a:r>
              <a:rPr lang="en-US" sz="1200" b="1">
                <a:latin typeface="Consolas" panose="020B0609020204030204" pitchFamily="49" charset="0"/>
              </a:rPr>
              <a:t>);</a:t>
            </a:r>
          </a:p>
          <a:p>
            <a:r>
              <a:rPr lang="en-US" sz="1200" b="1" smtClean="0">
                <a:latin typeface="Consolas" panose="020B0609020204030204" pitchFamily="49" charset="0"/>
              </a:rPr>
              <a:t>   Console.WriteLine</a:t>
            </a:r>
            <a:r>
              <a:rPr lang="en-US" sz="1200" b="1">
                <a:latin typeface="Consolas" panose="020B0609020204030204" pitchFamily="49" charset="0"/>
              </a:rPr>
              <a:t>(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$"Player B won </a:t>
            </a:r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{winsB} 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fights."</a:t>
            </a:r>
            <a:r>
              <a:rPr lang="en-US" sz="1200" b="1">
                <a:latin typeface="Consolas" panose="020B0609020204030204" pitchFamily="49" charset="0"/>
              </a:rPr>
              <a:t>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Console.WriteLine</a:t>
            </a:r>
            <a:r>
              <a:rPr lang="da-DK" sz="1200" b="1">
                <a:latin typeface="Consolas" panose="020B0609020204030204" pitchFamily="49" charset="0"/>
              </a:rPr>
              <a:t>();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6280486" y="1012925"/>
            <a:ext cx="4806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defines </a:t>
            </a:r>
            <a:r>
              <a:rPr lang="da-DK" sz="2800" b="1" smtClean="0"/>
              <a:t>single algorithm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Step is </a:t>
            </a:r>
            <a:r>
              <a:rPr lang="da-DK" sz="2800" b="1" smtClean="0"/>
              <a:t>variable</a:t>
            </a:r>
            <a:r>
              <a:rPr lang="da-DK" sz="2800" smtClean="0"/>
              <a:t>, and </a:t>
            </a:r>
            <a:r>
              <a:rPr lang="da-DK" sz="2800" b="1" smtClean="0"/>
              <a:t>has</a:t>
            </a:r>
            <a:r>
              <a:rPr lang="da-DK" sz="2800" smtClean="0"/>
              <a:t> a default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b="1" smtClean="0"/>
              <a:t>May</a:t>
            </a:r>
            <a:r>
              <a:rPr lang="da-DK" sz="2800" smtClean="0"/>
              <a:t> be changed by derived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is therefore defined as </a:t>
            </a:r>
            <a:r>
              <a:rPr lang="da-DK" sz="2800" b="1" smtClean="0"/>
              <a:t>protected virtual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2920460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160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abstract void </a:t>
            </a:r>
            <a:r>
              <a:rPr lang="da-DK" sz="2000" b="1" smtClean="0">
                <a:latin typeface="Consolas" panose="020B0609020204030204" pitchFamily="49" charset="0"/>
              </a:rPr>
              <a:t>ExchangeBlows(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fb</a:t>
            </a:r>
            <a:r>
              <a:rPr lang="da-DK" sz="2000" b="1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001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548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abstract void </a:t>
            </a:r>
            <a:r>
              <a:rPr lang="da-DK" sz="1200" b="1" smtClean="0">
                <a:latin typeface="Consolas" panose="020B0609020204030204" pitchFamily="49" charset="0"/>
              </a:rPr>
              <a:t>ExchangeBlows(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fa,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1200" b="1">
                <a:latin typeface="Consolas" panose="020B0609020204030204" pitchFamily="49" charset="0"/>
              </a:rPr>
              <a:t> fb</a:t>
            </a:r>
            <a:r>
              <a:rPr lang="da-DK" sz="1200" b="1" smtClean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6839957" y="1012925"/>
            <a:ext cx="4806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defines </a:t>
            </a:r>
            <a:r>
              <a:rPr lang="da-DK" sz="2800" b="1" smtClean="0"/>
              <a:t>single algorithm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Step is </a:t>
            </a:r>
            <a:r>
              <a:rPr lang="da-DK" sz="2800" b="1" smtClean="0"/>
              <a:t>variable</a:t>
            </a:r>
            <a:r>
              <a:rPr lang="da-DK" sz="2800" smtClean="0"/>
              <a:t>, and </a:t>
            </a:r>
            <a:r>
              <a:rPr lang="da-DK" sz="2800" b="1" smtClean="0"/>
              <a:t>has no</a:t>
            </a:r>
            <a:r>
              <a:rPr lang="da-DK" sz="2800" smtClean="0"/>
              <a:t> default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b="1" smtClean="0"/>
              <a:t>Must</a:t>
            </a:r>
            <a:r>
              <a:rPr lang="da-DK" sz="2800" smtClean="0"/>
              <a:t> be defined by derived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is therefore defined as </a:t>
            </a:r>
            <a:r>
              <a:rPr lang="da-DK" sz="2800" b="1" smtClean="0"/>
              <a:t>protected abstract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63552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</p:spTree>
    <p:extLst>
      <p:ext uri="{BB962C8B-B14F-4D97-AF65-F5344CB8AC3E}">
        <p14:creationId xmlns:p14="http://schemas.microsoft.com/office/powerpoint/2010/main" val="131138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07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93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534491" y="1397081"/>
            <a:ext cx="2400614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9" name="Vinklet forbindelse 2"/>
          <p:cNvCxnSpPr>
            <a:stCxn id="8" idx="3"/>
            <a:endCxn id="5" idx="1"/>
          </p:cNvCxnSpPr>
          <p:nvPr/>
        </p:nvCxnSpPr>
        <p:spPr>
          <a:xfrm>
            <a:off x="2935105" y="2109243"/>
            <a:ext cx="1381950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8" idx="2"/>
            <a:endCxn id="11" idx="0"/>
          </p:cNvCxnSpPr>
          <p:nvPr/>
        </p:nvCxnSpPr>
        <p:spPr>
          <a:xfrm>
            <a:off x="1734798" y="2821404"/>
            <a:ext cx="0" cy="102455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8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have defined a general algorithm</a:t>
            </a:r>
          </a:p>
          <a:p>
            <a:pPr lvl="1"/>
            <a:r>
              <a:rPr lang="da-DK" sz="2800" smtClean="0"/>
              <a:t>Some steps are always the same…</a:t>
            </a:r>
            <a:endParaRPr lang="da-DK" sz="2800" b="1" smtClean="0"/>
          </a:p>
          <a:p>
            <a:pPr lvl="1"/>
            <a:r>
              <a:rPr lang="da-DK" sz="2800" smtClean="0"/>
              <a:t>…but some steps are situation-specific</a:t>
            </a:r>
            <a:endParaRPr lang="da-DK" sz="2800" b="1" smtClean="0"/>
          </a:p>
        </p:txBody>
      </p:sp>
      <p:pic>
        <p:nvPicPr>
          <p:cNvPr id="4" name="Picture 2" descr="Billedresultat for life get up survive go to b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72" y="1889794"/>
            <a:ext cx="3119354" cy="31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534491" y="1397081"/>
            <a:ext cx="2400614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9" name="Vinklet forbindelse 2"/>
          <p:cNvCxnSpPr>
            <a:stCxn id="8" idx="3"/>
            <a:endCxn id="5" idx="1"/>
          </p:cNvCxnSpPr>
          <p:nvPr/>
        </p:nvCxnSpPr>
        <p:spPr>
          <a:xfrm>
            <a:off x="2935105" y="2109243"/>
            <a:ext cx="1381950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8" idx="2"/>
            <a:endCxn id="11" idx="0"/>
          </p:cNvCxnSpPr>
          <p:nvPr/>
        </p:nvCxnSpPr>
        <p:spPr>
          <a:xfrm>
            <a:off x="1734798" y="2821404"/>
            <a:ext cx="0" cy="102455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7363050" y="3592844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Fight</a:t>
            </a:r>
          </a:p>
          <a:p>
            <a:pPr algn="ctr"/>
            <a:r>
              <a:rPr lang="da-DK" sz="2800" smtClean="0"/>
              <a:t>Club</a:t>
            </a:r>
          </a:p>
          <a:p>
            <a:pPr algn="ctr"/>
            <a:r>
              <a:rPr lang="da-DK" sz="2800" smtClean="0"/>
              <a:t>Fair</a:t>
            </a:r>
          </a:p>
        </p:txBody>
      </p:sp>
      <p:cxnSp>
        <p:nvCxnSpPr>
          <p:cNvPr id="12" name="Vinklet forbindelse 2"/>
          <p:cNvCxnSpPr>
            <a:stCxn id="10" idx="1"/>
            <a:endCxn id="6" idx="3"/>
          </p:cNvCxnSpPr>
          <p:nvPr/>
        </p:nvCxnSpPr>
        <p:spPr>
          <a:xfrm flipH="1">
            <a:off x="6117515" y="4305006"/>
            <a:ext cx="1245535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53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1606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override void </a:t>
            </a:r>
            <a:r>
              <a:rPr lang="da-DK" sz="2000" b="1" smtClean="0">
                <a:latin typeface="Consolas" panose="020B0609020204030204" pitchFamily="49" charset="0"/>
              </a:rPr>
              <a:t>ExchangeBlows(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fb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percent = GeneratePercent();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first = percent &gt; 50 ? fa : fb;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last = percent &gt; 50 ? fb : fa;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last.ReceiveDamage(first.DealDamage</a:t>
            </a:r>
            <a:r>
              <a:rPr lang="da-DK" sz="2000" b="1">
                <a:latin typeface="Consolas" panose="020B0609020204030204" pitchFamily="49" charset="0"/>
              </a:rPr>
              <a:t>());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(!last.Stop)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first.ReceiveDamage(last.DealDamage</a:t>
            </a:r>
            <a:r>
              <a:rPr lang="da-DK" sz="2000" b="1">
                <a:latin typeface="Consolas" panose="020B0609020204030204" pitchFamily="49" charset="0"/>
              </a:rPr>
              <a:t>());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140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1606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override void </a:t>
            </a:r>
            <a:r>
              <a:rPr lang="da-DK" sz="2000" b="1" smtClean="0">
                <a:latin typeface="Consolas" panose="020B0609020204030204" pitchFamily="49" charset="0"/>
              </a:rPr>
              <a:t>Report(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winsA,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winsB)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Console.WriteLine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$"Fair Fight Club results: "</a:t>
            </a:r>
            <a:r>
              <a:rPr lang="en-US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.Report(winsA</a:t>
            </a:r>
            <a:r>
              <a:rPr lang="da-DK" sz="2000" b="1">
                <a:latin typeface="Consolas" panose="020B0609020204030204" pitchFamily="49" charset="0"/>
              </a:rPr>
              <a:t>, winsB);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43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534491" y="1397081"/>
            <a:ext cx="2400614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9" name="Vinklet forbindelse 2"/>
          <p:cNvCxnSpPr>
            <a:stCxn id="8" idx="3"/>
            <a:endCxn id="5" idx="1"/>
          </p:cNvCxnSpPr>
          <p:nvPr/>
        </p:nvCxnSpPr>
        <p:spPr>
          <a:xfrm>
            <a:off x="2935105" y="2109243"/>
            <a:ext cx="1381950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8" idx="2"/>
            <a:endCxn id="11" idx="0"/>
          </p:cNvCxnSpPr>
          <p:nvPr/>
        </p:nvCxnSpPr>
        <p:spPr>
          <a:xfrm>
            <a:off x="1734798" y="2821404"/>
            <a:ext cx="0" cy="102455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7363050" y="3592844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Fight</a:t>
            </a:r>
          </a:p>
          <a:p>
            <a:pPr algn="ctr"/>
            <a:r>
              <a:rPr lang="da-DK" sz="2800" smtClean="0"/>
              <a:t>Club</a:t>
            </a:r>
          </a:p>
          <a:p>
            <a:pPr algn="ctr"/>
            <a:r>
              <a:rPr lang="da-DK" sz="2800" smtClean="0"/>
              <a:t>Fair</a:t>
            </a:r>
          </a:p>
        </p:txBody>
      </p:sp>
      <p:cxnSp>
        <p:nvCxnSpPr>
          <p:cNvPr id="12" name="Vinklet forbindelse 2"/>
          <p:cNvCxnSpPr>
            <a:stCxn id="10" idx="1"/>
            <a:endCxn id="6" idx="3"/>
          </p:cNvCxnSpPr>
          <p:nvPr/>
        </p:nvCxnSpPr>
        <p:spPr>
          <a:xfrm flipH="1">
            <a:off x="6117515" y="4305006"/>
            <a:ext cx="1245535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10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534491" y="1397081"/>
            <a:ext cx="2400614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9" name="Vinklet forbindelse 2"/>
          <p:cNvCxnSpPr>
            <a:stCxn id="8" idx="3"/>
            <a:endCxn id="5" idx="1"/>
          </p:cNvCxnSpPr>
          <p:nvPr/>
        </p:nvCxnSpPr>
        <p:spPr>
          <a:xfrm>
            <a:off x="2935105" y="2109243"/>
            <a:ext cx="1381950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8" idx="2"/>
            <a:endCxn id="11" idx="0"/>
          </p:cNvCxnSpPr>
          <p:nvPr/>
        </p:nvCxnSpPr>
        <p:spPr>
          <a:xfrm>
            <a:off x="1734798" y="2821404"/>
            <a:ext cx="0" cy="102455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7363050" y="3592844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Fight</a:t>
            </a:r>
          </a:p>
          <a:p>
            <a:pPr algn="ctr"/>
            <a:r>
              <a:rPr lang="da-DK" sz="2800" smtClean="0"/>
              <a:t>Club</a:t>
            </a:r>
          </a:p>
          <a:p>
            <a:pPr algn="ctr"/>
            <a:r>
              <a:rPr lang="da-DK" sz="2800" smtClean="0"/>
              <a:t>Fair</a:t>
            </a:r>
          </a:p>
        </p:txBody>
      </p:sp>
      <p:cxnSp>
        <p:nvCxnSpPr>
          <p:cNvPr id="12" name="Vinklet forbindelse 2"/>
          <p:cNvCxnSpPr>
            <a:stCxn id="10" idx="1"/>
            <a:endCxn id="6" idx="3"/>
          </p:cNvCxnSpPr>
          <p:nvPr/>
        </p:nvCxnSpPr>
        <p:spPr>
          <a:xfrm flipH="1">
            <a:off x="6117515" y="4305006"/>
            <a:ext cx="1245535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2"/>
          <p:cNvCxnSpPr/>
          <p:nvPr/>
        </p:nvCxnSpPr>
        <p:spPr>
          <a:xfrm flipH="1">
            <a:off x="6045868" y="2975369"/>
            <a:ext cx="1395664" cy="71231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7363050" y="1645733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Fight</a:t>
            </a:r>
          </a:p>
          <a:p>
            <a:pPr algn="ctr"/>
            <a:r>
              <a:rPr lang="da-DK" sz="2800" smtClean="0"/>
              <a:t>Club</a:t>
            </a:r>
          </a:p>
          <a:p>
            <a:pPr algn="ctr"/>
            <a:r>
              <a:rPr lang="da-DK" sz="2800" smtClean="0"/>
              <a:t>BiasedA</a:t>
            </a:r>
          </a:p>
        </p:txBody>
      </p:sp>
    </p:spTree>
    <p:extLst>
      <p:ext uri="{BB962C8B-B14F-4D97-AF65-F5344CB8AC3E}">
        <p14:creationId xmlns:p14="http://schemas.microsoft.com/office/powerpoint/2010/main" val="185784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99628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IFightClub </a:t>
            </a:r>
            <a:r>
              <a:rPr lang="da-DK" b="1" smtClean="0">
                <a:latin typeface="Consolas" panose="020B0609020204030204" pitchFamily="49" charset="0"/>
              </a:rPr>
              <a:t>_club;</a:t>
            </a:r>
          </a:p>
          <a:p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Client(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IFightClub </a:t>
            </a:r>
            <a:r>
              <a:rPr lang="da-DK" b="1" smtClean="0">
                <a:latin typeface="Consolas" panose="020B0609020204030204" pitchFamily="49" charset="0"/>
              </a:rPr>
              <a:t>club)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_club = club;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b="1" smtClean="0">
                <a:latin typeface="Consolas" panose="020B0609020204030204" pitchFamily="49" charset="0"/>
              </a:rPr>
              <a:t>Run()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b="1" smtClean="0">
                <a:latin typeface="Consolas" panose="020B0609020204030204" pitchFamily="49" charset="0"/>
              </a:rPr>
              <a:t> fA 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b="1">
                <a:latin typeface="Consolas" panose="020B0609020204030204" pitchFamily="49" charset="0"/>
              </a:rPr>
              <a:t>(</a:t>
            </a:r>
            <a:r>
              <a:rPr lang="da-DK" b="1">
                <a:solidFill>
                  <a:srgbClr val="C00000"/>
                </a:solidFill>
                <a:latin typeface="Consolas" panose="020B0609020204030204" pitchFamily="49" charset="0"/>
              </a:rPr>
              <a:t>"Ragnar"</a:t>
            </a:r>
            <a:r>
              <a:rPr lang="da-DK" b="1">
                <a:latin typeface="Consolas" panose="020B0609020204030204" pitchFamily="49" charset="0"/>
              </a:rPr>
              <a:t>, 200, 25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b="1" smtClean="0">
                <a:latin typeface="Consolas" panose="020B0609020204030204" pitchFamily="49" charset="0"/>
              </a:rPr>
              <a:t> fB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b="1">
                <a:latin typeface="Consolas" panose="020B0609020204030204" pitchFamily="49" charset="0"/>
              </a:rPr>
              <a:t>(</a:t>
            </a:r>
            <a:r>
              <a:rPr lang="da-DK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b="1" smtClean="0">
                <a:solidFill>
                  <a:srgbClr val="C00000"/>
                </a:solidFill>
                <a:latin typeface="Consolas" panose="020B0609020204030204" pitchFamily="49" charset="0"/>
              </a:rPr>
              <a:t>Rollo"</a:t>
            </a:r>
            <a:r>
              <a:rPr lang="da-DK" b="1" smtClean="0">
                <a:latin typeface="Consolas" panose="020B0609020204030204" pitchFamily="49" charset="0"/>
              </a:rPr>
              <a:t>, 230</a:t>
            </a:r>
            <a:r>
              <a:rPr lang="da-DK" b="1">
                <a:latin typeface="Consolas" panose="020B0609020204030204" pitchFamily="49" charset="0"/>
              </a:rPr>
              <a:t>, </a:t>
            </a:r>
            <a:r>
              <a:rPr lang="da-DK" b="1" smtClean="0">
                <a:latin typeface="Consolas" panose="020B0609020204030204" pitchFamily="49" charset="0"/>
              </a:rPr>
              <a:t>20);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_club.Fight(fA,fB);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3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6081587" y="35743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800" smtClean="0"/>
          </a:p>
        </p:txBody>
      </p:sp>
      <p:sp>
        <p:nvSpPr>
          <p:cNvPr id="4" name="Afrundet rektangel 3"/>
          <p:cNvSpPr/>
          <p:nvPr/>
        </p:nvSpPr>
        <p:spPr>
          <a:xfrm>
            <a:off x="2495819" y="3421977"/>
            <a:ext cx="1800460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  <a:endParaRPr lang="da-DK" sz="3600" smtClean="0"/>
          </a:p>
        </p:txBody>
      </p:sp>
      <p:cxnSp>
        <p:nvCxnSpPr>
          <p:cNvPr id="26" name="Vinklet forbindelse 2"/>
          <p:cNvCxnSpPr>
            <a:stCxn id="19" idx="2"/>
            <a:endCxn id="4" idx="0"/>
          </p:cNvCxnSpPr>
          <p:nvPr/>
        </p:nvCxnSpPr>
        <p:spPr>
          <a:xfrm flipH="1">
            <a:off x="3396049" y="1909675"/>
            <a:ext cx="1632908" cy="15123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et forbindelse 2"/>
          <p:cNvCxnSpPr>
            <a:stCxn id="19" idx="2"/>
            <a:endCxn id="11" idx="0"/>
          </p:cNvCxnSpPr>
          <p:nvPr/>
        </p:nvCxnSpPr>
        <p:spPr>
          <a:xfrm>
            <a:off x="5028957" y="1909675"/>
            <a:ext cx="1800460" cy="15123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3669033" y="824162"/>
            <a:ext cx="2719848" cy="10855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Configurator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5929187" y="34219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Fight</a:t>
            </a:r>
          </a:p>
          <a:p>
            <a:pPr algn="ctr"/>
            <a:r>
              <a:rPr lang="da-DK" sz="2800" smtClean="0"/>
              <a:t>Club</a:t>
            </a:r>
          </a:p>
          <a:p>
            <a:pPr algn="ctr"/>
            <a:r>
              <a:rPr lang="da-DK" sz="2800" smtClean="0"/>
              <a:t>Fair</a:t>
            </a:r>
          </a:p>
        </p:txBody>
      </p:sp>
    </p:spTree>
    <p:extLst>
      <p:ext uri="{BB962C8B-B14F-4D97-AF65-F5344CB8AC3E}">
        <p14:creationId xmlns:p14="http://schemas.microsoft.com/office/powerpoint/2010/main" val="39822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9962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600" b="1" smtClean="0">
                <a:latin typeface="Consolas" panose="020B0609020204030204" pitchFamily="49" charset="0"/>
              </a:rPr>
              <a:t>Run()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IFightClub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club 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FightClubFair</a:t>
            </a:r>
            <a:r>
              <a:rPr lang="da-DK" sz="1600" b="1"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Client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c 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1600" b="1">
                <a:latin typeface="Consolas" panose="020B0609020204030204" pitchFamily="49" charset="0"/>
              </a:rPr>
              <a:t>(club);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c.Run</a:t>
            </a:r>
            <a:r>
              <a:rPr lang="da-DK" sz="1600" b="1"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90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Method classification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23115"/>
              </p:ext>
            </p:extLst>
          </p:nvPr>
        </p:nvGraphicFramePr>
        <p:xfrm>
          <a:off x="937126" y="1634067"/>
          <a:ext cx="8127999" cy="423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0848">
                  <a:extLst>
                    <a:ext uri="{9D8B030D-6E8A-4147-A177-3AD203B41FA5}">
                      <a16:colId xmlns:a16="http://schemas.microsoft.com/office/drawing/2014/main" val="3709905342"/>
                    </a:ext>
                  </a:extLst>
                </a:gridCol>
                <a:gridCol w="4078704">
                  <a:extLst>
                    <a:ext uri="{9D8B030D-6E8A-4147-A177-3AD203B41FA5}">
                      <a16:colId xmlns:a16="http://schemas.microsoft.com/office/drawing/2014/main" val="1354570982"/>
                    </a:ext>
                  </a:extLst>
                </a:gridCol>
                <a:gridCol w="1948447">
                  <a:extLst>
                    <a:ext uri="{9D8B030D-6E8A-4147-A177-3AD203B41FA5}">
                      <a16:colId xmlns:a16="http://schemas.microsoft.com/office/drawing/2014/main" val="427415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b="1" smtClean="0"/>
                        <a:t>Category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Description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In example</a:t>
                      </a:r>
                      <a:endParaRPr lang="da-DK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Template Method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Defines the </a:t>
                      </a:r>
                      <a:r>
                        <a:rPr lang="da-DK" sz="1400" b="1" smtClean="0"/>
                        <a:t>complete </a:t>
                      </a:r>
                      <a:r>
                        <a:rPr lang="da-DK" sz="1400" smtClean="0"/>
                        <a:t>central algorithm.</a:t>
                      </a:r>
                    </a:p>
                    <a:p>
                      <a:r>
                        <a:rPr lang="da-DK" sz="1400" b="1" smtClean="0"/>
                        <a:t>Fully defined</a:t>
                      </a:r>
                      <a:r>
                        <a:rPr lang="da-DK" sz="1400" smtClean="0"/>
                        <a:t> in base class. </a:t>
                      </a:r>
                    </a:p>
                    <a:p>
                      <a:r>
                        <a:rPr lang="da-DK" sz="1400" b="1" smtClean="0"/>
                        <a:t>Cannot</a:t>
                      </a:r>
                      <a:r>
                        <a:rPr lang="da-DK" sz="1400" smtClean="0"/>
                        <a:t> be changed by derived classes.</a:t>
                      </a:r>
                    </a:p>
                    <a:p>
                      <a:r>
                        <a:rPr lang="da-DK" sz="1400" smtClean="0"/>
                        <a:t>Defined as </a:t>
                      </a:r>
                      <a:r>
                        <a:rPr lang="da-DK" sz="1400" b="1" smtClean="0"/>
                        <a:t>public</a:t>
                      </a:r>
                      <a:r>
                        <a:rPr lang="da-DK" sz="140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Fight</a:t>
                      </a:r>
                      <a:r>
                        <a:rPr lang="da-DK" smtClean="0"/>
                        <a:t> </a:t>
                      </a:r>
                    </a:p>
                    <a:p>
                      <a:r>
                        <a:rPr lang="da-DK" smtClean="0"/>
                        <a:t>(in </a:t>
                      </a:r>
                      <a:r>
                        <a:rPr lang="da-DK" b="1" smtClean="0"/>
                        <a:t>FightClub</a:t>
                      </a:r>
                      <a:r>
                        <a:rPr lang="da-DK" smtClean="0"/>
                        <a:t>)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61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Concrete Operation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Step</a:t>
                      </a:r>
                      <a:r>
                        <a:rPr lang="da-DK" sz="1400" smtClean="0"/>
                        <a:t> in central algorithm.</a:t>
                      </a:r>
                    </a:p>
                    <a:p>
                      <a:r>
                        <a:rPr lang="da-DK" sz="1400" b="1" smtClean="0"/>
                        <a:t>Fully defined</a:t>
                      </a:r>
                      <a:r>
                        <a:rPr lang="da-DK" sz="1400" smtClean="0"/>
                        <a:t> in base class. </a:t>
                      </a:r>
                    </a:p>
                    <a:p>
                      <a:r>
                        <a:rPr lang="da-DK" sz="1400" b="1" smtClean="0"/>
                        <a:t>Cannot</a:t>
                      </a:r>
                      <a:r>
                        <a:rPr lang="da-DK" sz="1400" smtClean="0"/>
                        <a:t> be changed by derived classes.</a:t>
                      </a:r>
                    </a:p>
                    <a:p>
                      <a:r>
                        <a:rPr lang="da-DK" sz="1400" smtClean="0"/>
                        <a:t>Defined as </a:t>
                      </a:r>
                      <a:r>
                        <a:rPr lang="da-DK" sz="1400" b="1" smtClean="0"/>
                        <a:t>private</a:t>
                      </a:r>
                      <a:r>
                        <a:rPr lang="da-DK" sz="140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SingleFight</a:t>
                      </a:r>
                      <a:r>
                        <a:rPr lang="da-DK" smtClean="0"/>
                        <a:t> </a:t>
                      </a:r>
                    </a:p>
                    <a:p>
                      <a:r>
                        <a:rPr lang="da-DK" smtClean="0"/>
                        <a:t>(in </a:t>
                      </a:r>
                      <a:r>
                        <a:rPr lang="da-DK" b="1" smtClean="0"/>
                        <a:t>FightClub</a:t>
                      </a:r>
                      <a:r>
                        <a:rPr lang="da-DK" smtClean="0"/>
                        <a:t>)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5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Hook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Step</a:t>
                      </a:r>
                      <a:r>
                        <a:rPr lang="da-DK" sz="1400" smtClean="0"/>
                        <a:t> in central algorithm.</a:t>
                      </a:r>
                    </a:p>
                    <a:p>
                      <a:r>
                        <a:rPr lang="da-DK" sz="1400" b="1" smtClean="0"/>
                        <a:t>Defined</a:t>
                      </a:r>
                      <a:r>
                        <a:rPr lang="da-DK" sz="1400" smtClean="0"/>
                        <a:t> in base class. </a:t>
                      </a:r>
                    </a:p>
                    <a:p>
                      <a:r>
                        <a:rPr lang="da-DK" sz="1400" b="1" smtClean="0"/>
                        <a:t>May</a:t>
                      </a:r>
                      <a:r>
                        <a:rPr lang="da-DK" sz="1400" smtClean="0"/>
                        <a:t> be changed by derived classes.</a:t>
                      </a:r>
                    </a:p>
                    <a:p>
                      <a:r>
                        <a:rPr lang="da-DK" sz="1400" smtClean="0"/>
                        <a:t>Defined as </a:t>
                      </a:r>
                      <a:r>
                        <a:rPr lang="da-DK" sz="1400" b="1" smtClean="0"/>
                        <a:t>protected virtual</a:t>
                      </a:r>
                      <a:r>
                        <a:rPr lang="da-DK" sz="140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Report</a:t>
                      </a:r>
                      <a:endParaRPr lang="da-DK" smtClean="0"/>
                    </a:p>
                    <a:p>
                      <a:r>
                        <a:rPr lang="da-DK" smtClean="0"/>
                        <a:t>(in </a:t>
                      </a:r>
                      <a:r>
                        <a:rPr lang="da-DK" b="1" smtClean="0"/>
                        <a:t>FightClub </a:t>
                      </a:r>
                      <a:r>
                        <a:rPr lang="da-DK" b="0" smtClean="0"/>
                        <a:t>and </a:t>
                      </a:r>
                    </a:p>
                    <a:p>
                      <a:r>
                        <a:rPr lang="da-DK" b="0" smtClean="0"/>
                        <a:t>derived classes</a:t>
                      </a:r>
                      <a:r>
                        <a:rPr lang="da-DK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5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Primitive Operation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Step</a:t>
                      </a:r>
                      <a:r>
                        <a:rPr lang="da-DK" sz="1400" smtClean="0"/>
                        <a:t> in central algorithm.</a:t>
                      </a:r>
                    </a:p>
                    <a:p>
                      <a:r>
                        <a:rPr lang="da-DK" sz="1400" b="1" smtClean="0"/>
                        <a:t>Not defined</a:t>
                      </a:r>
                      <a:r>
                        <a:rPr lang="da-DK" sz="1400" smtClean="0"/>
                        <a:t> in base class. </a:t>
                      </a:r>
                    </a:p>
                    <a:p>
                      <a:r>
                        <a:rPr lang="da-DK" sz="1400" b="1" smtClean="0"/>
                        <a:t>Must</a:t>
                      </a:r>
                      <a:r>
                        <a:rPr lang="da-DK" sz="1400" smtClean="0"/>
                        <a:t> be defined in derived classes.</a:t>
                      </a:r>
                    </a:p>
                    <a:p>
                      <a:r>
                        <a:rPr lang="da-DK" sz="1400" smtClean="0"/>
                        <a:t>Defined as </a:t>
                      </a:r>
                      <a:r>
                        <a:rPr lang="da-DK" sz="1400" b="1" smtClean="0"/>
                        <a:t>protected abstract</a:t>
                      </a:r>
                      <a:r>
                        <a:rPr lang="da-DK" sz="140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ExchangeBlows</a:t>
                      </a:r>
                      <a:endParaRPr lang="da-DK" smtClean="0"/>
                    </a:p>
                    <a:p>
                      <a:r>
                        <a:rPr lang="da-DK" smtClean="0"/>
                        <a:t>(in</a:t>
                      </a:r>
                      <a:r>
                        <a:rPr lang="da-DK" b="0" baseline="0" smtClean="0"/>
                        <a:t> </a:t>
                      </a:r>
                      <a:r>
                        <a:rPr lang="da-DK" b="0" smtClean="0"/>
                        <a:t>derived classes</a:t>
                      </a:r>
                      <a:r>
                        <a:rPr lang="da-DK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have defined a general algorithm</a:t>
            </a:r>
          </a:p>
          <a:p>
            <a:pPr lvl="1"/>
            <a:r>
              <a:rPr lang="da-DK" sz="2800" smtClean="0"/>
              <a:t>Some steps are always the same…</a:t>
            </a:r>
            <a:endParaRPr lang="da-DK" sz="2800" b="1" smtClean="0"/>
          </a:p>
          <a:p>
            <a:pPr lvl="1"/>
            <a:r>
              <a:rPr lang="da-DK" sz="2800" smtClean="0"/>
              <a:t>…but some steps are situation-specific</a:t>
            </a:r>
            <a:endParaRPr lang="da-DK" sz="2800" b="1" smtClean="0"/>
          </a:p>
          <a:p>
            <a:r>
              <a:rPr lang="da-DK" sz="3200" b="1" i="1" smtClean="0">
                <a:solidFill>
                  <a:srgbClr val="FF0000"/>
                </a:solidFill>
              </a:rPr>
              <a:t>How to implement general algorithm once, but still allow specialised versions to be defined</a:t>
            </a:r>
            <a:endParaRPr lang="da-DK" sz="3200" b="1" i="1">
              <a:solidFill>
                <a:srgbClr val="FF0000"/>
              </a:solidFill>
            </a:endParaRPr>
          </a:p>
        </p:txBody>
      </p:sp>
      <p:pic>
        <p:nvPicPr>
          <p:cNvPr id="4" name="Picture 2" descr="Billedresultat for life get up survive go to b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72" y="1889794"/>
            <a:ext cx="3119354" cy="31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8795084" y="3567531"/>
            <a:ext cx="1161465" cy="4337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b="1" smtClean="0">
                <a:solidFill>
                  <a:srgbClr val="FFFF00"/>
                </a:solidFill>
                <a:latin typeface="Freestyle Script" panose="030804020302050B0404" pitchFamily="66" charset="0"/>
              </a:rPr>
              <a:t>CODE</a:t>
            </a:r>
            <a:r>
              <a:rPr lang="da-DK" b="1" smtClean="0">
                <a:solidFill>
                  <a:srgbClr val="FFFF00"/>
                </a:solidFill>
                <a:latin typeface="Freestyle Script" panose="030804020302050B0404" pitchFamily="66" charset="0"/>
              </a:rPr>
              <a:t>!!</a:t>
            </a:r>
            <a:endParaRPr lang="da-DK" b="1">
              <a:solidFill>
                <a:srgbClr val="FFFF00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428219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133697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8542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3"/>
            <a:endCxn id="11" idx="1"/>
          </p:cNvCxnSpPr>
          <p:nvPr/>
        </p:nvCxnSpPr>
        <p:spPr>
          <a:xfrm flipV="1">
            <a:off x="4956468" y="3137943"/>
            <a:ext cx="1361839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6318307" y="2678894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3156008" y="2425782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</p:spTree>
    <p:extLst>
      <p:ext uri="{BB962C8B-B14F-4D97-AF65-F5344CB8AC3E}">
        <p14:creationId xmlns:p14="http://schemas.microsoft.com/office/powerpoint/2010/main" val="9631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Name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2400" b="1" smtClean="0">
                <a:latin typeface="Consolas" panose="020B0609020204030204" pitchFamily="49" charset="0"/>
              </a:rPr>
              <a:t> Stop {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{…} }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Reset() {…}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DealDamage() {…}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ReceiveDamage(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damage) </a:t>
            </a:r>
            <a:r>
              <a:rPr lang="da-DK" sz="2400" b="1">
                <a:latin typeface="Consolas" panose="020B0609020204030204" pitchFamily="49" charset="0"/>
              </a:rPr>
              <a:t>{…}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160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FightClub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Fight(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 smtClean="0">
                <a:latin typeface="Consolas" panose="020B0609020204030204" pitchFamily="49" charset="0"/>
              </a:rPr>
              <a:t> fb) {…}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SingleFight(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fb) </a:t>
            </a:r>
            <a:r>
              <a:rPr lang="da-DK" sz="2000" b="1" smtClean="0">
                <a:latin typeface="Consolas" panose="020B0609020204030204" pitchFamily="49" charset="0"/>
              </a:rPr>
              <a:t>{…}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protected virtual void </a:t>
            </a:r>
            <a:r>
              <a:rPr lang="da-DK" sz="2000" b="1" smtClean="0">
                <a:latin typeface="Consolas" panose="020B0609020204030204" pitchFamily="49" charset="0"/>
              </a:rPr>
              <a:t>Report(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000" b="1" smtClean="0">
                <a:latin typeface="Consolas" panose="020B0609020204030204" pitchFamily="49" charset="0"/>
              </a:rPr>
              <a:t>winsA,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000" b="1" smtClean="0">
                <a:latin typeface="Consolas" panose="020B0609020204030204" pitchFamily="49" charset="0"/>
              </a:rPr>
              <a:t>winsB) {…}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protected abstract void </a:t>
            </a:r>
            <a:r>
              <a:rPr lang="da-DK" sz="2000" b="1" smtClean="0">
                <a:latin typeface="Consolas" panose="020B0609020204030204" pitchFamily="49" charset="0"/>
              </a:rPr>
              <a:t>ExchangeBlows(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fb</a:t>
            </a:r>
            <a:r>
              <a:rPr lang="da-DK" sz="20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64729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Fight(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 smtClean="0">
                <a:latin typeface="Consolas" panose="020B0609020204030204" pitchFamily="49" charset="0"/>
              </a:rPr>
              <a:t> fb) 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winsA = 0;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winsB = 0;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nn-NO" sz="2000" b="1" smtClean="0">
                <a:latin typeface="Consolas" panose="020B0609020204030204" pitchFamily="49" charset="0"/>
              </a:rPr>
              <a:t>   </a:t>
            </a:r>
            <a:r>
              <a:rPr lang="nn-NO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nn-NO" sz="2000" b="1" smtClean="0">
                <a:latin typeface="Consolas" panose="020B0609020204030204" pitchFamily="49" charset="0"/>
              </a:rPr>
              <a:t> </a:t>
            </a:r>
            <a:r>
              <a:rPr lang="nn-NO" sz="2000" b="1">
                <a:latin typeface="Consolas" panose="020B0609020204030204" pitchFamily="49" charset="0"/>
              </a:rPr>
              <a:t>(</a:t>
            </a:r>
            <a:r>
              <a:rPr lang="nn-NO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nn-NO" sz="2000" b="1">
                <a:latin typeface="Consolas" panose="020B0609020204030204" pitchFamily="49" charset="0"/>
              </a:rPr>
              <a:t> i = 0; i &lt; 1000; i++)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SingleFight(fa</a:t>
            </a:r>
            <a:r>
              <a:rPr lang="da-DK" sz="2000" b="1">
                <a:latin typeface="Consolas" panose="020B0609020204030204" pitchFamily="49" charset="0"/>
              </a:rPr>
              <a:t>, fb);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winsA </a:t>
            </a:r>
            <a:r>
              <a:rPr lang="da-DK" sz="2000" b="1">
                <a:latin typeface="Consolas" panose="020B0609020204030204" pitchFamily="49" charset="0"/>
              </a:rPr>
              <a:t>+= </a:t>
            </a:r>
            <a:r>
              <a:rPr lang="da-DK" sz="2000" b="1" smtClean="0">
                <a:latin typeface="Consolas" panose="020B0609020204030204" pitchFamily="49" charset="0"/>
              </a:rPr>
              <a:t>fa.Stop </a:t>
            </a:r>
            <a:r>
              <a:rPr lang="da-DK" sz="2000" b="1">
                <a:latin typeface="Consolas" panose="020B0609020204030204" pitchFamily="49" charset="0"/>
              </a:rPr>
              <a:t>? 0 : 1;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winsB </a:t>
            </a:r>
            <a:r>
              <a:rPr lang="da-DK" sz="2000" b="1">
                <a:latin typeface="Consolas" panose="020B0609020204030204" pitchFamily="49" charset="0"/>
              </a:rPr>
              <a:t>+= </a:t>
            </a:r>
            <a:r>
              <a:rPr lang="da-DK" sz="2000" b="1" smtClean="0">
                <a:latin typeface="Consolas" panose="020B0609020204030204" pitchFamily="49" charset="0"/>
              </a:rPr>
              <a:t>fb.Stop </a:t>
            </a:r>
            <a:r>
              <a:rPr lang="da-DK" sz="2000" b="1">
                <a:latin typeface="Consolas" panose="020B0609020204030204" pitchFamily="49" charset="0"/>
              </a:rPr>
              <a:t>? 0 : 1;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Report(winsA</a:t>
            </a:r>
            <a:r>
              <a:rPr lang="da-DK" sz="2000" b="1">
                <a:latin typeface="Consolas" panose="020B0609020204030204" pitchFamily="49" charset="0"/>
              </a:rPr>
              <a:t>, winsB</a:t>
            </a:r>
            <a:r>
              <a:rPr lang="da-DK" sz="2000" b="1" smtClean="0">
                <a:latin typeface="Consolas" panose="020B0609020204030204" pitchFamily="49" charset="0"/>
              </a:rPr>
              <a:t>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76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3970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Fight(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1200" b="1" smtClean="0">
                <a:latin typeface="Consolas" panose="020B0609020204030204" pitchFamily="49" charset="0"/>
              </a:rPr>
              <a:t> fa,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1200" b="1" smtClean="0">
                <a:latin typeface="Consolas" panose="020B0609020204030204" pitchFamily="49" charset="0"/>
              </a:rPr>
              <a:t> fb) </a:t>
            </a:r>
          </a:p>
          <a:p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winsA = 0;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winsB = 0;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nn-NO" sz="1200" b="1" smtClean="0">
                <a:latin typeface="Consolas" panose="020B0609020204030204" pitchFamily="49" charset="0"/>
              </a:rPr>
              <a:t>   </a:t>
            </a:r>
            <a:r>
              <a:rPr lang="nn-NO" sz="12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smtClean="0">
                <a:latin typeface="Consolas" panose="020B0609020204030204" pitchFamily="49" charset="0"/>
              </a:rPr>
              <a:t> </a:t>
            </a:r>
            <a:r>
              <a:rPr lang="nn-NO" sz="1200" b="1">
                <a:latin typeface="Consolas" panose="020B0609020204030204" pitchFamily="49" charset="0"/>
              </a:rPr>
              <a:t>(</a:t>
            </a:r>
            <a:r>
              <a:rPr lang="nn-NO" sz="1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nn-NO" sz="1200" b="1">
                <a:latin typeface="Consolas" panose="020B0609020204030204" pitchFamily="49" charset="0"/>
              </a:rPr>
              <a:t> i = 0; i &lt; 1000; i++)</a:t>
            </a: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{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   SingleFight(fa</a:t>
            </a:r>
            <a:r>
              <a:rPr lang="da-DK" sz="1200" b="1">
                <a:latin typeface="Consolas" panose="020B0609020204030204" pitchFamily="49" charset="0"/>
              </a:rPr>
              <a:t>, fb);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winsA </a:t>
            </a:r>
            <a:r>
              <a:rPr lang="da-DK" sz="1200" b="1">
                <a:latin typeface="Consolas" panose="020B0609020204030204" pitchFamily="49" charset="0"/>
              </a:rPr>
              <a:t>+= </a:t>
            </a:r>
            <a:r>
              <a:rPr lang="da-DK" sz="1200" b="1" smtClean="0">
                <a:latin typeface="Consolas" panose="020B0609020204030204" pitchFamily="49" charset="0"/>
              </a:rPr>
              <a:t>fa.Stop </a:t>
            </a:r>
            <a:r>
              <a:rPr lang="da-DK" sz="1200" b="1">
                <a:latin typeface="Consolas" panose="020B0609020204030204" pitchFamily="49" charset="0"/>
              </a:rPr>
              <a:t>? 0 : 1;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winsB </a:t>
            </a:r>
            <a:r>
              <a:rPr lang="da-DK" sz="1200" b="1">
                <a:latin typeface="Consolas" panose="020B0609020204030204" pitchFamily="49" charset="0"/>
              </a:rPr>
              <a:t>+= </a:t>
            </a:r>
            <a:r>
              <a:rPr lang="da-DK" sz="1200" b="1" smtClean="0">
                <a:latin typeface="Consolas" panose="020B0609020204030204" pitchFamily="49" charset="0"/>
              </a:rPr>
              <a:t>fb.Stop </a:t>
            </a:r>
            <a:r>
              <a:rPr lang="da-DK" sz="1200" b="1">
                <a:latin typeface="Consolas" panose="020B0609020204030204" pitchFamily="49" charset="0"/>
              </a:rPr>
              <a:t>? 0 : 1;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}</a:t>
            </a:r>
            <a:endParaRPr lang="da-DK" sz="1200" b="1">
              <a:latin typeface="Consolas" panose="020B0609020204030204" pitchFamily="49" charset="0"/>
            </a:endParaRP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Report(winsA</a:t>
            </a:r>
            <a:r>
              <a:rPr lang="da-DK" sz="1200" b="1">
                <a:latin typeface="Consolas" panose="020B0609020204030204" pitchFamily="49" charset="0"/>
              </a:rPr>
              <a:t>, winsB</a:t>
            </a:r>
            <a:r>
              <a:rPr lang="da-DK" sz="1200" b="1" smtClean="0">
                <a:latin typeface="Consolas" panose="020B0609020204030204" pitchFamily="49" charset="0"/>
              </a:rPr>
              <a:t>);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6280486" y="1012925"/>
            <a:ext cx="47885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defines </a:t>
            </a:r>
            <a:r>
              <a:rPr lang="da-DK" sz="2800" b="1" smtClean="0"/>
              <a:t>general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b="1" smtClean="0"/>
              <a:t>Cannot</a:t>
            </a:r>
            <a:r>
              <a:rPr lang="da-DK" sz="2800" smtClean="0"/>
              <a:t> be changed by derived classes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67331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946</Words>
  <Application>Microsoft Office PowerPoint</Application>
  <PresentationFormat>Widescreen</PresentationFormat>
  <Paragraphs>243</Paragraphs>
  <Slides>28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Freestyle Script</vt:lpstr>
      <vt:lpstr>Office-tema</vt:lpstr>
      <vt:lpstr>Template Method Design Pattern</vt:lpstr>
      <vt:lpstr>The Problem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Method classification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159</cp:revision>
  <dcterms:created xsi:type="dcterms:W3CDTF">2017-09-05T14:00:27Z</dcterms:created>
  <dcterms:modified xsi:type="dcterms:W3CDTF">2018-04-13T06:53:52Z</dcterms:modified>
</cp:coreProperties>
</file>