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47" r:id="rId12"/>
    <p:sldId id="445" r:id="rId13"/>
    <p:sldId id="440" r:id="rId14"/>
    <p:sldId id="448" r:id="rId15"/>
    <p:sldId id="441" r:id="rId16"/>
    <p:sldId id="442" r:id="rId17"/>
    <p:sldId id="594" r:id="rId18"/>
    <p:sldId id="488" r:id="rId19"/>
    <p:sldId id="595" r:id="rId20"/>
    <p:sldId id="561" r:id="rId21"/>
    <p:sldId id="340" r:id="rId22"/>
    <p:sldId id="596" r:id="rId23"/>
    <p:sldId id="339" r:id="rId24"/>
    <p:sldId id="352" r:id="rId25"/>
    <p:sldId id="341" r:id="rId26"/>
    <p:sldId id="451" r:id="rId27"/>
    <p:sldId id="597" r:id="rId28"/>
    <p:sldId id="598" r:id="rId29"/>
    <p:sldId id="342" r:id="rId30"/>
    <p:sldId id="353" r:id="rId31"/>
    <p:sldId id="562" r:id="rId32"/>
    <p:sldId id="563" r:id="rId33"/>
    <p:sldId id="564" r:id="rId34"/>
    <p:sldId id="453" r:id="rId35"/>
    <p:sldId id="347" r:id="rId36"/>
    <p:sldId id="456" r:id="rId37"/>
    <p:sldId id="354" r:id="rId38"/>
    <p:sldId id="348" r:id="rId39"/>
    <p:sldId id="599" r:id="rId40"/>
    <p:sldId id="457" r:id="rId41"/>
    <p:sldId id="350" r:id="rId42"/>
    <p:sldId id="355" r:id="rId43"/>
    <p:sldId id="601" r:id="rId44"/>
    <p:sldId id="356" r:id="rId45"/>
    <p:sldId id="357" r:id="rId46"/>
    <p:sldId id="358" r:id="rId47"/>
    <p:sldId id="359" r:id="rId48"/>
    <p:sldId id="360" r:id="rId49"/>
    <p:sldId id="362" r:id="rId50"/>
    <p:sldId id="540" r:id="rId51"/>
    <p:sldId id="549" r:id="rId52"/>
    <p:sldId id="551" r:id="rId53"/>
    <p:sldId id="363" r:id="rId54"/>
    <p:sldId id="602" r:id="rId55"/>
    <p:sldId id="461" r:id="rId56"/>
    <p:sldId id="365" r:id="rId57"/>
    <p:sldId id="367" r:id="rId58"/>
    <p:sldId id="368" r:id="rId59"/>
    <p:sldId id="603" r:id="rId60"/>
    <p:sldId id="376" r:id="rId61"/>
    <p:sldId id="370" r:id="rId62"/>
    <p:sldId id="463" r:id="rId63"/>
    <p:sldId id="378" r:id="rId64"/>
    <p:sldId id="379" r:id="rId65"/>
    <p:sldId id="374" r:id="rId66"/>
    <p:sldId id="545" r:id="rId67"/>
    <p:sldId id="556" r:id="rId68"/>
    <p:sldId id="380" r:id="rId69"/>
    <p:sldId id="604" r:id="rId70"/>
    <p:sldId id="381" r:id="rId71"/>
    <p:sldId id="382" r:id="rId72"/>
    <p:sldId id="464" r:id="rId73"/>
    <p:sldId id="600" r:id="rId74"/>
    <p:sldId id="383" r:id="rId75"/>
    <p:sldId id="384" r:id="rId76"/>
    <p:sldId id="385" r:id="rId77"/>
    <p:sldId id="465" r:id="rId78"/>
    <p:sldId id="605" r:id="rId79"/>
    <p:sldId id="606" r:id="rId80"/>
    <p:sldId id="607" r:id="rId81"/>
    <p:sldId id="390" r:id="rId82"/>
    <p:sldId id="608" r:id="rId83"/>
    <p:sldId id="391" r:id="rId84"/>
    <p:sldId id="609" r:id="rId85"/>
    <p:sldId id="610" r:id="rId86"/>
    <p:sldId id="611" r:id="rId87"/>
    <p:sldId id="612" r:id="rId88"/>
    <p:sldId id="387" r:id="rId89"/>
    <p:sldId id="613" r:id="rId90"/>
    <p:sldId id="388" r:id="rId91"/>
    <p:sldId id="389" r:id="rId92"/>
    <p:sldId id="393" r:id="rId93"/>
    <p:sldId id="394" r:id="rId94"/>
    <p:sldId id="395" r:id="rId95"/>
    <p:sldId id="469" r:id="rId96"/>
    <p:sldId id="614" r:id="rId97"/>
    <p:sldId id="518" r:id="rId98"/>
    <p:sldId id="470" r:id="rId99"/>
    <p:sldId id="479" r:id="rId100"/>
    <p:sldId id="490" r:id="rId101"/>
    <p:sldId id="491" r:id="rId102"/>
    <p:sldId id="492" r:id="rId103"/>
    <p:sldId id="471" r:id="rId104"/>
    <p:sldId id="493" r:id="rId105"/>
    <p:sldId id="494" r:id="rId106"/>
    <p:sldId id="472" r:id="rId107"/>
    <p:sldId id="481" r:id="rId108"/>
    <p:sldId id="495" r:id="rId109"/>
    <p:sldId id="496" r:id="rId110"/>
    <p:sldId id="497" r:id="rId111"/>
    <p:sldId id="473" r:id="rId112"/>
    <p:sldId id="482" r:id="rId113"/>
    <p:sldId id="498" r:id="rId114"/>
    <p:sldId id="499" r:id="rId115"/>
    <p:sldId id="500" r:id="rId116"/>
    <p:sldId id="474" r:id="rId117"/>
    <p:sldId id="501" r:id="rId118"/>
    <p:sldId id="475" r:id="rId119"/>
    <p:sldId id="484" r:id="rId120"/>
    <p:sldId id="502" r:id="rId121"/>
    <p:sldId id="503" r:id="rId122"/>
    <p:sldId id="504" r:id="rId123"/>
    <p:sldId id="505" r:id="rId124"/>
    <p:sldId id="476" r:id="rId125"/>
    <p:sldId id="507" r:id="rId126"/>
    <p:sldId id="506" r:id="rId127"/>
    <p:sldId id="508" r:id="rId128"/>
    <p:sldId id="509" r:id="rId129"/>
    <p:sldId id="510" r:id="rId130"/>
    <p:sldId id="511" r:id="rId131"/>
    <p:sldId id="512" r:id="rId132"/>
    <p:sldId id="477" r:id="rId133"/>
    <p:sldId id="486" r:id="rId134"/>
    <p:sldId id="513" r:id="rId135"/>
    <p:sldId id="514" r:id="rId136"/>
    <p:sldId id="516" r:id="rId137"/>
    <p:sldId id="515" r:id="rId138"/>
    <p:sldId id="517" r:id="rId139"/>
    <p:sldId id="401" r:id="rId140"/>
    <p:sldId id="615" r:id="rId141"/>
    <p:sldId id="616" r:id="rId142"/>
    <p:sldId id="617" r:id="rId143"/>
    <p:sldId id="618" r:id="rId144"/>
    <p:sldId id="403" r:id="rId145"/>
    <p:sldId id="404" r:id="rId146"/>
    <p:sldId id="405" r:id="rId147"/>
    <p:sldId id="406" r:id="rId148"/>
    <p:sldId id="407" r:id="rId149"/>
    <p:sldId id="408" r:id="rId150"/>
    <p:sldId id="619" r:id="rId151"/>
    <p:sldId id="409" r:id="rId152"/>
    <p:sldId id="620" r:id="rId153"/>
    <p:sldId id="541" r:id="rId154"/>
    <p:sldId id="553" r:id="rId155"/>
    <p:sldId id="555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1" r:id="rId164"/>
    <p:sldId id="422" r:id="rId165"/>
    <p:sldId id="423" r:id="rId166"/>
    <p:sldId id="424" r:id="rId167"/>
    <p:sldId id="557" r:id="rId168"/>
    <p:sldId id="546" r:id="rId169"/>
    <p:sldId id="558" r:id="rId170"/>
    <p:sldId id="559" r:id="rId171"/>
    <p:sldId id="402" r:id="rId172"/>
    <p:sldId id="519" r:id="rId173"/>
    <p:sldId id="520" r:id="rId174"/>
    <p:sldId id="521" r:id="rId175"/>
    <p:sldId id="522" r:id="rId176"/>
    <p:sldId id="525" r:id="rId177"/>
    <p:sldId id="543" r:id="rId178"/>
    <p:sldId id="544" r:id="rId179"/>
    <p:sldId id="526" r:id="rId180"/>
    <p:sldId id="560" r:id="rId181"/>
    <p:sldId id="527" r:id="rId182"/>
    <p:sldId id="528" r:id="rId183"/>
    <p:sldId id="529" r:id="rId184"/>
    <p:sldId id="530" r:id="rId185"/>
    <p:sldId id="531" r:id="rId186"/>
    <p:sldId id="532" r:id="rId187"/>
    <p:sldId id="533" r:id="rId188"/>
    <p:sldId id="534" r:id="rId189"/>
    <p:sldId id="535" r:id="rId190"/>
    <p:sldId id="548" r:id="rId191"/>
    <p:sldId id="547" r:id="rId192"/>
    <p:sldId id="536" r:id="rId193"/>
    <p:sldId id="537" r:id="rId194"/>
    <p:sldId id="538" r:id="rId195"/>
    <p:sldId id="539" r:id="rId196"/>
    <p:sldId id="591" r:id="rId197"/>
    <p:sldId id="590" r:id="rId198"/>
    <p:sldId id="593" r:id="rId199"/>
    <p:sldId id="576" r:id="rId200"/>
    <p:sldId id="577" r:id="rId201"/>
    <p:sldId id="578" r:id="rId202"/>
    <p:sldId id="579" r:id="rId203"/>
    <p:sldId id="580" r:id="rId204"/>
    <p:sldId id="581" r:id="rId205"/>
    <p:sldId id="582" r:id="rId206"/>
    <p:sldId id="583" r:id="rId207"/>
    <p:sldId id="584" r:id="rId208"/>
    <p:sldId id="565" r:id="rId209"/>
    <p:sldId id="567" r:id="rId210"/>
    <p:sldId id="570" r:id="rId211"/>
    <p:sldId id="571" r:id="rId212"/>
    <p:sldId id="573" r:id="rId213"/>
    <p:sldId id="574" r:id="rId214"/>
    <p:sldId id="575" r:id="rId215"/>
    <p:sldId id="585" r:id="rId216"/>
    <p:sldId id="586" r:id="rId217"/>
    <p:sldId id="587" r:id="rId218"/>
    <p:sldId id="588" r:id="rId219"/>
    <p:sldId id="589" r:id="rId220"/>
    <p:sldId id="425" r:id="rId221"/>
    <p:sldId id="338" r:id="rId2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27-01-2018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548137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530097"/>
            <a:ext cx="7644104" cy="3698760"/>
          </a:xfrm>
          <a:prstGeom prst="rect">
            <a:avLst/>
          </a:prstGeom>
        </p:spPr>
      </p:pic>
      <p:sp>
        <p:nvSpPr>
          <p:cNvPr id="4" name="Undertitel 2"/>
          <p:cNvSpPr txBox="1">
            <a:spLocks/>
          </p:cNvSpPr>
          <p:nvPr/>
        </p:nvSpPr>
        <p:spPr>
          <a:xfrm>
            <a:off x="1471246" y="5340817"/>
            <a:ext cx="9144000" cy="79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(2018)</a:t>
            </a:r>
            <a:endParaRPr lang="da-DK" sz="3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smtClean="0"/>
              <a:t>). </a:t>
            </a:r>
            <a:r>
              <a:rPr lang="da-DK" smtClean="0"/>
              <a:t>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smtClean="0"/>
              <a:t>). </a:t>
            </a:r>
            <a:r>
              <a:rPr lang="da-DK" smtClean="0"/>
              <a:t>Transformation of domain object, aimed at being interacted with by ViewModel </a:t>
            </a:r>
            <a:r>
              <a:rPr lang="da-DK" smtClean="0"/>
              <a:t>classes</a:t>
            </a:r>
            <a:r>
              <a:rPr lang="da-DK"/>
              <a:t>.</a:t>
            </a:r>
            <a:endParaRPr lang="da-DK" smtClean="0"/>
          </a:p>
          <a:p>
            <a:r>
              <a:rPr lang="da-DK" b="1" smtClean="0"/>
              <a:t>Persistent data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4598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TDomainData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TViewData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TPersistentData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CarPersistentData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399817" y="52841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7252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AddOns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53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591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542692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</a:t>
            </a:r>
            <a:r>
              <a:rPr lang="da-DK" sz="2400" smtClean="0"/>
              <a:t>predicates </a:t>
            </a:r>
            <a:r>
              <a:rPr lang="da-DK" sz="2400" smtClean="0"/>
              <a:t>deciding if a CRUD command can be executed</a:t>
            </a:r>
          </a:p>
          <a:p>
            <a:r>
              <a:rPr lang="da-DK" sz="2400" smtClean="0"/>
              <a:t>A CRUD command can now only be </a:t>
            </a:r>
            <a:r>
              <a:rPr lang="da-DK" sz="2400" smtClean="0"/>
              <a:t>executed</a:t>
            </a:r>
            <a:r>
              <a:rPr lang="da-DK" sz="2400" smtClean="0"/>
              <a:t>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47692" y="3308839"/>
            <a:ext cx="5445365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CRUDCommandManagerViewStateDependent&lt;TViewData&gt;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708780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447692" y="1412631"/>
            <a:ext cx="5439505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CRUDCommandManager&lt;TViewData&gt;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68283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InMemoryCollection&lt;TDomainData&gt;</a:t>
            </a:r>
            <a:endParaRPr lang="da-DK" sz="2000" b="1" smtClean="0"/>
          </a:p>
          <a:p>
            <a:pPr lvl="1"/>
            <a:r>
              <a:rPr lang="da-DK" sz="2000" b="1" smtClean="0"/>
              <a:t>FileSource&lt;TPersistentData&gt;,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JSONConverter&lt;TPersistentData&gt;</a:t>
            </a:r>
            <a:endParaRPr lang="da-DK" sz="1600" b="1" smtClean="0"/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TDomainData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07609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FilePersistableCatalogWithout-Transformation</a:t>
            </a:r>
            <a:endParaRPr lang="da-DK" sz="2400" b="1"/>
          </a:p>
          <a:p>
            <a:r>
              <a:rPr lang="da-DK" sz="2400" smtClean="0"/>
              <a:t>Same as </a:t>
            </a:r>
            <a:r>
              <a:rPr lang="da-DK" sz="2400" b="1"/>
              <a:t>FilePersistableCatalog</a:t>
            </a:r>
            <a:r>
              <a:rPr lang="da-DK" sz="2400" smtClean="0"/>
              <a:t>, but domain data class also takes the role of the transformed data types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60477" y="3308839"/>
            <a:ext cx="5726718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FilePersistableCatalogWithoutTransformation&lt;TDD&gt;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565172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160477" y="1412631"/>
            <a:ext cx="5726720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TDD, TDD&gt;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InMemoryCollection&lt;TDomainData&gt;</a:t>
            </a:r>
            <a:endParaRPr lang="da-DK" sz="2000" b="1" smtClean="0"/>
          </a:p>
          <a:p>
            <a:pPr lvl="1"/>
            <a:r>
              <a:rPr lang="da-DK" sz="2000" b="1" smtClean="0"/>
              <a:t>RestAPISource&lt;TPersistentData&gt;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RestAPIPersistableCatalog&lt;TDD,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9595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78719" y="3561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276695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H="1" flipV="1">
            <a:off x="2274427" y="2612074"/>
            <a:ext cx="2268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endCxn id="16" idx="2"/>
          </p:cNvCxnSpPr>
          <p:nvPr/>
        </p:nvCxnSpPr>
        <p:spPr>
          <a:xfrm flipV="1">
            <a:off x="3672403" y="2612073"/>
            <a:ext cx="2315829" cy="1316337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(zero parameters)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() 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(2 parameters)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WebAPIPersistableCatalog(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url,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apiID) 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: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600" b="1">
                <a:latin typeface="Consolas" panose="020B0609020204030204" pitchFamily="49" charset="0"/>
              </a:rPr>
              <a:t>&lt;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600" b="1">
                <a:latin typeface="Consolas" panose="020B0609020204030204" pitchFamily="49" charset="0"/>
              </a:rPr>
              <a:t>&gt;(), </a:t>
            </a: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600" b="1" smtClean="0">
                <a:latin typeface="Consolas" panose="020B0609020204030204" pitchFamily="49" charset="0"/>
              </a:rPr>
              <a:t>&gt;(url, apiID),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600" b="1" smtClean="0">
                <a:latin typeface="Consolas" panose="020B0609020204030204" pitchFamily="49" charset="0"/>
              </a:rPr>
              <a:t>})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MasterDetailsViewModelMediatorBase&lt;TVMO&gt;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MasterDetailsViewModelCRUDMediator&lt;TVMO&gt;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MDVMMB&lt;TVMO&gt;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31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MDVMCRUDM&lt;TVMO&gt;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MasterDetailsViewModelBase&lt;T, 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MasterDetailsViewModelWithState(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20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Højrepil 1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mutableControls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CopyableBase</a:t>
            </a:r>
            <a:r>
              <a:rPr lang="da-DK" sz="2400" smtClean="0"/>
              <a:t> or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CopyableBase</a:t>
            </a:r>
            <a:r>
              <a:rPr lang="da-DK" sz="2400" smtClean="0"/>
              <a:t>, or </a:t>
            </a:r>
            <a:r>
              <a:rPr lang="da-DK" sz="2400" b="1"/>
              <a:t>CopyableWithDefaultValuesBase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000" b="1" smtClean="0">
                <a:latin typeface="Consolas" panose="020B0609020204030204" pitchFamily="49" charset="0"/>
              </a:rPr>
              <a:t>Title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Year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{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2000" b="1" smtClean="0">
                <a:latin typeface="Consolas" panose="020B0609020204030204" pitchFamily="49" charset="0"/>
              </a:rPr>
              <a:t>SetDefaultValues()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Key = </a:t>
            </a:r>
            <a:r>
              <a:rPr lang="da-DK" sz="2000" b="1" smtClean="0">
                <a:latin typeface="Consolas" panose="020B0609020204030204" pitchFamily="49" charset="0"/>
              </a:rPr>
              <a:t>NullKey;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Title =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Year =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Must implement all data conversion methods – some implemen-tations may be trivial</a:t>
            </a:r>
            <a:endParaRPr lang="da-DK" sz="2400" b="1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4313944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4519867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4083126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4520753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  <a:endCxn id="22" idx="2"/>
          </p:cNvCxnSpPr>
          <p:nvPr/>
        </p:nvCxnSpPr>
        <p:spPr>
          <a:xfrm flipV="1">
            <a:off x="9652878" y="4100710"/>
            <a:ext cx="0" cy="42004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Implementation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conversion methods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Implementation of data conversion methods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31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MasterDetailsViewModel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(domain-specific)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0003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7187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86801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67468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90546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44775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6454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CarVMO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3051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85751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8507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InMemoryCatalog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21358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T, T&gt;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 (trivial)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FilePersistableCatalog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0292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88215" y="484571"/>
            <a:ext cx="359898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6190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(web service-based)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(empty)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8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4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542585" y="484571"/>
            <a:ext cx="234461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CarCatalog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37791"/>
              </p:ext>
            </p:extLst>
          </p:nvPr>
        </p:nvGraphicFramePr>
        <p:xfrm>
          <a:off x="918308" y="484571"/>
          <a:ext cx="763367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FilePersistableCatalog&lt;Car, CarVMO, Car&gt;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Singleton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ViewModelBase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2006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ViewModelWithState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695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ViewModelCRUD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7797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(Car)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7324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MasterDetailsViewModelCRUD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95291" y="166999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8809893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</a:t>
            </a:r>
            <a:r>
              <a:rPr lang="da-DK" sz="2400" smtClean="0"/>
              <a:t>: </a:t>
            </a:r>
            <a:r>
              <a:rPr lang="da-DK" sz="2400" smtClean="0"/>
              <a:t>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), </a:t>
            </a:r>
            <a:r>
              <a:rPr lang="da-DK" sz="2400" smtClean="0"/>
              <a:t>constructed at run-time, stored in-memory</a:t>
            </a:r>
          </a:p>
          <a:p>
            <a:r>
              <a:rPr lang="da-DK" sz="2400" b="1" smtClean="0"/>
              <a:t>Transformed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</a:t>
            </a:r>
            <a:r>
              <a:rPr lang="da-DK" sz="2400" smtClean="0"/>
              <a:t>(</a:t>
            </a:r>
            <a:r>
              <a:rPr lang="da-DK" sz="2400" b="1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</a:t>
            </a:r>
            <a:r>
              <a:rPr lang="da-DK" sz="2400" smtClean="0"/>
              <a:t>to 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,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</a:t>
            </a:r>
            <a:r>
              <a:rPr lang="da-DK" sz="2400" smtClean="0"/>
              <a:t>to 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</a:t>
            </a:r>
            <a:endParaRPr lang="da-DK" sz="2400" smtClean="0"/>
          </a:p>
          <a:p>
            <a:r>
              <a:rPr lang="da-DK" sz="2400" b="1" smtClean="0"/>
              <a:t>Persistent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</a:t>
            </a:r>
            <a:r>
              <a:rPr lang="da-DK" sz="2400" smtClean="0"/>
              <a:t>persisted form (</a:t>
            </a:r>
            <a:r>
              <a:rPr lang="da-DK" sz="2400" b="1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), </a:t>
            </a:r>
            <a:r>
              <a:rPr lang="da-DK" sz="2400" smtClean="0"/>
              <a:t>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TPesistentData</a:t>
            </a:r>
            <a:r>
              <a:rPr lang="da-DK" sz="2400" smtClean="0"/>
              <a:t> </a:t>
            </a:r>
            <a:r>
              <a:rPr lang="da-DK" sz="2400" smtClean="0"/>
              <a:t>classes should also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</a:t>
            </a:r>
            <a:endParaRPr lang="da-DK" sz="2400" b="1"/>
          </a:p>
          <a:p>
            <a:r>
              <a:rPr lang="da-DK" sz="2400" smtClean="0"/>
              <a:t>Some </a:t>
            </a:r>
            <a:r>
              <a:rPr lang="da-DK" sz="2400" smtClean="0"/>
              <a:t>types of objects need to be ”copyable</a:t>
            </a:r>
            <a:r>
              <a:rPr lang="da-DK" sz="2400" smtClean="0"/>
              <a:t>”, typically objects of </a:t>
            </a:r>
            <a:r>
              <a:rPr lang="da-DK" sz="2400" smtClean="0">
                <a:solidFill>
                  <a:srgbClr val="FF0000"/>
                </a:solidFill>
              </a:rPr>
              <a:t>TViewData </a:t>
            </a:r>
            <a:r>
              <a:rPr lang="da-DK" sz="2400" smtClean="0"/>
              <a:t>classes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9224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962401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IInMemoryCollection&lt;TDD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List&lt;TDD&gt;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 smtClean="0">
                <a:solidFill>
                  <a:srgbClr val="FFFF00"/>
                </a:solidFill>
              </a:rPr>
              <a:t>Insert(TDD</a:t>
            </a:r>
            <a:r>
              <a:rPr lang="en-US" smtClean="0"/>
              <a:t> </a:t>
            </a:r>
            <a:r>
              <a:rPr lang="en-US" smtClean="0"/>
              <a:t>obj);</a:t>
            </a:r>
          </a:p>
          <a:p>
            <a:r>
              <a:rPr lang="da-DK" smtClean="0"/>
              <a:t>TDD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InsertAll</a:t>
            </a:r>
            <a:r>
              <a:rPr lang="en-US" smtClean="0"/>
              <a:t>(List&lt;TDD&gt;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ReplaceAll</a:t>
            </a:r>
            <a:r>
              <a:rPr lang="en-US" smtClean="0"/>
              <a:t>(List&lt;TDD&gt;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(</a:t>
            </a:r>
            <a:r>
              <a:rPr lang="da-DK" sz="2400" smtClean="0">
                <a:solidFill>
                  <a:srgbClr val="FF0000"/>
                </a:solidFill>
              </a:rPr>
              <a:t>TDD</a:t>
            </a:r>
            <a:r>
              <a:rPr lang="da-DK" sz="2400" smtClean="0"/>
              <a:t>) is </a:t>
            </a:r>
            <a:r>
              <a:rPr lang="da-DK" sz="2400" smtClean="0"/>
              <a:t>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96240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InMemoryCollection&lt;TDD&gt;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082762" y="3872016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</a:t>
            </a:r>
            <a:r>
              <a:rPr lang="da-DK" smtClean="0"/>
              <a:t>of </a:t>
            </a:r>
            <a:r>
              <a:rPr lang="da-DK" smtClean="0"/>
              <a:t>small </a:t>
            </a:r>
            <a:r>
              <a:rPr lang="da-DK" b="1" smtClean="0"/>
              <a:t>class </a:t>
            </a:r>
            <a:r>
              <a:rPr lang="da-DK" b="1" smtClean="0"/>
              <a:t>libraies </a:t>
            </a:r>
            <a:r>
              <a:rPr lang="da-DK" smtClean="0"/>
              <a:t>(8-9)</a:t>
            </a:r>
            <a:endParaRPr lang="da-DK" smtClean="0"/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20863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IDefaultValues</a:t>
            </a:r>
            <a:endParaRPr lang="da-DK" sz="2400" b="1" smtClean="0"/>
          </a:p>
          <a:p>
            <a:r>
              <a:rPr lang="da-DK" sz="2400" smtClean="0"/>
              <a:t>Some </a:t>
            </a:r>
            <a:r>
              <a:rPr lang="da-DK" sz="2400" smtClean="0"/>
              <a:t>types of objects need to contain well-defined default </a:t>
            </a:r>
            <a:r>
              <a:rPr lang="da-DK" sz="2400" smtClean="0"/>
              <a:t>values</a:t>
            </a:r>
            <a:r>
              <a:rPr lang="da-DK" sz="2400" smtClean="0"/>
              <a:t>, </a:t>
            </a:r>
            <a:r>
              <a:rPr lang="da-DK" sz="2400"/>
              <a:t>typically objects of </a:t>
            </a:r>
            <a:r>
              <a:rPr lang="da-DK" sz="2400">
                <a:solidFill>
                  <a:srgbClr val="FF0000"/>
                </a:solidFill>
              </a:rPr>
              <a:t>TViewData </a:t>
            </a:r>
            <a:r>
              <a:rPr lang="da-DK" sz="2400"/>
              <a:t>classes</a:t>
            </a:r>
          </a:p>
          <a:p>
            <a:r>
              <a:rPr lang="da-DK" sz="2400" smtClean="0"/>
              <a:t>These objects also </a:t>
            </a:r>
            <a:r>
              <a:rPr lang="da-DK" sz="2400" smtClean="0"/>
              <a:t>need a parameterless </a:t>
            </a:r>
            <a:r>
              <a:rPr lang="da-DK" sz="2400" smtClean="0"/>
              <a:t>constructor</a:t>
            </a:r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121769" y="700953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60831" y="964716"/>
            <a:ext cx="521676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IPersistentTransform&lt;TDD, TPD&gt;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CreateDOFromPDO</a:t>
            </a:r>
            <a:r>
              <a:rPr lang="da-DK" smtClean="0"/>
              <a:t>(PDO pdObj</a:t>
            </a:r>
            <a:r>
              <a:rPr lang="da-DK" smtClean="0"/>
              <a:t>);</a:t>
            </a:r>
            <a:endParaRPr lang="da-DK"/>
          </a:p>
          <a:p>
            <a:r>
              <a:rPr lang="da-DK" smtClean="0"/>
              <a:t>TPD </a:t>
            </a:r>
            <a:r>
              <a:rPr lang="da-DK" smtClean="0">
                <a:solidFill>
                  <a:srgbClr val="FFFF00"/>
                </a:solidFill>
              </a:rPr>
              <a:t>CreatePDO</a:t>
            </a:r>
            <a:r>
              <a:rPr lang="da-DK" smtClean="0"/>
              <a:t>(TDD </a:t>
            </a:r>
            <a:r>
              <a:rPr lang="da-DK" smtClean="0"/>
              <a:t>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06816" cy="6137030"/>
          </a:xfrm>
        </p:spPr>
        <p:txBody>
          <a:bodyPr>
            <a:normAutofit/>
          </a:bodyPr>
          <a:lstStyle/>
          <a:p>
            <a:r>
              <a:rPr lang="da-DK" sz="2400" b="1"/>
              <a:t>IPersistentDataTransform</a:t>
            </a:r>
          </a:p>
          <a:p>
            <a:r>
              <a:rPr lang="da-DK" sz="2400" b="1" smtClean="0"/>
              <a:t>IViewDataTransform</a:t>
            </a:r>
            <a:endParaRPr lang="da-DK" sz="2400" b="1" smtClean="0"/>
          </a:p>
          <a:p>
            <a:r>
              <a:rPr lang="da-DK" sz="2400" smtClean="0"/>
              <a:t>Contain </a:t>
            </a:r>
            <a:r>
              <a:rPr lang="da-DK" sz="2400" smtClean="0"/>
              <a:t>methods for conversion between domain data types and </a:t>
            </a:r>
            <a:r>
              <a:rPr lang="da-DK" sz="2400" smtClean="0">
                <a:solidFill>
                  <a:srgbClr val="FF0000"/>
                </a:solidFill>
              </a:rPr>
              <a:t>TPersistentData </a:t>
            </a:r>
            <a:r>
              <a:rPr lang="da-DK" sz="2400" smtClean="0"/>
              <a:t>(</a:t>
            </a:r>
            <a:r>
              <a:rPr lang="da-DK" sz="2400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 / </a:t>
            </a:r>
            <a:r>
              <a:rPr lang="da-DK" sz="2400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</a:t>
            </a:r>
            <a:r>
              <a:rPr lang="da-DK" sz="2400"/>
              <a:t>(</a:t>
            </a:r>
            <a:r>
              <a:rPr lang="da-DK" sz="2400" smtClean="0">
                <a:solidFill>
                  <a:srgbClr val="FF0000"/>
                </a:solidFill>
              </a:rPr>
              <a:t>TVD</a:t>
            </a:r>
            <a:r>
              <a:rPr lang="da-DK" sz="2400"/>
              <a:t>) types</a:t>
            </a:r>
            <a:endParaRPr lang="da-DK" sz="2400" smtClean="0"/>
          </a:p>
          <a:p>
            <a:r>
              <a:rPr lang="da-DK" sz="2400" smtClean="0"/>
              <a:t>Will typically be implemented by a Catalog 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060832" y="3221408"/>
            <a:ext cx="5216768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IViewDataTransform&lt;TDD, TVD&gt;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CreateDOFromVDO</a:t>
            </a:r>
            <a:r>
              <a:rPr lang="da-DK" smtClean="0"/>
              <a:t>(TVD vdObj</a:t>
            </a:r>
            <a:r>
              <a:rPr lang="da-DK" smtClean="0"/>
              <a:t>);</a:t>
            </a:r>
            <a:endParaRPr lang="da-DK"/>
          </a:p>
          <a:p>
            <a:r>
              <a:rPr lang="da-DK" smtClean="0"/>
              <a:t>TVD </a:t>
            </a:r>
            <a:r>
              <a:rPr lang="da-DK" smtClean="0">
                <a:solidFill>
                  <a:srgbClr val="FFFF00"/>
                </a:solidFill>
              </a:rPr>
              <a:t>CreateVDO</a:t>
            </a:r>
            <a:r>
              <a:rPr lang="da-DK" smtClean="0"/>
              <a:t>(TDD </a:t>
            </a:r>
            <a:r>
              <a:rPr lang="da-DK" smtClean="0"/>
              <a:t>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CarVMO</a:t>
            </a: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domain-specific transformed classes could inherit from C</a:t>
            </a:r>
            <a:r>
              <a:rPr lang="da-DK" sz="2400" b="1" smtClean="0"/>
              <a:t>opyableWithDefaultValuesBase</a:t>
            </a:r>
            <a:endParaRPr lang="da-DK" sz="2400" b="1"/>
          </a:p>
          <a:p>
            <a:r>
              <a:rPr lang="da-DK" sz="2400" smtClean="0"/>
              <a:t>The domain-specific class should 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207131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</a:t>
            </a:r>
            <a:r>
              <a:rPr lang="da-DK" sz="2400" smtClean="0"/>
              <a:t>a Domain </a:t>
            </a:r>
            <a:r>
              <a:rPr lang="da-DK" sz="2400" smtClean="0"/>
              <a:t>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02769" y="4212493"/>
            <a:ext cx="43844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CarDataViewModel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/>
              <a:t>Some classes will ”wrap” around a trans-formed data object, e.g. a Domain View model object</a:t>
            </a:r>
          </a:p>
          <a:p>
            <a:r>
              <a:rPr lang="da-DK" sz="2400" smtClean="0"/>
              <a:t>This </a:t>
            </a:r>
            <a:r>
              <a:rPr lang="da-DK" sz="2400" smtClean="0"/>
              <a:t>is typically the </a:t>
            </a:r>
            <a:r>
              <a:rPr lang="da-DK" sz="2400" b="1" smtClean="0"/>
              <a:t>DataViewModel</a:t>
            </a:r>
            <a:r>
              <a:rPr lang="da-DK" sz="2400" smtClean="0"/>
              <a:t> classes</a:t>
            </a:r>
            <a:endParaRPr lang="da-DK" sz="2400" smtClean="0"/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02769" y="1481026"/>
            <a:ext cx="4384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DataWrapper&lt;CarViewData&gt;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1215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2350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Task&lt;int</a:t>
            </a:r>
            <a:r>
              <a:rPr lang="da-DK" sz="2000" smtClean="0"/>
              <a:t>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 smtClean="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Task&lt;TDPD&gt;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TPD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IDataSourceCRUD</a:t>
            </a:r>
            <a:endParaRPr lang="da-DK" sz="2200" b="1" smtClean="0"/>
          </a:p>
          <a:p>
            <a:r>
              <a:rPr lang="da-DK" sz="2200" smtClean="0"/>
              <a:t>Interface for </a:t>
            </a:r>
            <a:r>
              <a:rPr lang="da-DK" sz="2200" smtClean="0"/>
              <a:t>a persistent </a:t>
            </a:r>
            <a:r>
              <a:rPr lang="da-DK" sz="2200" smtClean="0"/>
              <a:t>data </a:t>
            </a:r>
            <a:r>
              <a:rPr lang="da-DK" sz="2200" smtClean="0"/>
              <a:t>source with CRUD (Create, Read, Update, Delete) func-tionality</a:t>
            </a:r>
            <a:endParaRPr lang="da-DK" sz="2200" smtClean="0"/>
          </a:p>
          <a:p>
            <a:r>
              <a:rPr lang="da-DK" sz="2200" smtClean="0"/>
              <a:t>All </a:t>
            </a:r>
            <a:r>
              <a:rPr lang="da-DK" sz="2200" smtClean="0"/>
              <a:t>methods can be invoked </a:t>
            </a:r>
            <a:r>
              <a:rPr lang="da-DK" sz="2200" smtClean="0"/>
              <a:t>asynchronously</a:t>
            </a:r>
            <a:endParaRPr lang="da-DK" sz="2200" smtClean="0"/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IDataSourceLoad/Save</a:t>
            </a:r>
            <a:endParaRPr lang="da-DK" sz="2200" b="1" smtClean="0"/>
          </a:p>
          <a:p>
            <a:r>
              <a:rPr lang="da-DK" sz="2200" smtClean="0"/>
              <a:t>Interface for </a:t>
            </a:r>
            <a:r>
              <a:rPr lang="da-DK" sz="2200" smtClean="0"/>
              <a:t>a persistent </a:t>
            </a:r>
            <a:r>
              <a:rPr lang="da-DK" sz="2200" smtClean="0"/>
              <a:t>data </a:t>
            </a:r>
            <a:r>
              <a:rPr lang="da-DK" sz="2200" smtClean="0"/>
              <a:t>source with Load/Save functionality</a:t>
            </a:r>
            <a:endParaRPr lang="da-DK" sz="2200" smtClean="0"/>
          </a:p>
          <a:p>
            <a:r>
              <a:rPr lang="da-DK" sz="2200" smtClean="0"/>
              <a:t>Split into two interfaces, since some data sources may only support e.g. Load.</a:t>
            </a:r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291754" y="720970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91753" y="3223847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r>
              <a:rPr lang="da-DK" sz="200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</a:t>
            </a:r>
            <a:r>
              <a:rPr lang="da-DK" sz="2000"/>
              <a:t>PD</a:t>
            </a:r>
            <a:r>
              <a:rPr lang="en-US" sz="2000" smtClean="0"/>
              <a:t>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Is just a convenient aggregation of the three previous interfaces</a:t>
            </a:r>
            <a:endParaRPr lang="da-DK" sz="2200" smtClean="0"/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173414" y="11751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Catalog&lt;TDD, TVD, TPD&gt;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odel </a:t>
            </a:r>
            <a:r>
              <a:rPr lang="da-DK" sz="2000" smtClean="0">
                <a:solidFill>
                  <a:schemeClr val="bg1"/>
                </a:solidFill>
              </a:rPr>
              <a:t>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TViewData)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InMemoryCollection&lt;TDD&gt;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TPersistentData)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List&lt;TVD&gt;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en-US" smtClean="0"/>
              <a:t>(TVD </a:t>
            </a:r>
            <a:r>
              <a:rPr lang="en-US" smtClean="0"/>
              <a:t>obj);</a:t>
            </a:r>
          </a:p>
          <a:p>
            <a:r>
              <a:rPr lang="da-DK" smtClean="0"/>
              <a:t>TVD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Update</a:t>
            </a:r>
            <a:r>
              <a:rPr lang="en-US" smtClean="0"/>
              <a:t>(TVD </a:t>
            </a:r>
            <a:r>
              <a:rPr lang="en-US"/>
              <a:t>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</a:t>
            </a:r>
            <a:r>
              <a:rPr lang="da-DK" sz="2400" smtClean="0"/>
              <a:t>Domain view </a:t>
            </a:r>
            <a:r>
              <a:rPr lang="da-DK" sz="2400"/>
              <a:t>m</a:t>
            </a:r>
            <a:r>
              <a:rPr lang="da-DK" sz="2400" smtClean="0"/>
              <a:t>odel </a:t>
            </a:r>
            <a:r>
              <a:rPr lang="da-DK" sz="2400" smtClean="0"/>
              <a:t>classes and Persistency classes</a:t>
            </a:r>
          </a:p>
          <a:p>
            <a:r>
              <a:rPr lang="da-DK" sz="2400" smtClean="0"/>
              <a:t>Implementation contains instance fields for in-memory collection and data source</a:t>
            </a:r>
          </a:p>
          <a:p>
            <a:r>
              <a:rPr lang="da-DK" sz="2400" smtClean="0"/>
              <a:t>Implementation also contains (abstract) methods for data transformation (from the interfaces </a:t>
            </a:r>
            <a:r>
              <a:rPr lang="da-DK" sz="2400" b="1" smtClean="0"/>
              <a:t>IViewDataTransform</a:t>
            </a:r>
            <a:r>
              <a:rPr lang="da-DK" sz="2400" smtClean="0"/>
              <a:t> </a:t>
            </a:r>
            <a:r>
              <a:rPr lang="da-DK" sz="2400" smtClean="0"/>
              <a:t>and </a:t>
            </a:r>
            <a:r>
              <a:rPr lang="da-DK" sz="2400" b="1" smtClean="0"/>
              <a:t>IPersistentDataTransform</a:t>
            </a:r>
            <a:r>
              <a:rPr lang="da-DK" sz="2400" smtClean="0"/>
              <a:t>)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8136" y="82647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957754" y="2485292"/>
            <a:ext cx="8105743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 smtClean="0"/>
              <a:t>IInMemoryCollection&lt;TDD&gt;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 smtClean="0"/>
              <a:t>IDataSourceCRUD&lt;TPD&gt;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646449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003122" y="82061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IVDTransform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775629" y="820615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IPDTransform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418956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2873942" y="175043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72009" y="2373923"/>
            <a:ext cx="6746630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</a:t>
            </a:r>
            <a:r>
              <a:rPr lang="da-DK" sz="2400">
                <a:solidFill>
                  <a:schemeClr val="bg1"/>
                </a:solidFill>
              </a:rPr>
              <a:t>, TVD, TPD&gt;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849090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0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472009" y="650632"/>
            <a:ext cx="3586500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4" y="1609756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9595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78719" y="3561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276695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H="1" flipV="1">
            <a:off x="2274427" y="2612074"/>
            <a:ext cx="2268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endCxn id="16" idx="2"/>
          </p:cNvCxnSpPr>
          <p:nvPr/>
        </p:nvCxnSpPr>
        <p:spPr>
          <a:xfrm flipV="1">
            <a:off x="3672403" y="2612073"/>
            <a:ext cx="2315829" cy="1316337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(collection, source,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26323" y="417629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  <a:endParaRPr lang="da-DK" smtClean="0"/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  <a:endParaRPr lang="da-DK" smtClean="0"/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  <a:endParaRPr lang="da-DK" smtClean="0"/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  <a:endParaRPr lang="da-DK" smtClean="0"/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  <a:endParaRPr lang="da-DK" smtClean="0"/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87292" y="459019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TVD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880434" y="3234813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6350880" y="3374857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DataViewModelBase</a:t>
            </a:r>
            <a:endParaRPr lang="da-DK" sz="2400" b="1" smtClean="0"/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smtClean="0"/>
              <a:t>domain view model class </a:t>
            </a:r>
            <a:r>
              <a:rPr lang="da-DK" sz="2400" smtClean="0"/>
              <a:t>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IPageViewModel&lt;TViewData&gt;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 smtClean="0"/>
              <a:t>ObservableCollection&lt;IDataWrapper&lt;TVD&gt;&gt;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  <a:endParaRPr lang="da-DK" sz="2400" b="1" smtClean="0"/>
          </a:p>
          <a:p>
            <a:r>
              <a:rPr lang="da-DK" sz="2200" smtClean="0"/>
              <a:t>Interface for </a:t>
            </a:r>
            <a:r>
              <a:rPr lang="da-DK" sz="2200" smtClean="0"/>
              <a:t>Page view model </a:t>
            </a:r>
            <a:r>
              <a:rPr lang="da-DK" sz="2200" smtClean="0"/>
              <a:t>for minimal </a:t>
            </a:r>
            <a:r>
              <a:rPr lang="da-DK" sz="2200" smtClean="0"/>
              <a:t>Master/Details </a:t>
            </a:r>
            <a:r>
              <a:rPr lang="da-DK" sz="2200" smtClean="0"/>
              <a:t>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IPageVM&lt;TVD&gt;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  <a:endParaRPr lang="da-DK" sz="2400" b="1" smtClean="0"/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PageViewModelBase&lt;TViewData&gt;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 smtClean="0"/>
              <a:t>ICatalog&lt;TViewData&gt;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 smtClean="0"/>
              <a:t>;</a:t>
            </a:r>
            <a:endParaRPr lang="da-DK" sz="1600" smtClean="0"/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IDataWrapper&lt;TViewData&gt; </a:t>
            </a:r>
            <a:r>
              <a:rPr lang="da-DK" sz="1600"/>
              <a:t>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IDataWrapper&lt;TViewData&gt; </a:t>
            </a:r>
            <a:r>
              <a:rPr lang="da-DK" sz="1600"/>
              <a:t>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 smtClean="0"/>
              <a:t>TViewData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 smtClean="0"/>
              <a:t>ObservableCollection&lt;IDataWrapper&lt;TViewData&gt;&gt;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IDataWrapper&lt;TViewData&gt;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 smtClean="0"/>
              <a:t>IDataWrapper&lt;TViewData&gt;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IPageViewModel&lt;TViewData&gt; 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650523" y="351693"/>
            <a:ext cx="304800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IDataWrapper&lt;TViewData&gt; 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6884378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PageViewModelBase</a:t>
            </a:r>
            <a:endParaRPr lang="da-DK" sz="2400" b="1" smtClean="0"/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IPageViewModel</a:t>
            </a:r>
            <a:r>
              <a:rPr lang="da-DK" sz="2400" smtClean="0"/>
              <a:t> </a:t>
            </a:r>
            <a:r>
              <a:rPr lang="da-DK" sz="2400" smtClean="0"/>
              <a:t>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)</a:t>
            </a:r>
            <a:endParaRPr lang="da-DK" sz="2400" smtClean="0"/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IPageViewModelMediator&lt;TViewData&gt;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(IDataWrapper&lt;TViewData&gt; vdWrapper</a:t>
            </a:r>
            <a:r>
              <a:rPr lang="da-DK" sz="1600" smtClean="0"/>
              <a:t>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IPageViewModelMediator</a:t>
            </a:r>
            <a:endParaRPr lang="da-DK" sz="2400" b="1" smtClean="0"/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PageViewModel</a:t>
            </a:r>
            <a:r>
              <a:rPr lang="da-DK" sz="2000" smtClean="0"/>
              <a:t> </a:t>
            </a:r>
            <a:r>
              <a:rPr lang="da-DK" sz="2000" smtClean="0"/>
              <a:t>object should interact</a:t>
            </a:r>
          </a:p>
          <a:p>
            <a:r>
              <a:rPr lang="da-DK" sz="2000" smtClean="0"/>
              <a:t>Reacts to changes in item selection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5609492" y="3780695"/>
            <a:ext cx="627770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220806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PageViewModelBase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constructor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(one parameter)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800" b="1" smtClean="0">
                <a:latin typeface="Consolas" panose="020B0609020204030204" pitchFamily="49" charset="0"/>
              </a:rPr>
              <a:t> PageViewModelBase(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523892" y="4275938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Implements interfaces </a:t>
            </a:r>
            <a:r>
              <a:rPr lang="da-DK" sz="2400" b="1" smtClean="0"/>
              <a:t>IDataSourceLoad</a:t>
            </a:r>
            <a:r>
              <a:rPr lang="da-DK" sz="2400" smtClean="0"/>
              <a:t> and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Relies </a:t>
            </a:r>
            <a:r>
              <a:rPr lang="da-DK" sz="2400" smtClean="0"/>
              <a:t>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</a:t>
            </a:r>
            <a:r>
              <a:rPr lang="da-DK" sz="2400" smtClean="0"/>
              <a:t>persistency</a:t>
            </a:r>
          </a:p>
          <a:p>
            <a:r>
              <a:rPr lang="da-DK" sz="2400" smtClean="0"/>
              <a:t>Implementations in FileJSON</a:t>
            </a:r>
            <a:endParaRPr lang="da-DK" sz="24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162799" y="3654669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162800" y="767865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RestAPI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</a:t>
            </a:r>
            <a:r>
              <a:rPr lang="da-DK"/>
              <a:t>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  <a:endParaRPr lang="da-DK" sz="2400" b="1" smtClean="0"/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</a:t>
            </a:r>
            <a:r>
              <a:rPr lang="da-DK" sz="2400" smtClean="0"/>
              <a:t>calls</a:t>
            </a:r>
          </a:p>
          <a:p>
            <a:r>
              <a:rPr lang="da-DK" sz="2400"/>
              <a:t>Implements interfaces </a:t>
            </a:r>
            <a:r>
              <a:rPr lang="da-DK" sz="2400" b="1"/>
              <a:t>IDataSourceLoad</a:t>
            </a:r>
            <a:r>
              <a:rPr lang="da-DK" sz="2400"/>
              <a:t> </a:t>
            </a:r>
            <a:r>
              <a:rPr lang="da-DK" sz="2400"/>
              <a:t>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  <a:endParaRPr lang="da-DK" sz="2400" b="1" smtClean="0"/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</a:t>
            </a:r>
            <a:r>
              <a:rPr lang="da-DK"/>
              <a:t>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EFCore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802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</a:t>
            </a:r>
            <a:r>
              <a:rPr lang="da-DK"/>
              <a:t>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  <a:endParaRPr lang="da-DK" sz="2400" b="1" smtClean="0"/>
          </a:p>
          <a:p>
            <a:r>
              <a:rPr lang="da-DK" sz="2400" smtClean="0"/>
              <a:t>Implements persistency based on </a:t>
            </a:r>
            <a:r>
              <a:rPr lang="da-DK" sz="2400" smtClean="0"/>
              <a:t>Entity Framework Core 2.0</a:t>
            </a:r>
            <a:endParaRPr lang="da-DK" sz="2400" smtClean="0"/>
          </a:p>
          <a:p>
            <a:r>
              <a:rPr lang="da-DK" sz="2400" smtClean="0"/>
              <a:t>Implements </a:t>
            </a:r>
            <a:r>
              <a:rPr lang="da-DK" sz="2400"/>
              <a:t>interfaces </a:t>
            </a:r>
            <a:r>
              <a:rPr lang="da-DK" sz="2400" b="1"/>
              <a:t>IDataSourceLoad</a:t>
            </a:r>
            <a:r>
              <a:rPr lang="da-DK" sz="2400"/>
              <a:t> </a:t>
            </a:r>
            <a:r>
              <a:rPr lang="da-DK" sz="2400"/>
              <a:t>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Database context class is supplied as type parameter to </a:t>
            </a:r>
            <a:r>
              <a:rPr lang="da-DK" sz="2400" b="1" smtClean="0"/>
              <a:t>EFCoreSource</a:t>
            </a:r>
            <a:r>
              <a:rPr lang="da-DK" sz="2400" smtClean="0"/>
              <a:t> (</a:t>
            </a:r>
            <a:r>
              <a:rPr lang="da-DK" sz="2400" b="1" smtClean="0"/>
              <a:t>TDBContext</a:t>
            </a:r>
            <a:r>
              <a:rPr lang="da-DK" sz="2400" smtClean="0"/>
              <a:t>)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  <a:endParaRPr lang="da-DK" sz="2400" b="1" smtClean="0"/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</a:t>
            </a:r>
            <a:r>
              <a:rPr lang="da-DK"/>
              <a:t>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22419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</a:t>
            </a:r>
            <a:r>
              <a:rPr lang="da-DK" sz="2000" smtClean="0">
                <a:solidFill>
                  <a:srgbClr val="FFFF00"/>
                </a:solidFill>
              </a:rPr>
              <a:t>Controller&lt;TViewData&gt;</a:t>
            </a:r>
            <a:endParaRPr lang="da-DK" sz="2000" smtClean="0">
              <a:solidFill>
                <a:srgbClr val="FFFF00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IDataWrapper&lt;TViewData&gt;)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ICatalog&lt;TViewData&gt;)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2650178" y="4343398"/>
            <a:ext cx="2215661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TViewData)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99738" y="1465383"/>
            <a:ext cx="5187459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27306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  <a:endParaRPr lang="da-DK" sz="2400" b="1" smtClean="0"/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ICatalog&lt;TViewData&gt;</a:t>
            </a:r>
            <a:endParaRPr lang="da-DK" sz="2400" b="1" smtClean="0"/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99738" y="3540368"/>
            <a:ext cx="518745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 smtClean="0"/>
              <a:t>IDataWrapper&lt;TViewData&gt;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 smtClean="0"/>
              <a:t>ICatalog&lt;TViewData&gt;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09537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151078" y="3540368"/>
            <a:ext cx="473611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…ControllerBase&lt;TViewData&gt;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352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51078" y="1858108"/>
            <a:ext cx="4736118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947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17402" y="32267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</a:t>
            </a:r>
            <a:r>
              <a:rPr lang="da-DK" sz="2400" smtClean="0"/>
              <a:t>arguments </a:t>
            </a:r>
            <a:r>
              <a:rPr lang="da-DK" sz="2400" smtClean="0"/>
              <a:t>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  <a:endParaRPr lang="da-DK" sz="2400" b="1" smtClean="0"/>
          </a:p>
          <a:p>
            <a:r>
              <a:rPr lang="da-DK" sz="2400" smtClean="0"/>
              <a:t>Target has type </a:t>
            </a:r>
            <a:r>
              <a:rPr lang="da-DK" sz="2400" b="1"/>
              <a:t>ICatalog&lt;TViewData&gt;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…CommandBase&lt;TViewData&gt;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7523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</a:t>
            </a:r>
            <a:r>
              <a:rPr lang="da-DK" sz="2400" smtClean="0"/>
              <a:t>speci-fically </a:t>
            </a:r>
            <a:r>
              <a:rPr lang="da-DK" sz="2400" smtClean="0"/>
              <a:t>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</a:t>
            </a:r>
            <a:r>
              <a:rPr lang="da-DK" sz="2400" smtClean="0"/>
              <a:t>contains </a:t>
            </a:r>
            <a:r>
              <a:rPr lang="da-DK" sz="2400" smtClean="0"/>
              <a:t>three </a:t>
            </a:r>
            <a:r>
              <a:rPr lang="da-DK" sz="2400" smtClean="0"/>
              <a:t>methods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</a:t>
            </a:r>
            <a:r>
              <a:rPr lang="da-DK" sz="2400" smtClean="0"/>
              <a:t>methods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CRUDCommandManager&lt;TViewData&gt;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AddOns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4211461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7668</Words>
  <Application>Microsoft Office PowerPoint</Application>
  <PresentationFormat>Widescreen</PresentationFormat>
  <Paragraphs>2027</Paragraphs>
  <Slides>221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221</vt:i4>
      </vt:variant>
    </vt:vector>
  </HeadingPairs>
  <TitlesOfParts>
    <vt:vector size="227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Transformed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PowerPoint-præsentation</vt:lpstr>
      <vt:lpstr>RestAPI</vt:lpstr>
      <vt:lpstr>PowerPoint-præsentation</vt:lpstr>
      <vt:lpstr>PowerPoint-præsentation</vt:lpstr>
      <vt:lpstr>EFCore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Commands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AddOns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 AddOns</vt:lpstr>
      <vt:lpstr>PowerPoint-præsentation</vt:lpstr>
      <vt:lpstr>PowerPoint-præsentation</vt:lpstr>
      <vt:lpstr>Extensions Commands</vt:lpstr>
      <vt:lpstr>PowerPoint-præsentation</vt:lpstr>
      <vt:lpstr>PowerPoint-præsentation</vt:lpstr>
      <vt:lpstr>PowerPoint-præsentation</vt:lpstr>
      <vt:lpstr>Extensions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04 (Optional) – Create/Update ObjectProvider class</vt:lpstr>
      <vt:lpstr>PowerPoint-præsentation</vt:lpstr>
      <vt:lpstr>Step 05 – Create Details View Model Class</vt:lpstr>
      <vt:lpstr>PowerPoint-præsentation</vt:lpstr>
      <vt:lpstr>Step 06 – Create Item View Model Class</vt:lpstr>
      <vt:lpstr>PowerPoint-præsentation</vt:lpstr>
      <vt:lpstr>Step 07 – Create View Model Factory Class</vt:lpstr>
      <vt:lpstr>PowerPoint-præsentation</vt:lpstr>
      <vt:lpstr>Step 08 – Create MasterDetails View Model Class</vt:lpstr>
      <vt:lpstr>PowerPoint-præsentation</vt:lpstr>
      <vt:lpstr>PowerPoint-præsentation</vt:lpstr>
      <vt:lpstr>PowerPoint-præsentation</vt:lpstr>
      <vt:lpstr>Step 09 – Create Domain-specific View</vt:lpstr>
      <vt:lpstr>Step 10 (Optional)  – Create Domain-specific graphic</vt:lpstr>
      <vt:lpstr>Step 11 – Create Top-level navigation View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427</cp:revision>
  <dcterms:created xsi:type="dcterms:W3CDTF">2017-04-11T11:00:29Z</dcterms:created>
  <dcterms:modified xsi:type="dcterms:W3CDTF">2018-01-27T14:06:22Z</dcterms:modified>
</cp:coreProperties>
</file>