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67" r:id="rId3"/>
    <p:sldId id="383" r:id="rId4"/>
    <p:sldId id="384" r:id="rId5"/>
    <p:sldId id="385" r:id="rId6"/>
    <p:sldId id="386" r:id="rId7"/>
    <p:sldId id="391" r:id="rId8"/>
    <p:sldId id="387" r:id="rId9"/>
    <p:sldId id="392" r:id="rId10"/>
    <p:sldId id="382" r:id="rId11"/>
    <p:sldId id="388" r:id="rId12"/>
    <p:sldId id="389" r:id="rId13"/>
    <p:sldId id="390" r:id="rId14"/>
    <p:sldId id="393" r:id="rId15"/>
    <p:sldId id="394" r:id="rId16"/>
    <p:sldId id="395" r:id="rId17"/>
    <p:sldId id="396" r:id="rId18"/>
    <p:sldId id="397" r:id="rId19"/>
    <p:sldId id="398" r:id="rId20"/>
    <p:sldId id="399" r:id="rId2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3"/>
            <a:ext cx="9144000" cy="2312652"/>
          </a:xfrm>
        </p:spPr>
        <p:txBody>
          <a:bodyPr>
            <a:normAutofit/>
          </a:bodyPr>
          <a:lstStyle/>
          <a:p>
            <a:r>
              <a:rPr lang="da-DK" sz="9600" smtClean="0"/>
              <a:t>Inheritance</a:t>
            </a:r>
            <a:br>
              <a:rPr lang="da-DK" sz="9600" smtClean="0"/>
            </a:br>
            <a:r>
              <a:rPr lang="da-DK" sz="5300" smtClean="0"/>
              <a:t>(fundamentals)</a:t>
            </a:r>
            <a:endParaRPr lang="da-DK" sz="53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992605"/>
            <a:ext cx="81213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3600" b="1" smtClean="0">
                <a:latin typeface="Consolas" panose="020B0609020204030204" pitchFamily="49" charset="0"/>
              </a:rPr>
              <a:t> </a:t>
            </a:r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3600" b="1" smtClean="0">
                <a:latin typeface="Consolas" panose="020B0609020204030204" pitchFamily="49" charset="0"/>
              </a:rPr>
              <a:t> </a:t>
            </a:r>
            <a:r>
              <a:rPr lang="en-US" sz="3600" b="1">
                <a:latin typeface="Consolas" panose="020B0609020204030204" pitchFamily="49" charset="0"/>
              </a:rPr>
              <a:t>: </a:t>
            </a:r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3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Dog-specific parts…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en-US" sz="3600" b="1" smtClean="0">
                <a:latin typeface="Consolas" panose="020B0609020204030204" pitchFamily="49" charset="0"/>
              </a:rPr>
              <a:t>}</a:t>
            </a:r>
            <a:endParaRPr lang="da-DK" sz="3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43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1213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3600" b="1" smtClean="0">
                <a:latin typeface="Consolas" panose="020B0609020204030204" pitchFamily="49" charset="0"/>
              </a:rPr>
              <a:t> </a:t>
            </a:r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3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3600" b="1" smtClean="0">
                <a:latin typeface="Consolas" panose="020B0609020204030204" pitchFamily="49" charset="0"/>
              </a:rPr>
              <a:t>_age;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da-DK" sz="3600" b="1" smtClean="0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da-DK" sz="3600" b="1" smtClean="0">
                <a:latin typeface="Consolas" panose="020B0609020204030204" pitchFamily="49" charset="0"/>
              </a:rPr>
              <a:t> Age {…}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en-US" sz="3600" b="1" smtClean="0">
                <a:latin typeface="Consolas" panose="020B0609020204030204" pitchFamily="49" charset="0"/>
              </a:rPr>
              <a:t>}</a:t>
            </a:r>
            <a:endParaRPr lang="da-DK" sz="3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92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1213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3600" b="1" smtClean="0">
                <a:latin typeface="Consolas" panose="020B0609020204030204" pitchFamily="49" charset="0"/>
              </a:rPr>
              <a:t> </a:t>
            </a:r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3600" b="1">
                <a:latin typeface="Consolas" panose="020B0609020204030204" pitchFamily="49" charset="0"/>
              </a:rPr>
              <a:t> : </a:t>
            </a:r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3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 </a:t>
            </a:r>
            <a:r>
              <a:rPr lang="da-DK" sz="3600" b="1" smtClean="0">
                <a:latin typeface="Consolas" panose="020B0609020204030204" pitchFamily="49" charset="0"/>
              </a:rPr>
              <a:t>_canHunt;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da-DK" sz="3600" b="1" smtClean="0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3600" b="1" smtClean="0">
                <a:latin typeface="Consolas" panose="020B0609020204030204" pitchFamily="49" charset="0"/>
              </a:rPr>
              <a:t> CanHunt {…}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en-US" sz="3600" b="1" smtClean="0">
                <a:latin typeface="Consolas" panose="020B0609020204030204" pitchFamily="49" charset="0"/>
              </a:rPr>
              <a:t>}</a:t>
            </a:r>
            <a:endParaRPr lang="da-DK" sz="3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07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6163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3600" b="1" smtClean="0">
                <a:latin typeface="Consolas" panose="020B0609020204030204" pitchFamily="49" charset="0"/>
              </a:rPr>
              <a:t> myDog = </a:t>
            </a:r>
            <a:r>
              <a:rPr lang="en-US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3600" b="1" smtClean="0">
                <a:latin typeface="Consolas" panose="020B0609020204030204" pitchFamily="49" charset="0"/>
              </a:rPr>
              <a:t> </a:t>
            </a:r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3600" b="1" smtClean="0">
                <a:latin typeface="Consolas" panose="020B0609020204030204" pitchFamily="49" charset="0"/>
              </a:rPr>
              <a:t>(…);</a:t>
            </a:r>
          </a:p>
          <a:p>
            <a:endParaRPr lang="en-US" sz="3600" b="1" smtClean="0">
              <a:latin typeface="Consolas" panose="020B0609020204030204" pitchFamily="49" charset="0"/>
            </a:endParaRPr>
          </a:p>
          <a:p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smtClean="0">
                <a:latin typeface="Consolas" panose="020B0609020204030204" pitchFamily="49" charset="0"/>
              </a:rPr>
              <a:t>.WriteLine(myDog.Age);</a:t>
            </a:r>
          </a:p>
          <a:p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smtClean="0">
                <a:latin typeface="Consolas" panose="020B0609020204030204" pitchFamily="49" charset="0"/>
              </a:rPr>
              <a:t>.WriteLine(myDog.CanHunt);</a:t>
            </a:r>
            <a:endParaRPr lang="en-US" sz="3600" b="1">
              <a:latin typeface="Consolas" panose="020B0609020204030204" pitchFamily="49" charset="0"/>
            </a:endParaRPr>
          </a:p>
          <a:p>
            <a:endParaRPr lang="en-US" sz="3600" b="1" smtClean="0">
              <a:latin typeface="Consolas" panose="020B0609020204030204" pitchFamily="49" charset="0"/>
            </a:endParaRPr>
          </a:p>
        </p:txBody>
      </p:sp>
      <p:pic>
        <p:nvPicPr>
          <p:cNvPr id="4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865" y="2228086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865" y="2759979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865" y="1195152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54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5944132" y="4799217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/>
          </a:p>
        </p:txBody>
      </p:sp>
      <p:sp>
        <p:nvSpPr>
          <p:cNvPr id="13" name="Afrundet rektangel 12"/>
          <p:cNvSpPr/>
          <p:nvPr/>
        </p:nvSpPr>
        <p:spPr>
          <a:xfrm>
            <a:off x="1122228" y="1152653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5944132" y="590802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private</a:t>
            </a:r>
            <a:r>
              <a:rPr lang="da-DK" sz="2800" smtClean="0"/>
              <a:t> P;</a:t>
            </a:r>
            <a:endParaRPr lang="da-DK" sz="2800"/>
          </a:p>
        </p:txBody>
      </p:sp>
      <p:cxnSp>
        <p:nvCxnSpPr>
          <p:cNvPr id="11" name="Lige pilforbindelse 10"/>
          <p:cNvCxnSpPr>
            <a:stCxn id="4" idx="1"/>
            <a:endCxn id="13" idx="3"/>
          </p:cNvCxnSpPr>
          <p:nvPr/>
        </p:nvCxnSpPr>
        <p:spPr>
          <a:xfrm flipH="1" flipV="1">
            <a:off x="3522842" y="1847476"/>
            <a:ext cx="2421290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/>
          <p:cNvCxnSpPr>
            <a:stCxn id="10" idx="0"/>
            <a:endCxn id="4" idx="2"/>
          </p:cNvCxnSpPr>
          <p:nvPr/>
        </p:nvCxnSpPr>
        <p:spPr>
          <a:xfrm flipV="1">
            <a:off x="7144439" y="3104151"/>
            <a:ext cx="0" cy="1695066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rbudstavle 25"/>
          <p:cNvSpPr/>
          <p:nvPr/>
        </p:nvSpPr>
        <p:spPr>
          <a:xfrm>
            <a:off x="4373487" y="957863"/>
            <a:ext cx="720000" cy="7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7" name="Forbudstavle 26"/>
          <p:cNvSpPr/>
          <p:nvPr/>
        </p:nvSpPr>
        <p:spPr>
          <a:xfrm>
            <a:off x="6184286" y="3591684"/>
            <a:ext cx="720000" cy="7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68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487" y="95786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86" y="359168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frundet rektangel 9"/>
          <p:cNvSpPr/>
          <p:nvPr/>
        </p:nvSpPr>
        <p:spPr>
          <a:xfrm>
            <a:off x="5944132" y="4799217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/>
          </a:p>
        </p:txBody>
      </p:sp>
      <p:sp>
        <p:nvSpPr>
          <p:cNvPr id="13" name="Afrundet rektangel 12"/>
          <p:cNvSpPr/>
          <p:nvPr/>
        </p:nvSpPr>
        <p:spPr>
          <a:xfrm>
            <a:off x="1122228" y="1152653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5944132" y="590802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public</a:t>
            </a:r>
            <a:r>
              <a:rPr lang="da-DK" sz="2800" smtClean="0"/>
              <a:t> P;</a:t>
            </a:r>
            <a:endParaRPr lang="da-DK" sz="2800"/>
          </a:p>
        </p:txBody>
      </p:sp>
      <p:cxnSp>
        <p:nvCxnSpPr>
          <p:cNvPr id="11" name="Lige pilforbindelse 10"/>
          <p:cNvCxnSpPr>
            <a:stCxn id="4" idx="1"/>
            <a:endCxn id="13" idx="3"/>
          </p:cNvCxnSpPr>
          <p:nvPr/>
        </p:nvCxnSpPr>
        <p:spPr>
          <a:xfrm flipH="1" flipV="1">
            <a:off x="3522842" y="1847476"/>
            <a:ext cx="2421290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/>
          <p:cNvCxnSpPr>
            <a:stCxn id="10" idx="0"/>
            <a:endCxn id="4" idx="2"/>
          </p:cNvCxnSpPr>
          <p:nvPr/>
        </p:nvCxnSpPr>
        <p:spPr>
          <a:xfrm flipV="1">
            <a:off x="7144439" y="3104151"/>
            <a:ext cx="0" cy="1695066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20" y="264707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153" y="513404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17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budstavle 13"/>
          <p:cNvSpPr/>
          <p:nvPr/>
        </p:nvSpPr>
        <p:spPr>
          <a:xfrm>
            <a:off x="4373487" y="957863"/>
            <a:ext cx="720000" cy="7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pic>
        <p:nvPicPr>
          <p:cNvPr id="1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86" y="359168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frundet rektangel 9"/>
          <p:cNvSpPr/>
          <p:nvPr/>
        </p:nvSpPr>
        <p:spPr>
          <a:xfrm>
            <a:off x="5944132" y="4799217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/>
          </a:p>
        </p:txBody>
      </p:sp>
      <p:sp>
        <p:nvSpPr>
          <p:cNvPr id="13" name="Afrundet rektangel 12"/>
          <p:cNvSpPr/>
          <p:nvPr/>
        </p:nvSpPr>
        <p:spPr>
          <a:xfrm>
            <a:off x="1122228" y="1152653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5944132" y="590802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protected</a:t>
            </a:r>
            <a:r>
              <a:rPr lang="da-DK" sz="2800" smtClean="0"/>
              <a:t> P;</a:t>
            </a:r>
            <a:endParaRPr lang="da-DK" sz="2800"/>
          </a:p>
        </p:txBody>
      </p:sp>
      <p:cxnSp>
        <p:nvCxnSpPr>
          <p:cNvPr id="11" name="Lige pilforbindelse 10"/>
          <p:cNvCxnSpPr>
            <a:stCxn id="4" idx="1"/>
            <a:endCxn id="13" idx="3"/>
          </p:cNvCxnSpPr>
          <p:nvPr/>
        </p:nvCxnSpPr>
        <p:spPr>
          <a:xfrm flipH="1" flipV="1">
            <a:off x="3522842" y="1847476"/>
            <a:ext cx="2421290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/>
          <p:cNvCxnSpPr>
            <a:stCxn id="10" idx="0"/>
            <a:endCxn id="4" idx="2"/>
          </p:cNvCxnSpPr>
          <p:nvPr/>
        </p:nvCxnSpPr>
        <p:spPr>
          <a:xfrm flipV="1">
            <a:off x="7144439" y="3104151"/>
            <a:ext cx="0" cy="1695066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06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6163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2800" b="1" smtClean="0"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smtClean="0"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800" b="1" smtClean="0">
                <a:latin typeface="Consolas" panose="020B0609020204030204" pitchFamily="49" charset="0"/>
              </a:rPr>
              <a:t>(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smtClean="0">
                <a:latin typeface="Consolas" panose="020B0609020204030204" pitchFamily="49" charset="0"/>
              </a:rPr>
              <a:t> age)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 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}</a:t>
            </a:r>
          </a:p>
          <a:p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}</a:t>
            </a:r>
            <a:endParaRPr lang="en-US" sz="2800" b="1">
              <a:latin typeface="Consolas" panose="020B0609020204030204" pitchFamily="49" charset="0"/>
            </a:endParaRPr>
          </a:p>
          <a:p>
            <a:endParaRPr lang="en-US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17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90" y="1012924"/>
            <a:ext cx="59611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800" b="1" smtClean="0">
                <a:latin typeface="Consolas" panose="020B0609020204030204" pitchFamily="49" charset="0"/>
              </a:rPr>
              <a:t> 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 </a:t>
            </a:r>
            <a:r>
              <a:rPr lang="en-US" sz="2800" b="1" smtClean="0">
                <a:latin typeface="Consolas" panose="020B0609020204030204" pitchFamily="49" charset="0"/>
              </a:rPr>
              <a:t>: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Animal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smtClean="0">
                <a:latin typeface="Consolas" panose="020B0609020204030204" pitchFamily="49" charset="0"/>
              </a:rPr>
              <a:t> 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800" b="1" smtClean="0">
                <a:latin typeface="Consolas" panose="020B0609020204030204" pitchFamily="49" charset="0"/>
              </a:rPr>
              <a:t>(</a:t>
            </a:r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2800" b="1" smtClean="0">
                <a:latin typeface="Consolas" panose="020B0609020204030204" pitchFamily="49" charset="0"/>
              </a:rPr>
              <a:t> canHunt)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 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}</a:t>
            </a:r>
          </a:p>
          <a:p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}</a:t>
            </a:r>
            <a:endParaRPr lang="en-US" sz="2800" b="1">
              <a:latin typeface="Consolas" panose="020B0609020204030204" pitchFamily="49" charset="0"/>
            </a:endParaRPr>
          </a:p>
          <a:p>
            <a:endParaRPr lang="en-US" b="1" smtClean="0">
              <a:latin typeface="Consolas" panose="020B0609020204030204" pitchFamily="49" charset="0"/>
            </a:endParaRPr>
          </a:p>
        </p:txBody>
      </p:sp>
      <p:sp>
        <p:nvSpPr>
          <p:cNvPr id="4" name="Forbudstavle 3"/>
          <p:cNvSpPr/>
          <p:nvPr/>
        </p:nvSpPr>
        <p:spPr>
          <a:xfrm>
            <a:off x="8945488" y="2416583"/>
            <a:ext cx="1440000" cy="144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65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90" y="1012924"/>
            <a:ext cx="940201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800" b="1" smtClean="0">
                <a:latin typeface="Consolas" panose="020B0609020204030204" pitchFamily="49" charset="0"/>
              </a:rPr>
              <a:t> 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 </a:t>
            </a:r>
            <a:r>
              <a:rPr lang="en-US" sz="2800" b="1" smtClean="0">
                <a:latin typeface="Consolas" panose="020B0609020204030204" pitchFamily="49" charset="0"/>
              </a:rPr>
              <a:t>: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Animal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smtClean="0">
                <a:latin typeface="Consolas" panose="020B0609020204030204" pitchFamily="49" charset="0"/>
              </a:rPr>
              <a:t> 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800" b="1" smtClean="0">
                <a:latin typeface="Consolas" panose="020B0609020204030204" pitchFamily="49" charset="0"/>
              </a:rPr>
              <a:t>(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smtClean="0">
                <a:latin typeface="Consolas" panose="020B0609020204030204" pitchFamily="49" charset="0"/>
              </a:rPr>
              <a:t> age, </a:t>
            </a:r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2800" b="1" smtClean="0">
                <a:latin typeface="Consolas" panose="020B0609020204030204" pitchFamily="49" charset="0"/>
              </a:rPr>
              <a:t> canHunt)</a:t>
            </a:r>
          </a:p>
          <a:p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     : </a:t>
            </a:r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2800" b="1" smtClean="0">
                <a:latin typeface="Consolas" panose="020B0609020204030204" pitchFamily="49" charset="0"/>
              </a:rPr>
              <a:t>(age)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 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}</a:t>
            </a:r>
          </a:p>
          <a:p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}</a:t>
            </a:r>
            <a:endParaRPr lang="en-US" sz="2800" b="1">
              <a:latin typeface="Consolas" panose="020B0609020204030204" pitchFamily="49" charset="0"/>
            </a:endParaRPr>
          </a:p>
          <a:p>
            <a:endParaRPr lang="en-US" b="1" smtClean="0">
              <a:latin typeface="Consolas" panose="020B0609020204030204" pitchFamily="49" charset="0"/>
            </a:endParaRP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526" y="241658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70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Lige pilforbindelse 10"/>
          <p:cNvCxnSpPr>
            <a:stCxn id="9" idx="3"/>
            <a:endCxn id="10" idx="1"/>
          </p:cNvCxnSpPr>
          <p:nvPr/>
        </p:nvCxnSpPr>
        <p:spPr>
          <a:xfrm>
            <a:off x="3545307" y="2237606"/>
            <a:ext cx="5039225" cy="0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1251285" y="1010652"/>
            <a:ext cx="2294022" cy="245390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Car</a:t>
            </a:r>
          </a:p>
          <a:p>
            <a:endParaRPr lang="da-DK" sz="2800"/>
          </a:p>
        </p:txBody>
      </p:sp>
      <p:sp>
        <p:nvSpPr>
          <p:cNvPr id="10" name="Afrundet rektangel 9"/>
          <p:cNvSpPr/>
          <p:nvPr/>
        </p:nvSpPr>
        <p:spPr>
          <a:xfrm>
            <a:off x="8584532" y="1010652"/>
            <a:ext cx="2294022" cy="24539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Wheel</a:t>
            </a:r>
          </a:p>
          <a:p>
            <a:endParaRPr lang="da-DK" sz="2800"/>
          </a:p>
        </p:txBody>
      </p:sp>
      <p:sp>
        <p:nvSpPr>
          <p:cNvPr id="7" name="Tekstfelt 6"/>
          <p:cNvSpPr txBox="1"/>
          <p:nvPr/>
        </p:nvSpPr>
        <p:spPr>
          <a:xfrm>
            <a:off x="4965900" y="2174240"/>
            <a:ext cx="2198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/>
              <a:t>has-a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81669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8011002" y="4696996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bool _canHunt</a:t>
            </a:r>
            <a:r>
              <a:rPr lang="da-DK" sz="2400" smtClean="0"/>
              <a:t>;</a:t>
            </a:r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8011002" y="329892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int _age;</a:t>
            </a:r>
          </a:p>
          <a:p>
            <a:endParaRPr lang="da-DK" sz="3600"/>
          </a:p>
        </p:txBody>
      </p:sp>
      <p:cxnSp>
        <p:nvCxnSpPr>
          <p:cNvPr id="3" name="Vinklet forbindelse 2"/>
          <p:cNvCxnSpPr>
            <a:endCxn id="4" idx="2"/>
          </p:cNvCxnSpPr>
          <p:nvPr/>
        </p:nvCxnSpPr>
        <p:spPr>
          <a:xfrm rot="16200000" flipV="1">
            <a:off x="8284433" y="3770118"/>
            <a:ext cx="1853755" cy="1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/>
          <p:nvPr/>
        </p:nvCxnSpPr>
        <p:spPr>
          <a:xfrm flipV="1">
            <a:off x="3488267" y="948269"/>
            <a:ext cx="4958080" cy="1612051"/>
          </a:xfrm>
          <a:prstGeom prst="straightConnector1">
            <a:avLst/>
          </a:prstGeom>
          <a:ln w="76200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1192106" y="1943947"/>
            <a:ext cx="60247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latin typeface="Consolas" panose="020B0609020204030204" pitchFamily="49" charset="0"/>
              </a:rPr>
              <a:t> age,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2400" b="1">
                <a:latin typeface="Consolas" panose="020B0609020204030204" pitchFamily="49" charset="0"/>
              </a:rPr>
              <a:t> canHunt)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   :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2400" b="1">
                <a:latin typeface="Consolas" panose="020B0609020204030204" pitchFamily="49" charset="0"/>
              </a:rPr>
              <a:t>(age)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  <a:r>
              <a:rPr lang="da-DK" sz="2400" smtClean="0"/>
              <a:t> </a:t>
            </a:r>
            <a:endParaRPr lang="da-DK" sz="2400"/>
          </a:p>
        </p:txBody>
      </p:sp>
      <p:cxnSp>
        <p:nvCxnSpPr>
          <p:cNvPr id="15" name="Lige pilforbindelse 14"/>
          <p:cNvCxnSpPr/>
          <p:nvPr/>
        </p:nvCxnSpPr>
        <p:spPr>
          <a:xfrm>
            <a:off x="6075680" y="2343573"/>
            <a:ext cx="2072640" cy="2675467"/>
          </a:xfrm>
          <a:prstGeom prst="straightConnector1">
            <a:avLst/>
          </a:prstGeom>
          <a:ln w="7620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9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Lige pilforbindelse 10"/>
          <p:cNvCxnSpPr>
            <a:stCxn id="9" idx="3"/>
            <a:endCxn id="10" idx="1"/>
          </p:cNvCxnSpPr>
          <p:nvPr/>
        </p:nvCxnSpPr>
        <p:spPr>
          <a:xfrm>
            <a:off x="3545307" y="2237606"/>
            <a:ext cx="5039225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1144693" y="1010652"/>
            <a:ext cx="2400614" cy="245390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Animal</a:t>
            </a:r>
          </a:p>
          <a:p>
            <a:endParaRPr lang="da-DK" sz="2800"/>
          </a:p>
        </p:txBody>
      </p:sp>
      <p:sp>
        <p:nvSpPr>
          <p:cNvPr id="10" name="Afrundet rektangel 9"/>
          <p:cNvSpPr/>
          <p:nvPr/>
        </p:nvSpPr>
        <p:spPr>
          <a:xfrm>
            <a:off x="8584532" y="1010652"/>
            <a:ext cx="2400614" cy="24539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Dog</a:t>
            </a:r>
          </a:p>
          <a:p>
            <a:endParaRPr lang="da-DK" sz="2800"/>
          </a:p>
        </p:txBody>
      </p:sp>
      <p:sp>
        <p:nvSpPr>
          <p:cNvPr id="7" name="Tekstfelt 6"/>
          <p:cNvSpPr txBox="1"/>
          <p:nvPr/>
        </p:nvSpPr>
        <p:spPr>
          <a:xfrm>
            <a:off x="5324171" y="2174240"/>
            <a:ext cx="1481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/>
              <a:t>is-a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218225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Lige pilforbindelse 10"/>
          <p:cNvCxnSpPr>
            <a:stCxn id="10" idx="0"/>
          </p:cNvCxnSpPr>
          <p:nvPr/>
        </p:nvCxnSpPr>
        <p:spPr>
          <a:xfrm flipV="1">
            <a:off x="5804078" y="2027320"/>
            <a:ext cx="0" cy="1588169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4603771" y="529388"/>
            <a:ext cx="2400614" cy="149793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Animal</a:t>
            </a:r>
          </a:p>
          <a:p>
            <a:endParaRPr lang="da-DK" sz="2800"/>
          </a:p>
        </p:txBody>
      </p:sp>
      <p:sp>
        <p:nvSpPr>
          <p:cNvPr id="10" name="Afrundet rektangel 9"/>
          <p:cNvSpPr/>
          <p:nvPr/>
        </p:nvSpPr>
        <p:spPr>
          <a:xfrm>
            <a:off x="4603771" y="3615489"/>
            <a:ext cx="2400614" cy="149793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Dog</a:t>
            </a:r>
          </a:p>
          <a:p>
            <a:endParaRPr lang="da-DK" sz="2800"/>
          </a:p>
        </p:txBody>
      </p:sp>
      <p:sp>
        <p:nvSpPr>
          <p:cNvPr id="7" name="Tekstfelt 6"/>
          <p:cNvSpPr txBox="1"/>
          <p:nvPr/>
        </p:nvSpPr>
        <p:spPr>
          <a:xfrm>
            <a:off x="728108" y="2359739"/>
            <a:ext cx="33902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5400" smtClean="0"/>
              <a:t>Inheritance</a:t>
            </a:r>
            <a:endParaRPr lang="da-DK" sz="5400"/>
          </a:p>
        </p:txBody>
      </p:sp>
      <p:sp>
        <p:nvSpPr>
          <p:cNvPr id="8" name="Tekstfelt 7"/>
          <p:cNvSpPr txBox="1"/>
          <p:nvPr/>
        </p:nvSpPr>
        <p:spPr>
          <a:xfrm>
            <a:off x="7612176" y="529388"/>
            <a:ext cx="24479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</a:rPr>
              <a:t>base class</a:t>
            </a:r>
          </a:p>
          <a:p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</a:rPr>
              <a:t>(superclass)</a:t>
            </a:r>
            <a:endParaRPr lang="da-DK" sz="36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kstfelt 11"/>
          <p:cNvSpPr txBox="1"/>
          <p:nvPr/>
        </p:nvSpPr>
        <p:spPr>
          <a:xfrm>
            <a:off x="7612175" y="3615489"/>
            <a:ext cx="2645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</a:rPr>
              <a:t>derived class</a:t>
            </a:r>
          </a:p>
          <a:p>
            <a:r>
              <a:rPr lang="da-DK" sz="3600" b="1" smtClean="0">
                <a:solidFill>
                  <a:srgbClr val="0070C0"/>
                </a:solidFill>
              </a:rPr>
              <a:t>(subclass)</a:t>
            </a:r>
            <a:endParaRPr lang="da-DK" sz="3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37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2077139" y="938462"/>
            <a:ext cx="2400614" cy="494497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5400" smtClean="0"/>
              <a:t>Dog</a:t>
            </a:r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7144439" y="938461"/>
            <a:ext cx="2400614" cy="494497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5400" smtClean="0"/>
              <a:t>Cat</a:t>
            </a:r>
          </a:p>
          <a:p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84560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7007938" y="738292"/>
            <a:ext cx="2673616" cy="5527841"/>
          </a:xfrm>
          <a:prstGeom prst="roundRect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800"/>
          </a:p>
        </p:txBody>
      </p:sp>
      <p:sp>
        <p:nvSpPr>
          <p:cNvPr id="6" name="Afrundet rektangel 5"/>
          <p:cNvSpPr/>
          <p:nvPr/>
        </p:nvSpPr>
        <p:spPr>
          <a:xfrm>
            <a:off x="1937173" y="738293"/>
            <a:ext cx="2673616" cy="5527841"/>
          </a:xfrm>
          <a:prstGeom prst="roundRect">
            <a:avLst/>
          </a:prstGeom>
          <a:solidFill>
            <a:srgbClr val="0070C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800"/>
          </a:p>
        </p:txBody>
      </p:sp>
      <p:sp>
        <p:nvSpPr>
          <p:cNvPr id="10" name="Afrundet rektangel 9"/>
          <p:cNvSpPr/>
          <p:nvPr/>
        </p:nvSpPr>
        <p:spPr>
          <a:xfrm>
            <a:off x="2077139" y="4493795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Dog</a:t>
            </a:r>
          </a:p>
          <a:p>
            <a:pPr algn="ctr"/>
            <a:r>
              <a:rPr lang="da-DK" sz="3600" smtClean="0"/>
              <a:t>(specific)</a:t>
            </a:r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7144439" y="4493795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Cat</a:t>
            </a:r>
          </a:p>
          <a:p>
            <a:pPr algn="ctr"/>
            <a:r>
              <a:rPr lang="da-DK" sz="3600" smtClean="0"/>
              <a:t>(specific)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2077139" y="938463"/>
            <a:ext cx="2400614" cy="344704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Common</a:t>
            </a:r>
          </a:p>
          <a:p>
            <a:endParaRPr lang="da-DK" sz="3600"/>
          </a:p>
        </p:txBody>
      </p:sp>
      <p:sp>
        <p:nvSpPr>
          <p:cNvPr id="5" name="Afrundet rektangel 4"/>
          <p:cNvSpPr/>
          <p:nvPr/>
        </p:nvSpPr>
        <p:spPr>
          <a:xfrm>
            <a:off x="7144439" y="938463"/>
            <a:ext cx="2400614" cy="344704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Common</a:t>
            </a:r>
          </a:p>
          <a:p>
            <a:endParaRPr lang="da-DK" sz="3600"/>
          </a:p>
        </p:txBody>
      </p:sp>
      <p:pic>
        <p:nvPicPr>
          <p:cNvPr id="8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363" y="240737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94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7007938" y="738292"/>
            <a:ext cx="2673616" cy="5527841"/>
          </a:xfrm>
          <a:prstGeom prst="roundRect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800"/>
          </a:p>
        </p:txBody>
      </p:sp>
      <p:sp>
        <p:nvSpPr>
          <p:cNvPr id="6" name="Afrundet rektangel 5"/>
          <p:cNvSpPr/>
          <p:nvPr/>
        </p:nvSpPr>
        <p:spPr>
          <a:xfrm>
            <a:off x="1937173" y="738293"/>
            <a:ext cx="2673616" cy="5527841"/>
          </a:xfrm>
          <a:prstGeom prst="roundRect">
            <a:avLst/>
          </a:prstGeom>
          <a:solidFill>
            <a:srgbClr val="0070C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800"/>
          </a:p>
        </p:txBody>
      </p:sp>
      <p:sp>
        <p:nvSpPr>
          <p:cNvPr id="10" name="Afrundet rektangel 9"/>
          <p:cNvSpPr/>
          <p:nvPr/>
        </p:nvSpPr>
        <p:spPr>
          <a:xfrm>
            <a:off x="2077139" y="4493795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bool _canHunt;</a:t>
            </a:r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7144439" y="4493795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double _purrDB;</a:t>
            </a:r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2077139" y="938463"/>
            <a:ext cx="2400614" cy="344704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/>
              <a:t>int _age;</a:t>
            </a:r>
          </a:p>
          <a:p>
            <a:endParaRPr lang="da-DK" sz="2800"/>
          </a:p>
        </p:txBody>
      </p:sp>
      <p:sp>
        <p:nvSpPr>
          <p:cNvPr id="5" name="Afrundet rektangel 4"/>
          <p:cNvSpPr/>
          <p:nvPr/>
        </p:nvSpPr>
        <p:spPr>
          <a:xfrm>
            <a:off x="7144439" y="938463"/>
            <a:ext cx="2400614" cy="344704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/>
              <a:t>int _age;</a:t>
            </a:r>
          </a:p>
          <a:p>
            <a:endParaRPr lang="da-DK" sz="3600"/>
          </a:p>
        </p:txBody>
      </p:sp>
      <p:pic>
        <p:nvPicPr>
          <p:cNvPr id="8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363" y="240737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0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2077139" y="4493795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Dog</a:t>
            </a:r>
          </a:p>
          <a:p>
            <a:pPr algn="ctr"/>
            <a:r>
              <a:rPr lang="da-DK" sz="3600" smtClean="0"/>
              <a:t>(specific)</a:t>
            </a:r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7144439" y="4493795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Cat</a:t>
            </a:r>
          </a:p>
          <a:p>
            <a:pPr algn="ctr"/>
            <a:r>
              <a:rPr lang="da-DK" sz="3600" smtClean="0"/>
              <a:t>(specific)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610789" y="296025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Animal</a:t>
            </a:r>
          </a:p>
          <a:p>
            <a:pPr algn="ctr"/>
            <a:r>
              <a:rPr lang="da-DK" sz="3600" smtClean="0"/>
              <a:t>(common)</a:t>
            </a:r>
          </a:p>
          <a:p>
            <a:endParaRPr lang="da-DK" sz="3600"/>
          </a:p>
        </p:txBody>
      </p:sp>
      <p:pic>
        <p:nvPicPr>
          <p:cNvPr id="8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432" y="129954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Vinklet forbindelse 2"/>
          <p:cNvCxnSpPr>
            <a:stCxn id="10" idx="0"/>
            <a:endCxn id="4" idx="2"/>
          </p:cNvCxnSpPr>
          <p:nvPr/>
        </p:nvCxnSpPr>
        <p:spPr>
          <a:xfrm rot="5400000" flipH="1" flipV="1">
            <a:off x="3702061" y="2384760"/>
            <a:ext cx="1684421" cy="253365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inklet forbindelse 13"/>
          <p:cNvCxnSpPr>
            <a:stCxn id="13" idx="0"/>
            <a:endCxn id="4" idx="2"/>
          </p:cNvCxnSpPr>
          <p:nvPr/>
        </p:nvCxnSpPr>
        <p:spPr>
          <a:xfrm rot="16200000" flipV="1">
            <a:off x="6235711" y="2384760"/>
            <a:ext cx="1684421" cy="253365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14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2077139" y="4493795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bool _canHunt</a:t>
            </a:r>
            <a:r>
              <a:rPr lang="da-DK" sz="2400" smtClean="0"/>
              <a:t>;</a:t>
            </a:r>
            <a:endParaRPr lang="da-DK" sz="2400"/>
          </a:p>
        </p:txBody>
      </p:sp>
      <p:sp>
        <p:nvSpPr>
          <p:cNvPr id="13" name="Afrundet rektangel 12"/>
          <p:cNvSpPr/>
          <p:nvPr/>
        </p:nvSpPr>
        <p:spPr>
          <a:xfrm>
            <a:off x="7144439" y="4493795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double _purrDB;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4610789" y="296025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int _age;</a:t>
            </a:r>
          </a:p>
          <a:p>
            <a:endParaRPr lang="da-DK" sz="3600"/>
          </a:p>
        </p:txBody>
      </p:sp>
      <p:pic>
        <p:nvPicPr>
          <p:cNvPr id="8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432" y="129954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Vinklet forbindelse 2"/>
          <p:cNvCxnSpPr>
            <a:stCxn id="10" idx="0"/>
            <a:endCxn id="4" idx="2"/>
          </p:cNvCxnSpPr>
          <p:nvPr/>
        </p:nvCxnSpPr>
        <p:spPr>
          <a:xfrm rot="5400000" flipH="1" flipV="1">
            <a:off x="3702061" y="2384760"/>
            <a:ext cx="1684421" cy="253365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inklet forbindelse 13"/>
          <p:cNvCxnSpPr>
            <a:stCxn id="13" idx="0"/>
            <a:endCxn id="4" idx="2"/>
          </p:cNvCxnSpPr>
          <p:nvPr/>
        </p:nvCxnSpPr>
        <p:spPr>
          <a:xfrm rot="16200000" flipV="1">
            <a:off x="6235711" y="2384760"/>
            <a:ext cx="1684421" cy="253365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93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220</Words>
  <Application>Microsoft Office PowerPoint</Application>
  <PresentationFormat>Widescreen</PresentationFormat>
  <Paragraphs>91</Paragraphs>
  <Slides>20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Office-tema</vt:lpstr>
      <vt:lpstr>Inheritance (fundamentals)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105</cp:revision>
  <dcterms:created xsi:type="dcterms:W3CDTF">2017-09-05T14:00:27Z</dcterms:created>
  <dcterms:modified xsi:type="dcterms:W3CDTF">2018-03-10T09:04:36Z</dcterms:modified>
</cp:coreProperties>
</file>