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437" r:id="rId3"/>
    <p:sldId id="436" r:id="rId4"/>
    <p:sldId id="402" r:id="rId5"/>
    <p:sldId id="403" r:id="rId6"/>
    <p:sldId id="404" r:id="rId7"/>
    <p:sldId id="425" r:id="rId8"/>
    <p:sldId id="405" r:id="rId9"/>
    <p:sldId id="426" r:id="rId10"/>
    <p:sldId id="406" r:id="rId11"/>
    <p:sldId id="427" r:id="rId12"/>
    <p:sldId id="407" r:id="rId13"/>
    <p:sldId id="408" r:id="rId14"/>
    <p:sldId id="428" r:id="rId15"/>
    <p:sldId id="409" r:id="rId16"/>
    <p:sldId id="429" r:id="rId17"/>
    <p:sldId id="410" r:id="rId18"/>
    <p:sldId id="430" r:id="rId19"/>
    <p:sldId id="412" r:id="rId20"/>
    <p:sldId id="411" r:id="rId21"/>
    <p:sldId id="431" r:id="rId22"/>
    <p:sldId id="442" r:id="rId23"/>
    <p:sldId id="413" r:id="rId24"/>
    <p:sldId id="414" r:id="rId25"/>
    <p:sldId id="415" r:id="rId26"/>
    <p:sldId id="432" r:id="rId27"/>
    <p:sldId id="416" r:id="rId28"/>
    <p:sldId id="417" r:id="rId29"/>
    <p:sldId id="433" r:id="rId30"/>
    <p:sldId id="418" r:id="rId31"/>
    <p:sldId id="419" r:id="rId32"/>
    <p:sldId id="434" r:id="rId33"/>
    <p:sldId id="420" r:id="rId34"/>
    <p:sldId id="440" r:id="rId35"/>
    <p:sldId id="435" r:id="rId36"/>
    <p:sldId id="421" r:id="rId37"/>
    <p:sldId id="422" r:id="rId38"/>
    <p:sldId id="423" r:id="rId39"/>
    <p:sldId id="441" r:id="rId40"/>
    <p:sldId id="438" r:id="rId41"/>
    <p:sldId id="439" r:id="rId42"/>
    <p:sldId id="443" r:id="rId43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Ingen typografi, tabelgit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15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 smtClean="0"/>
              <a:t>Klik for at redigere undertiteltypografien i masteren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05-04-2018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99083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05-04-2018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30215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05-04-2018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26370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05-04-2018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2300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05-04-2018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53966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05-04-2018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22946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05-04-2018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98004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05-04-2018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47017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05-04-2018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17531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05-04-2018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03729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05-04-2018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87932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B7D8E-2A20-4C0E-991C-872DBB7459A8}" type="datetimeFigureOut">
              <a:rPr lang="da-DK" smtClean="0"/>
              <a:t>05-04-2018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3729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75085" y="1910433"/>
            <a:ext cx="9144000" cy="2312652"/>
          </a:xfrm>
        </p:spPr>
        <p:txBody>
          <a:bodyPr>
            <a:normAutofit/>
          </a:bodyPr>
          <a:lstStyle/>
          <a:p>
            <a:r>
              <a:rPr lang="da-DK" sz="9600" smtClean="0"/>
              <a:t>Factory Method</a:t>
            </a:r>
            <a:br>
              <a:rPr lang="da-DK" sz="9600" smtClean="0"/>
            </a:br>
            <a:r>
              <a:rPr lang="da-DK" sz="5300" smtClean="0"/>
              <a:t>Design Pattern</a:t>
            </a:r>
            <a:endParaRPr lang="da-DK" sz="5300"/>
          </a:p>
        </p:txBody>
      </p:sp>
    </p:spTree>
    <p:extLst>
      <p:ext uri="{BB962C8B-B14F-4D97-AF65-F5344CB8AC3E}">
        <p14:creationId xmlns:p14="http://schemas.microsoft.com/office/powerpoint/2010/main" val="1201956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86589" y="1018940"/>
            <a:ext cx="1009449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class </a:t>
            </a:r>
            <a:r>
              <a:rPr lang="da-DK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PettingZooV12</a:t>
            </a:r>
            <a:endParaRPr lang="da-DK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b="1" smtClean="0">
                <a:latin typeface="Consolas" panose="020B0609020204030204" pitchFamily="49" charset="0"/>
              </a:rPr>
              <a:t>{</a:t>
            </a:r>
            <a:endParaRPr lang="da-DK" b="1">
              <a:latin typeface="Consolas" panose="020B0609020204030204" pitchFamily="49" charset="0"/>
            </a:endParaRPr>
          </a:p>
          <a:p>
            <a:r>
              <a:rPr lang="da-DK" b="1" smtClean="0">
                <a:latin typeface="Consolas" panose="020B0609020204030204" pitchFamily="49" charset="0"/>
              </a:rPr>
              <a:t>  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b="1" smtClean="0">
                <a:latin typeface="Consolas" panose="020B0609020204030204" pitchFamily="49" charset="0"/>
              </a:rPr>
              <a:t> PettingZooV12(</a:t>
            </a:r>
            <a:r>
              <a:rPr lang="en-US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Child</a:t>
            </a:r>
            <a:r>
              <a:rPr lang="da-DK" b="1" smtClean="0">
                <a:latin typeface="Consolas" panose="020B0609020204030204" pitchFamily="49" charset="0"/>
              </a:rPr>
              <a:t> aChild,</a:t>
            </a:r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Rabbit</a:t>
            </a:r>
            <a:r>
              <a:rPr lang="da-DK" b="1" smtClean="0">
                <a:latin typeface="Consolas" panose="020B0609020204030204" pitchFamily="49" charset="0"/>
              </a:rPr>
              <a:t> aRabbit)</a:t>
            </a:r>
            <a:endParaRPr lang="da-DK" b="1">
              <a:latin typeface="Consolas" panose="020B0609020204030204" pitchFamily="49" charset="0"/>
            </a:endParaRPr>
          </a:p>
          <a:p>
            <a:r>
              <a:rPr lang="da-DK" b="1" smtClean="0">
                <a:latin typeface="Consolas" panose="020B0609020204030204" pitchFamily="49" charset="0"/>
              </a:rPr>
              <a:t>   {</a:t>
            </a:r>
            <a:endParaRPr lang="da-DK" b="1">
              <a:latin typeface="Consolas" panose="020B0609020204030204" pitchFamily="49" charset="0"/>
            </a:endParaRPr>
          </a:p>
          <a:p>
            <a:r>
              <a:rPr lang="en-US" b="1" smtClean="0">
                <a:latin typeface="Consolas" panose="020B0609020204030204" pitchFamily="49" charset="0"/>
              </a:rPr>
              <a:t>      TheChild = </a:t>
            </a:r>
            <a:r>
              <a:rPr lang="da-DK" b="1">
                <a:latin typeface="Consolas" panose="020B0609020204030204" pitchFamily="49" charset="0"/>
              </a:rPr>
              <a:t>aChild</a:t>
            </a:r>
            <a:r>
              <a:rPr lang="en-US" b="1" smtClean="0">
                <a:latin typeface="Consolas" panose="020B0609020204030204" pitchFamily="49" charset="0"/>
              </a:rPr>
              <a:t>;</a:t>
            </a:r>
            <a:endParaRPr lang="en-US" b="1">
              <a:latin typeface="Consolas" panose="020B0609020204030204" pitchFamily="49" charset="0"/>
            </a:endParaRPr>
          </a:p>
          <a:p>
            <a:r>
              <a:rPr lang="en-US" b="1" smtClean="0">
                <a:latin typeface="Consolas" panose="020B0609020204030204" pitchFamily="49" charset="0"/>
              </a:rPr>
              <a:t>      TheRabbit = </a:t>
            </a:r>
            <a:r>
              <a:rPr lang="da-DK" b="1">
                <a:latin typeface="Consolas" panose="020B0609020204030204" pitchFamily="49" charset="0"/>
              </a:rPr>
              <a:t>aRabbit</a:t>
            </a:r>
            <a:r>
              <a:rPr lang="en-US" b="1" smtClean="0">
                <a:latin typeface="Consolas" panose="020B0609020204030204" pitchFamily="49" charset="0"/>
              </a:rPr>
              <a:t>;</a:t>
            </a:r>
            <a:endParaRPr lang="en-US" b="1">
              <a:latin typeface="Consolas" panose="020B0609020204030204" pitchFamily="49" charset="0"/>
            </a:endParaRPr>
          </a:p>
          <a:p>
            <a:r>
              <a:rPr lang="da-DK" b="1" smtClean="0">
                <a:latin typeface="Consolas" panose="020B0609020204030204" pitchFamily="49" charset="0"/>
              </a:rPr>
              <a:t>   }</a:t>
            </a:r>
            <a:endParaRPr lang="da-DK" b="1">
              <a:latin typeface="Consolas" panose="020B0609020204030204" pitchFamily="49" charset="0"/>
            </a:endParaRPr>
          </a:p>
          <a:p>
            <a:endParaRPr lang="da-DK" b="1">
              <a:latin typeface="Consolas" panose="020B0609020204030204" pitchFamily="49" charset="0"/>
            </a:endParaRPr>
          </a:p>
          <a:p>
            <a:r>
              <a:rPr lang="da-DK" b="1" smtClean="0">
                <a:latin typeface="Consolas" panose="020B0609020204030204" pitchFamily="49" charset="0"/>
              </a:rPr>
              <a:t>  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b="1" smtClean="0">
                <a:latin typeface="Consolas" panose="020B0609020204030204" pitchFamily="49" charset="0"/>
              </a:rPr>
              <a:t> </a:t>
            </a:r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Child</a:t>
            </a:r>
            <a:r>
              <a:rPr lang="da-DK" b="1">
                <a:latin typeface="Consolas" panose="020B0609020204030204" pitchFamily="49" charset="0"/>
              </a:rPr>
              <a:t> TheChild </a:t>
            </a:r>
            <a:r>
              <a:rPr lang="da-DK" b="1" smtClean="0">
                <a:latin typeface="Consolas" panose="020B0609020204030204" pitchFamily="49" charset="0"/>
              </a:rPr>
              <a:t>{ </a:t>
            </a:r>
            <a:r>
              <a:rPr lang="da-DK" b="1" smtClean="0">
                <a:solidFill>
                  <a:srgbClr val="0070C0"/>
                </a:solidFill>
                <a:latin typeface="Consolas" panose="020B0609020204030204" pitchFamily="49" charset="0"/>
              </a:rPr>
              <a:t>get</a:t>
            </a:r>
            <a:r>
              <a:rPr lang="da-DK" b="1" smtClean="0">
                <a:latin typeface="Consolas" panose="020B0609020204030204" pitchFamily="49" charset="0"/>
              </a:rPr>
              <a:t>; </a:t>
            </a:r>
            <a:r>
              <a:rPr lang="da-DK" b="1">
                <a:latin typeface="Consolas" panose="020B0609020204030204" pitchFamily="49" charset="0"/>
              </a:rPr>
              <a:t>}</a:t>
            </a:r>
          </a:p>
          <a:p>
            <a:r>
              <a:rPr lang="da-DK" b="1" smtClean="0">
                <a:latin typeface="Consolas" panose="020B0609020204030204" pitchFamily="49" charset="0"/>
              </a:rPr>
              <a:t>   </a:t>
            </a:r>
            <a:r>
              <a:rPr lang="da-DK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b="1" smtClean="0">
                <a:latin typeface="Consolas" panose="020B0609020204030204" pitchFamily="49" charset="0"/>
              </a:rPr>
              <a:t> </a:t>
            </a:r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Rabbit</a:t>
            </a:r>
            <a:r>
              <a:rPr lang="da-DK" b="1">
                <a:latin typeface="Consolas" panose="020B0609020204030204" pitchFamily="49" charset="0"/>
              </a:rPr>
              <a:t> TheRabbit </a:t>
            </a:r>
            <a:r>
              <a:rPr lang="da-DK" b="1" smtClean="0">
                <a:latin typeface="Consolas" panose="020B0609020204030204" pitchFamily="49" charset="0"/>
              </a:rPr>
              <a:t>{ </a:t>
            </a:r>
            <a:r>
              <a:rPr lang="da-DK" b="1" smtClean="0">
                <a:solidFill>
                  <a:srgbClr val="0070C0"/>
                </a:solidFill>
                <a:latin typeface="Consolas" panose="020B0609020204030204" pitchFamily="49" charset="0"/>
              </a:rPr>
              <a:t>get</a:t>
            </a:r>
            <a:r>
              <a:rPr lang="da-DK" b="1" smtClean="0">
                <a:latin typeface="Consolas" panose="020B0609020204030204" pitchFamily="49" charset="0"/>
              </a:rPr>
              <a:t>; </a:t>
            </a:r>
            <a:r>
              <a:rPr lang="da-DK" b="1">
                <a:latin typeface="Consolas" panose="020B0609020204030204" pitchFamily="49" charset="0"/>
              </a:rPr>
              <a:t>}</a:t>
            </a:r>
          </a:p>
          <a:p>
            <a:endParaRPr lang="da-DK" b="1">
              <a:latin typeface="Consolas" panose="020B0609020204030204" pitchFamily="49" charset="0"/>
            </a:endParaRPr>
          </a:p>
          <a:p>
            <a:r>
              <a:rPr lang="en-US" b="1" smtClean="0">
                <a:latin typeface="Consolas" panose="020B0609020204030204" pitchFamily="49" charset="0"/>
              </a:rPr>
              <a:t>   </a:t>
            </a:r>
            <a:r>
              <a:rPr lang="da-DK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en-US" b="1" smtClean="0">
                <a:latin typeface="Consolas" panose="020B0609020204030204" pitchFamily="49" charset="0"/>
              </a:rPr>
              <a:t> </a:t>
            </a:r>
            <a:r>
              <a:rPr lang="en-US" b="1" smtClean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b="1" smtClean="0">
                <a:latin typeface="Consolas" panose="020B0609020204030204" pitchFamily="49" charset="0"/>
              </a:rPr>
              <a:t> </a:t>
            </a:r>
            <a:r>
              <a:rPr lang="en-US" b="1">
                <a:latin typeface="Consolas" panose="020B0609020204030204" pitchFamily="49" charset="0"/>
              </a:rPr>
              <a:t>Interact()</a:t>
            </a:r>
          </a:p>
          <a:p>
            <a:r>
              <a:rPr lang="da-DK" b="1" smtClean="0">
                <a:latin typeface="Consolas" panose="020B0609020204030204" pitchFamily="49" charset="0"/>
              </a:rPr>
              <a:t>   {</a:t>
            </a:r>
            <a:endParaRPr lang="da-DK" b="1">
              <a:latin typeface="Consolas" panose="020B0609020204030204" pitchFamily="49" charset="0"/>
            </a:endParaRPr>
          </a:p>
          <a:p>
            <a:r>
              <a:rPr lang="en-US" b="1" smtClean="0">
                <a:latin typeface="Consolas" panose="020B0609020204030204" pitchFamily="49" charset="0"/>
              </a:rPr>
              <a:t>      </a:t>
            </a:r>
            <a:r>
              <a:rPr lang="en-US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US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Just pet the damn thing...</a:t>
            </a:r>
          </a:p>
          <a:p>
            <a:r>
              <a:rPr lang="da-DK" b="1" smtClean="0">
                <a:latin typeface="Consolas" panose="020B0609020204030204" pitchFamily="49" charset="0"/>
              </a:rPr>
              <a:t>   }</a:t>
            </a:r>
            <a:endParaRPr lang="da-DK" b="1">
              <a:latin typeface="Consolas" panose="020B0609020204030204" pitchFamily="49" charset="0"/>
            </a:endParaRPr>
          </a:p>
          <a:p>
            <a:r>
              <a:rPr lang="da-DK" b="1" smtClean="0">
                <a:latin typeface="Consolas" panose="020B0609020204030204" pitchFamily="49" charset="0"/>
              </a:rPr>
              <a:t>}</a:t>
            </a:r>
            <a:endParaRPr lang="da-DK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2417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frundet rektangel 9"/>
          <p:cNvSpPr/>
          <p:nvPr/>
        </p:nvSpPr>
        <p:spPr>
          <a:xfrm>
            <a:off x="926899" y="3389742"/>
            <a:ext cx="2400614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Rabbit</a:t>
            </a:r>
          </a:p>
          <a:p>
            <a:pPr algn="ctr"/>
            <a:endParaRPr lang="da-DK" sz="3600" smtClean="0"/>
          </a:p>
          <a:p>
            <a:endParaRPr lang="da-DK" sz="2800"/>
          </a:p>
        </p:txBody>
      </p:sp>
      <p:sp>
        <p:nvSpPr>
          <p:cNvPr id="13" name="Afrundet rektangel 12"/>
          <p:cNvSpPr/>
          <p:nvPr/>
        </p:nvSpPr>
        <p:spPr>
          <a:xfrm>
            <a:off x="4584498" y="834391"/>
            <a:ext cx="2400614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Child</a:t>
            </a:r>
          </a:p>
          <a:p>
            <a:endParaRPr lang="da-DK" sz="2800"/>
          </a:p>
        </p:txBody>
      </p:sp>
      <p:sp>
        <p:nvSpPr>
          <p:cNvPr id="4" name="Afrundet rektangel 3"/>
          <p:cNvSpPr/>
          <p:nvPr/>
        </p:nvSpPr>
        <p:spPr>
          <a:xfrm>
            <a:off x="926899" y="481934"/>
            <a:ext cx="2400614" cy="162301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Petting</a:t>
            </a:r>
          </a:p>
          <a:p>
            <a:pPr algn="ctr"/>
            <a:r>
              <a:rPr lang="da-DK" sz="3600" smtClean="0"/>
              <a:t>ZooV12</a:t>
            </a:r>
          </a:p>
          <a:p>
            <a:endParaRPr lang="da-DK" sz="3600"/>
          </a:p>
        </p:txBody>
      </p:sp>
      <p:cxnSp>
        <p:nvCxnSpPr>
          <p:cNvPr id="16" name="Vinklet forbindelse 2"/>
          <p:cNvCxnSpPr>
            <a:stCxn id="4" idx="3"/>
            <a:endCxn id="13" idx="1"/>
          </p:cNvCxnSpPr>
          <p:nvPr/>
        </p:nvCxnSpPr>
        <p:spPr>
          <a:xfrm>
            <a:off x="3327513" y="1293440"/>
            <a:ext cx="1256985" cy="0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Vinklet forbindelse 2"/>
          <p:cNvCxnSpPr>
            <a:stCxn id="4" idx="2"/>
            <a:endCxn id="10" idx="0"/>
          </p:cNvCxnSpPr>
          <p:nvPr/>
        </p:nvCxnSpPr>
        <p:spPr>
          <a:xfrm>
            <a:off x="2127206" y="2104946"/>
            <a:ext cx="0" cy="1284796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568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1012925"/>
            <a:ext cx="1009449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class 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Animal</a:t>
            </a:r>
            <a:endParaRPr lang="da-DK" sz="2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{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en-US" sz="2400" b="1">
                <a:latin typeface="Consolas" panose="020B0609020204030204" pitchFamily="49" charset="0"/>
              </a:rPr>
              <a:t> </a:t>
            </a:r>
            <a:r>
              <a:rPr lang="en-US" sz="2400" b="1" smtClean="0">
                <a:latin typeface="Consolas" panose="020B0609020204030204" pitchFamily="49" charset="0"/>
              </a:rPr>
              <a:t>  </a:t>
            </a: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en-US" sz="2400" b="1" smtClean="0">
                <a:latin typeface="Consolas" panose="020B0609020204030204" pitchFamily="49" charset="0"/>
              </a:rPr>
              <a:t> Animal(</a:t>
            </a:r>
            <a:r>
              <a:rPr lang="en-US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400" b="1" smtClean="0">
                <a:latin typeface="Consolas" panose="020B0609020204030204" pitchFamily="49" charset="0"/>
              </a:rPr>
              <a:t> description)</a:t>
            </a:r>
            <a:endParaRPr lang="en-US" sz="2400" b="1"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   {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      </a:t>
            </a:r>
            <a:r>
              <a:rPr lang="en-US" sz="2400" b="1" smtClean="0">
                <a:latin typeface="Consolas" panose="020B0609020204030204" pitchFamily="49" charset="0"/>
              </a:rPr>
              <a:t>Description</a:t>
            </a:r>
            <a:r>
              <a:rPr lang="da-DK" sz="2400" b="1" smtClean="0">
                <a:latin typeface="Consolas" panose="020B0609020204030204" pitchFamily="49" charset="0"/>
              </a:rPr>
              <a:t> </a:t>
            </a:r>
            <a:r>
              <a:rPr lang="da-DK" sz="2400" b="1">
                <a:latin typeface="Consolas" panose="020B0609020204030204" pitchFamily="49" charset="0"/>
              </a:rPr>
              <a:t>= </a:t>
            </a:r>
            <a:r>
              <a:rPr lang="en-US" sz="2400" b="1">
                <a:latin typeface="Consolas" panose="020B0609020204030204" pitchFamily="49" charset="0"/>
              </a:rPr>
              <a:t>description</a:t>
            </a:r>
            <a:r>
              <a:rPr lang="da-DK" sz="2400" b="1" smtClean="0">
                <a:latin typeface="Consolas" panose="020B0609020204030204" pitchFamily="49" charset="0"/>
              </a:rPr>
              <a:t>;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   }</a:t>
            </a:r>
            <a:endParaRPr lang="da-DK" sz="2400" b="1">
              <a:latin typeface="Consolas" panose="020B0609020204030204" pitchFamily="49" charset="0"/>
            </a:endParaRPr>
          </a:p>
          <a:p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   </a:t>
            </a: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2400" b="1" smtClean="0">
                <a:latin typeface="Consolas" panose="020B0609020204030204" pitchFamily="49" charset="0"/>
              </a:rPr>
              <a:t>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en-US" sz="2400" b="1" smtClean="0">
                <a:latin typeface="Consolas" panose="020B0609020204030204" pitchFamily="49" charset="0"/>
              </a:rPr>
              <a:t>Description</a:t>
            </a:r>
            <a:r>
              <a:rPr lang="da-DK" sz="2400" b="1" smtClean="0">
                <a:latin typeface="Consolas" panose="020B0609020204030204" pitchFamily="49" charset="0"/>
              </a:rPr>
              <a:t> </a:t>
            </a:r>
            <a:r>
              <a:rPr lang="da-DK" sz="2400" b="1">
                <a:latin typeface="Consolas" panose="020B0609020204030204" pitchFamily="49" charset="0"/>
              </a:rPr>
              <a:t>{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get</a:t>
            </a:r>
            <a:r>
              <a:rPr lang="da-DK" sz="2400" b="1">
                <a:latin typeface="Consolas" panose="020B0609020204030204" pitchFamily="49" charset="0"/>
              </a:rPr>
              <a:t>; </a:t>
            </a:r>
            <a:r>
              <a:rPr lang="da-DK" sz="2400" b="1" smtClean="0">
                <a:latin typeface="Consolas" panose="020B0609020204030204" pitchFamily="49" charset="0"/>
              </a:rPr>
              <a:t>}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}</a:t>
            </a:r>
            <a:endParaRPr lang="da-DK" sz="2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3584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86589" y="1018940"/>
            <a:ext cx="10094495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1400" b="1" smtClean="0">
                <a:latin typeface="Consolas" panose="020B0609020204030204" pitchFamily="49" charset="0"/>
              </a:rPr>
              <a:t> </a:t>
            </a: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class</a:t>
            </a:r>
            <a:r>
              <a:rPr lang="da-DK" sz="1400" b="1">
                <a:latin typeface="Consolas" panose="020B0609020204030204" pitchFamily="49" charset="0"/>
              </a:rPr>
              <a:t> </a:t>
            </a:r>
            <a:r>
              <a:rPr lang="da-DK" sz="1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PettingZooV20</a:t>
            </a:r>
            <a:endParaRPr lang="da-DK" sz="1400" b="1">
              <a:latin typeface="Consolas" panose="020B0609020204030204" pitchFamily="49" charset="0"/>
            </a:endParaRPr>
          </a:p>
          <a:p>
            <a:r>
              <a:rPr lang="da-DK" sz="1400" b="1" smtClean="0">
                <a:latin typeface="Consolas" panose="020B0609020204030204" pitchFamily="49" charset="0"/>
              </a:rPr>
              <a:t>{</a:t>
            </a:r>
            <a:endParaRPr lang="da-DK" sz="1400" b="1">
              <a:latin typeface="Consolas" panose="020B0609020204030204" pitchFamily="49" charset="0"/>
            </a:endParaRPr>
          </a:p>
          <a:p>
            <a:r>
              <a:rPr lang="en-US" sz="1400" b="1">
                <a:latin typeface="Consolas" panose="020B0609020204030204" pitchFamily="49" charset="0"/>
              </a:rPr>
              <a:t> </a:t>
            </a:r>
            <a:r>
              <a:rPr lang="en-US" sz="1400" b="1" smtClean="0">
                <a:latin typeface="Consolas" panose="020B0609020204030204" pitchFamily="49" charset="0"/>
              </a:rPr>
              <a:t>  </a:t>
            </a: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en-US" sz="1400" b="1" smtClean="0">
                <a:latin typeface="Consolas" panose="020B0609020204030204" pitchFamily="49" charset="0"/>
              </a:rPr>
              <a:t> </a:t>
            </a:r>
            <a:r>
              <a:rPr lang="en-US" sz="1400" b="1">
                <a:latin typeface="Consolas" panose="020B0609020204030204" pitchFamily="49" charset="0"/>
              </a:rPr>
              <a:t>PettingZooV20(</a:t>
            </a:r>
            <a:r>
              <a:rPr lang="en-US" sz="1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Child</a:t>
            </a:r>
            <a:r>
              <a:rPr lang="en-US" sz="1400" b="1">
                <a:latin typeface="Consolas" panose="020B0609020204030204" pitchFamily="49" charset="0"/>
              </a:rPr>
              <a:t> aChild, </a:t>
            </a:r>
            <a:r>
              <a:rPr lang="en-US" sz="14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1400" b="1">
                <a:latin typeface="Consolas" panose="020B0609020204030204" pitchFamily="49" charset="0"/>
              </a:rPr>
              <a:t> animalType)</a:t>
            </a:r>
          </a:p>
          <a:p>
            <a:r>
              <a:rPr lang="da-DK" sz="1400" b="1" smtClean="0">
                <a:latin typeface="Consolas" panose="020B0609020204030204" pitchFamily="49" charset="0"/>
              </a:rPr>
              <a:t>   {</a:t>
            </a:r>
            <a:endParaRPr lang="da-DK" sz="1400" b="1">
              <a:latin typeface="Consolas" panose="020B0609020204030204" pitchFamily="49" charset="0"/>
            </a:endParaRPr>
          </a:p>
          <a:p>
            <a:r>
              <a:rPr lang="da-DK" sz="1400" b="1" smtClean="0">
                <a:latin typeface="Consolas" panose="020B0609020204030204" pitchFamily="49" charset="0"/>
              </a:rPr>
              <a:t>      TheChild </a:t>
            </a:r>
            <a:r>
              <a:rPr lang="da-DK" sz="1400" b="1">
                <a:latin typeface="Consolas" panose="020B0609020204030204" pitchFamily="49" charset="0"/>
              </a:rPr>
              <a:t>= aChild;</a:t>
            </a:r>
          </a:p>
          <a:p>
            <a:r>
              <a:rPr lang="da-DK" sz="1400" b="1" smtClean="0">
                <a:latin typeface="Consolas" panose="020B0609020204030204" pitchFamily="49" charset="0"/>
              </a:rPr>
              <a:t>      </a:t>
            </a: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da-DK" sz="1400" b="1" smtClean="0">
                <a:latin typeface="Consolas" panose="020B0609020204030204" pitchFamily="49" charset="0"/>
              </a:rPr>
              <a:t> </a:t>
            </a:r>
            <a:r>
              <a:rPr lang="da-DK" sz="1400" b="1">
                <a:latin typeface="Consolas" panose="020B0609020204030204" pitchFamily="49" charset="0"/>
              </a:rPr>
              <a:t>(animalType == </a:t>
            </a:r>
            <a:r>
              <a:rPr lang="da-DK" sz="1400" b="1">
                <a:solidFill>
                  <a:srgbClr val="C00000"/>
                </a:solidFill>
                <a:latin typeface="Consolas" panose="020B0609020204030204" pitchFamily="49" charset="0"/>
              </a:rPr>
              <a:t>"Rabbit"</a:t>
            </a:r>
            <a:r>
              <a:rPr lang="da-DK" sz="1400" b="1">
                <a:latin typeface="Consolas" panose="020B0609020204030204" pitchFamily="49" charset="0"/>
              </a:rPr>
              <a:t>)</a:t>
            </a:r>
          </a:p>
          <a:p>
            <a:r>
              <a:rPr lang="da-DK" sz="1400" b="1" smtClean="0">
                <a:latin typeface="Consolas" panose="020B0609020204030204" pitchFamily="49" charset="0"/>
              </a:rPr>
              <a:t>      {</a:t>
            </a:r>
            <a:endParaRPr lang="da-DK" sz="1400" b="1">
              <a:latin typeface="Consolas" panose="020B0609020204030204" pitchFamily="49" charset="0"/>
            </a:endParaRPr>
          </a:p>
          <a:p>
            <a:r>
              <a:rPr lang="en-US" sz="1400" b="1" smtClean="0">
                <a:latin typeface="Consolas" panose="020B0609020204030204" pitchFamily="49" charset="0"/>
              </a:rPr>
              <a:t>         TheAnimal </a:t>
            </a:r>
            <a:r>
              <a:rPr lang="en-US" sz="1400" b="1">
                <a:latin typeface="Consolas" panose="020B0609020204030204" pitchFamily="49" charset="0"/>
              </a:rPr>
              <a:t>= </a:t>
            </a:r>
            <a:r>
              <a:rPr lang="en-US" sz="1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1400" b="1">
                <a:latin typeface="Consolas" panose="020B0609020204030204" pitchFamily="49" charset="0"/>
              </a:rPr>
              <a:t> </a:t>
            </a:r>
            <a:r>
              <a:rPr lang="en-US" sz="1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Rabbit</a:t>
            </a:r>
            <a:r>
              <a:rPr lang="en-US" sz="1400" b="1">
                <a:latin typeface="Consolas" panose="020B0609020204030204" pitchFamily="49" charset="0"/>
              </a:rPr>
              <a:t>(</a:t>
            </a:r>
            <a:r>
              <a:rPr lang="en-US" sz="1400" b="1">
                <a:solidFill>
                  <a:srgbClr val="C00000"/>
                </a:solidFill>
                <a:latin typeface="Consolas" panose="020B0609020204030204" pitchFamily="49" charset="0"/>
              </a:rPr>
              <a:t>"A white Rabbit"</a:t>
            </a:r>
            <a:r>
              <a:rPr lang="en-US" sz="1400" b="1">
                <a:latin typeface="Consolas" panose="020B0609020204030204" pitchFamily="49" charset="0"/>
              </a:rPr>
              <a:t>);</a:t>
            </a:r>
          </a:p>
          <a:p>
            <a:r>
              <a:rPr lang="da-DK" sz="1400" b="1" smtClean="0">
                <a:latin typeface="Consolas" panose="020B0609020204030204" pitchFamily="49" charset="0"/>
              </a:rPr>
              <a:t>      }</a:t>
            </a:r>
            <a:endParaRPr lang="da-DK" sz="1400" b="1">
              <a:latin typeface="Consolas" panose="020B0609020204030204" pitchFamily="49" charset="0"/>
            </a:endParaRPr>
          </a:p>
          <a:p>
            <a:r>
              <a:rPr lang="da-DK" sz="1400" b="1" smtClean="0">
                <a:latin typeface="Consolas" panose="020B0609020204030204" pitchFamily="49" charset="0"/>
              </a:rPr>
              <a:t>      </a:t>
            </a: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else</a:t>
            </a:r>
          </a:p>
          <a:p>
            <a:r>
              <a:rPr lang="da-DK" sz="1400" b="1" smtClean="0">
                <a:latin typeface="Consolas" panose="020B0609020204030204" pitchFamily="49" charset="0"/>
              </a:rPr>
              <a:t>      {</a:t>
            </a:r>
            <a:endParaRPr lang="da-DK" sz="1400" b="1">
              <a:latin typeface="Consolas" panose="020B0609020204030204" pitchFamily="49" charset="0"/>
            </a:endParaRPr>
          </a:p>
          <a:p>
            <a:r>
              <a:rPr lang="en-US" sz="1400" b="1" smtClean="0">
                <a:latin typeface="Consolas" panose="020B0609020204030204" pitchFamily="49" charset="0"/>
              </a:rPr>
              <a:t>         TheAnimal </a:t>
            </a:r>
            <a:r>
              <a:rPr lang="en-US" sz="1400" b="1">
                <a:latin typeface="Consolas" panose="020B0609020204030204" pitchFamily="49" charset="0"/>
              </a:rPr>
              <a:t>= </a:t>
            </a:r>
            <a:r>
              <a:rPr lang="en-US" sz="1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1400" b="1">
                <a:latin typeface="Consolas" panose="020B0609020204030204" pitchFamily="49" charset="0"/>
              </a:rPr>
              <a:t> </a:t>
            </a:r>
            <a:r>
              <a:rPr lang="en-US" sz="1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Goat</a:t>
            </a:r>
            <a:r>
              <a:rPr lang="en-US" sz="1400" b="1">
                <a:latin typeface="Consolas" panose="020B0609020204030204" pitchFamily="49" charset="0"/>
              </a:rPr>
              <a:t>(</a:t>
            </a:r>
            <a:r>
              <a:rPr lang="en-US" sz="1400" b="1">
                <a:solidFill>
                  <a:srgbClr val="C00000"/>
                </a:solidFill>
                <a:latin typeface="Consolas" panose="020B0609020204030204" pitchFamily="49" charset="0"/>
              </a:rPr>
              <a:t>"Cute little Goat"</a:t>
            </a:r>
            <a:r>
              <a:rPr lang="en-US" sz="1400" b="1">
                <a:latin typeface="Consolas" panose="020B0609020204030204" pitchFamily="49" charset="0"/>
              </a:rPr>
              <a:t>);</a:t>
            </a:r>
          </a:p>
          <a:p>
            <a:r>
              <a:rPr lang="da-DK" sz="1400" b="1" smtClean="0">
                <a:latin typeface="Consolas" panose="020B0609020204030204" pitchFamily="49" charset="0"/>
              </a:rPr>
              <a:t>      }</a:t>
            </a:r>
            <a:endParaRPr lang="da-DK" sz="1400" b="1">
              <a:latin typeface="Consolas" panose="020B0609020204030204" pitchFamily="49" charset="0"/>
            </a:endParaRPr>
          </a:p>
          <a:p>
            <a:r>
              <a:rPr lang="da-DK" sz="1400" b="1" smtClean="0">
                <a:latin typeface="Consolas" panose="020B0609020204030204" pitchFamily="49" charset="0"/>
              </a:rPr>
              <a:t>   }</a:t>
            </a:r>
            <a:endParaRPr lang="da-DK" sz="1400" b="1">
              <a:latin typeface="Consolas" panose="020B0609020204030204" pitchFamily="49" charset="0"/>
            </a:endParaRPr>
          </a:p>
          <a:p>
            <a:endParaRPr lang="da-DK" sz="1400" b="1">
              <a:latin typeface="Consolas" panose="020B0609020204030204" pitchFamily="49" charset="0"/>
            </a:endParaRPr>
          </a:p>
          <a:p>
            <a:r>
              <a:rPr lang="da-DK" sz="1400" b="1" smtClean="0">
                <a:latin typeface="Consolas" panose="020B0609020204030204" pitchFamily="49" charset="0"/>
              </a:rPr>
              <a:t>   </a:t>
            </a: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1400" b="1" smtClean="0">
                <a:latin typeface="Consolas" panose="020B0609020204030204" pitchFamily="49" charset="0"/>
              </a:rPr>
              <a:t> </a:t>
            </a:r>
            <a:r>
              <a:rPr lang="da-DK" sz="1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Child</a:t>
            </a:r>
            <a:r>
              <a:rPr lang="da-DK" sz="1400" b="1">
                <a:latin typeface="Consolas" panose="020B0609020204030204" pitchFamily="49" charset="0"/>
              </a:rPr>
              <a:t> TheChild { </a:t>
            </a: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get</a:t>
            </a:r>
            <a:r>
              <a:rPr lang="da-DK" sz="1400" b="1">
                <a:latin typeface="Consolas" panose="020B0609020204030204" pitchFamily="49" charset="0"/>
              </a:rPr>
              <a:t>; }</a:t>
            </a:r>
          </a:p>
          <a:p>
            <a:r>
              <a:rPr lang="da-DK" sz="1400" b="1" smtClean="0">
                <a:latin typeface="Consolas" panose="020B0609020204030204" pitchFamily="49" charset="0"/>
              </a:rPr>
              <a:t>   </a:t>
            </a: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1400" b="1" smtClean="0">
                <a:latin typeface="Consolas" panose="020B0609020204030204" pitchFamily="49" charset="0"/>
              </a:rPr>
              <a:t> </a:t>
            </a:r>
            <a:r>
              <a:rPr lang="da-DK" sz="1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Animal</a:t>
            </a:r>
            <a:r>
              <a:rPr lang="da-DK" sz="1400" b="1">
                <a:latin typeface="Consolas" panose="020B0609020204030204" pitchFamily="49" charset="0"/>
              </a:rPr>
              <a:t> TheAnimal { </a:t>
            </a: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get</a:t>
            </a:r>
            <a:r>
              <a:rPr lang="da-DK" sz="1400" b="1">
                <a:latin typeface="Consolas" panose="020B0609020204030204" pitchFamily="49" charset="0"/>
              </a:rPr>
              <a:t>; }</a:t>
            </a:r>
          </a:p>
          <a:p>
            <a:endParaRPr lang="da-DK" sz="1400" b="1">
              <a:latin typeface="Consolas" panose="020B0609020204030204" pitchFamily="49" charset="0"/>
            </a:endParaRPr>
          </a:p>
          <a:p>
            <a:r>
              <a:rPr lang="en-US" sz="1400" b="1" smtClean="0">
                <a:latin typeface="Consolas" panose="020B0609020204030204" pitchFamily="49" charset="0"/>
              </a:rPr>
              <a:t>   </a:t>
            </a: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en-US" sz="1400" b="1" smtClean="0">
                <a:latin typeface="Consolas" panose="020B0609020204030204" pitchFamily="49" charset="0"/>
              </a:rPr>
              <a:t> </a:t>
            </a:r>
            <a:r>
              <a:rPr lang="en-US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sz="1400" b="1" smtClean="0">
                <a:latin typeface="Consolas" panose="020B0609020204030204" pitchFamily="49" charset="0"/>
              </a:rPr>
              <a:t> </a:t>
            </a:r>
            <a:r>
              <a:rPr lang="en-US" sz="1400" b="1">
                <a:latin typeface="Consolas" panose="020B0609020204030204" pitchFamily="49" charset="0"/>
              </a:rPr>
              <a:t>Interact()</a:t>
            </a:r>
          </a:p>
          <a:p>
            <a:r>
              <a:rPr lang="da-DK" sz="1400" b="1" smtClean="0">
                <a:latin typeface="Consolas" panose="020B0609020204030204" pitchFamily="49" charset="0"/>
              </a:rPr>
              <a:t>   {</a:t>
            </a:r>
            <a:endParaRPr lang="da-DK" sz="1400" b="1">
              <a:latin typeface="Consolas" panose="020B0609020204030204" pitchFamily="49" charset="0"/>
            </a:endParaRPr>
          </a:p>
          <a:p>
            <a:r>
              <a:rPr lang="en-US" sz="1400" b="1" smtClean="0">
                <a:latin typeface="Consolas" panose="020B0609020204030204" pitchFamily="49" charset="0"/>
              </a:rPr>
              <a:t>      </a:t>
            </a:r>
            <a:r>
              <a:rPr lang="en-US" sz="1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US" sz="1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Just pet the damn thing...</a:t>
            </a:r>
          </a:p>
          <a:p>
            <a:r>
              <a:rPr lang="da-DK" sz="1400" b="1" smtClean="0">
                <a:latin typeface="Consolas" panose="020B0609020204030204" pitchFamily="49" charset="0"/>
              </a:rPr>
              <a:t>   }</a:t>
            </a:r>
            <a:endParaRPr lang="da-DK" sz="1400" b="1">
              <a:latin typeface="Consolas" panose="020B0609020204030204" pitchFamily="49" charset="0"/>
            </a:endParaRPr>
          </a:p>
          <a:p>
            <a:r>
              <a:rPr lang="da-DK" sz="1400" b="1" smtClean="0">
                <a:latin typeface="Consolas" panose="020B0609020204030204" pitchFamily="49" charset="0"/>
              </a:rPr>
              <a:t>}</a:t>
            </a:r>
            <a:endParaRPr lang="da-DK" sz="1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3324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frundet rektangel 9"/>
          <p:cNvSpPr/>
          <p:nvPr/>
        </p:nvSpPr>
        <p:spPr>
          <a:xfrm>
            <a:off x="1279113" y="759885"/>
            <a:ext cx="2400614" cy="918098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Animal</a:t>
            </a:r>
          </a:p>
        </p:txBody>
      </p:sp>
      <p:sp>
        <p:nvSpPr>
          <p:cNvPr id="13" name="Afrundet rektangel 12"/>
          <p:cNvSpPr/>
          <p:nvPr/>
        </p:nvSpPr>
        <p:spPr>
          <a:xfrm>
            <a:off x="8391112" y="759885"/>
            <a:ext cx="2400614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Child</a:t>
            </a:r>
          </a:p>
          <a:p>
            <a:endParaRPr lang="da-DK" sz="2800"/>
          </a:p>
        </p:txBody>
      </p:sp>
      <p:sp>
        <p:nvSpPr>
          <p:cNvPr id="4" name="Afrundet rektangel 3"/>
          <p:cNvSpPr/>
          <p:nvPr/>
        </p:nvSpPr>
        <p:spPr>
          <a:xfrm>
            <a:off x="4733513" y="407428"/>
            <a:ext cx="2400614" cy="162301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Petting</a:t>
            </a:r>
          </a:p>
          <a:p>
            <a:pPr algn="ctr"/>
            <a:r>
              <a:rPr lang="da-DK" sz="3600" smtClean="0"/>
              <a:t>ZooV20</a:t>
            </a:r>
          </a:p>
        </p:txBody>
      </p:sp>
      <p:cxnSp>
        <p:nvCxnSpPr>
          <p:cNvPr id="16" name="Vinklet forbindelse 2"/>
          <p:cNvCxnSpPr>
            <a:stCxn id="4" idx="3"/>
            <a:endCxn id="13" idx="1"/>
          </p:cNvCxnSpPr>
          <p:nvPr/>
        </p:nvCxnSpPr>
        <p:spPr>
          <a:xfrm>
            <a:off x="7134127" y="1218934"/>
            <a:ext cx="1256985" cy="0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Vinklet forbindelse 2"/>
          <p:cNvCxnSpPr>
            <a:stCxn id="4" idx="1"/>
            <a:endCxn id="10" idx="3"/>
          </p:cNvCxnSpPr>
          <p:nvPr/>
        </p:nvCxnSpPr>
        <p:spPr>
          <a:xfrm flipH="1">
            <a:off x="3679727" y="1218934"/>
            <a:ext cx="1053786" cy="0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frundet rektangel 7"/>
          <p:cNvSpPr/>
          <p:nvPr/>
        </p:nvSpPr>
        <p:spPr>
          <a:xfrm>
            <a:off x="678960" y="3307277"/>
            <a:ext cx="1800460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Rabbit</a:t>
            </a:r>
          </a:p>
          <a:p>
            <a:pPr algn="ctr"/>
            <a:endParaRPr lang="da-DK" sz="3600" smtClean="0"/>
          </a:p>
          <a:p>
            <a:endParaRPr lang="da-DK" sz="2800"/>
          </a:p>
        </p:txBody>
      </p:sp>
      <p:cxnSp>
        <p:nvCxnSpPr>
          <p:cNvPr id="9" name="Vinklet forbindelse 2"/>
          <p:cNvCxnSpPr>
            <a:stCxn id="8" idx="0"/>
            <a:endCxn id="10" idx="2"/>
          </p:cNvCxnSpPr>
          <p:nvPr/>
        </p:nvCxnSpPr>
        <p:spPr>
          <a:xfrm flipV="1">
            <a:off x="1579190" y="1677983"/>
            <a:ext cx="900230" cy="1629294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frundet rektangel 10"/>
          <p:cNvSpPr/>
          <p:nvPr/>
        </p:nvSpPr>
        <p:spPr>
          <a:xfrm>
            <a:off x="2779497" y="3307277"/>
            <a:ext cx="1800460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Goat</a:t>
            </a:r>
          </a:p>
          <a:p>
            <a:pPr algn="ctr"/>
            <a:endParaRPr lang="da-DK" sz="3600" smtClean="0"/>
          </a:p>
          <a:p>
            <a:endParaRPr lang="da-DK" sz="2800"/>
          </a:p>
        </p:txBody>
      </p:sp>
      <p:cxnSp>
        <p:nvCxnSpPr>
          <p:cNvPr id="12" name="Vinklet forbindelse 2"/>
          <p:cNvCxnSpPr>
            <a:stCxn id="11" idx="0"/>
            <a:endCxn id="10" idx="2"/>
          </p:cNvCxnSpPr>
          <p:nvPr/>
        </p:nvCxnSpPr>
        <p:spPr>
          <a:xfrm flipH="1" flipV="1">
            <a:off x="2479420" y="1677983"/>
            <a:ext cx="1200307" cy="1629294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Vinklet forbindelse 2"/>
          <p:cNvCxnSpPr>
            <a:stCxn id="4" idx="2"/>
            <a:endCxn id="8" idx="0"/>
          </p:cNvCxnSpPr>
          <p:nvPr/>
        </p:nvCxnSpPr>
        <p:spPr>
          <a:xfrm flipH="1">
            <a:off x="1579190" y="2030440"/>
            <a:ext cx="4354630" cy="1276837"/>
          </a:xfrm>
          <a:prstGeom prst="straightConnector1">
            <a:avLst/>
          </a:prstGeom>
          <a:ln w="76200">
            <a:solidFill>
              <a:srgbClr val="FF0000"/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Vinklet forbindelse 2"/>
          <p:cNvCxnSpPr>
            <a:stCxn id="4" idx="2"/>
            <a:endCxn id="11" idx="0"/>
          </p:cNvCxnSpPr>
          <p:nvPr/>
        </p:nvCxnSpPr>
        <p:spPr>
          <a:xfrm flipH="1">
            <a:off x="3679727" y="2030440"/>
            <a:ext cx="2254093" cy="1276837"/>
          </a:xfrm>
          <a:prstGeom prst="straightConnector1">
            <a:avLst/>
          </a:prstGeom>
          <a:ln w="76200">
            <a:solidFill>
              <a:srgbClr val="FF0000"/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2" descr="https://www.iconexperience.com/_img/v_collection_png/512x512/shadow/bom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8678" y="2534536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3841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86589" y="1018940"/>
            <a:ext cx="1009449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6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public</a:t>
            </a:r>
            <a:r>
              <a:rPr lang="en-US" sz="1600" b="1" smtClean="0">
                <a:latin typeface="Consolas" panose="020B0609020204030204" pitchFamily="49" charset="0"/>
              </a:rPr>
              <a:t> PettingZooV21(</a:t>
            </a:r>
            <a:r>
              <a:rPr lang="en-US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Child</a:t>
            </a:r>
            <a:r>
              <a:rPr lang="en-US" sz="1600" b="1" smtClean="0">
                <a:latin typeface="Consolas" panose="020B0609020204030204" pitchFamily="49" charset="0"/>
              </a:rPr>
              <a:t> </a:t>
            </a:r>
            <a:r>
              <a:rPr lang="en-US" sz="1600" b="1">
                <a:latin typeface="Consolas" panose="020B0609020204030204" pitchFamily="49" charset="0"/>
              </a:rPr>
              <a:t>aChild, </a:t>
            </a:r>
            <a:r>
              <a:rPr lang="en-US" sz="16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1600" b="1">
                <a:latin typeface="Consolas" panose="020B0609020204030204" pitchFamily="49" charset="0"/>
              </a:rPr>
              <a:t> animalType)</a:t>
            </a:r>
          </a:p>
          <a:p>
            <a:r>
              <a:rPr lang="da-DK" sz="1600" b="1" smtClean="0">
                <a:latin typeface="Consolas" panose="020B0609020204030204" pitchFamily="49" charset="0"/>
              </a:rPr>
              <a:t>   {</a:t>
            </a:r>
            <a:endParaRPr lang="da-DK" sz="1600" b="1">
              <a:latin typeface="Consolas" panose="020B0609020204030204" pitchFamily="49" charset="0"/>
            </a:endParaRPr>
          </a:p>
          <a:p>
            <a:r>
              <a:rPr lang="da-DK" sz="1600" b="1" smtClean="0">
                <a:latin typeface="Consolas" panose="020B0609020204030204" pitchFamily="49" charset="0"/>
              </a:rPr>
              <a:t>      TheChild </a:t>
            </a:r>
            <a:r>
              <a:rPr lang="da-DK" sz="1600" b="1">
                <a:latin typeface="Consolas" panose="020B0609020204030204" pitchFamily="49" charset="0"/>
              </a:rPr>
              <a:t>= aChild;</a:t>
            </a:r>
          </a:p>
          <a:p>
            <a:r>
              <a:rPr lang="da-DK" sz="1600" b="1" smtClean="0">
                <a:latin typeface="Consolas" panose="020B0609020204030204" pitchFamily="49" charset="0"/>
              </a:rPr>
              <a:t>      </a:t>
            </a:r>
            <a:r>
              <a:rPr lang="da-DK" sz="1600" b="1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da-DK" sz="1600" b="1" smtClean="0">
                <a:latin typeface="Consolas" panose="020B0609020204030204" pitchFamily="49" charset="0"/>
              </a:rPr>
              <a:t> </a:t>
            </a:r>
            <a:r>
              <a:rPr lang="da-DK" sz="1600" b="1">
                <a:latin typeface="Consolas" panose="020B0609020204030204" pitchFamily="49" charset="0"/>
              </a:rPr>
              <a:t>(animalType == </a:t>
            </a:r>
            <a:r>
              <a:rPr lang="da-DK" sz="1600" b="1">
                <a:solidFill>
                  <a:srgbClr val="C00000"/>
                </a:solidFill>
                <a:latin typeface="Consolas" panose="020B0609020204030204" pitchFamily="49" charset="0"/>
              </a:rPr>
              <a:t>"Rabbit"</a:t>
            </a:r>
            <a:r>
              <a:rPr lang="da-DK" sz="1600" b="1">
                <a:latin typeface="Consolas" panose="020B0609020204030204" pitchFamily="49" charset="0"/>
              </a:rPr>
              <a:t>)</a:t>
            </a:r>
          </a:p>
          <a:p>
            <a:r>
              <a:rPr lang="da-DK" sz="1600" b="1" smtClean="0">
                <a:latin typeface="Consolas" panose="020B0609020204030204" pitchFamily="49" charset="0"/>
              </a:rPr>
              <a:t>      {</a:t>
            </a:r>
            <a:endParaRPr lang="da-DK" sz="1600" b="1">
              <a:latin typeface="Consolas" panose="020B0609020204030204" pitchFamily="49" charset="0"/>
            </a:endParaRPr>
          </a:p>
          <a:p>
            <a:r>
              <a:rPr lang="en-US" sz="1600" b="1" smtClean="0">
                <a:latin typeface="Consolas" panose="020B0609020204030204" pitchFamily="49" charset="0"/>
              </a:rPr>
              <a:t>         TheAnimal </a:t>
            </a:r>
            <a:r>
              <a:rPr lang="en-US" sz="1600" b="1">
                <a:latin typeface="Consolas" panose="020B0609020204030204" pitchFamily="49" charset="0"/>
              </a:rPr>
              <a:t>= </a:t>
            </a:r>
            <a:r>
              <a:rPr lang="en-US" sz="16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1600" b="1">
                <a:latin typeface="Consolas" panose="020B0609020204030204" pitchFamily="49" charset="0"/>
              </a:rPr>
              <a:t> </a:t>
            </a:r>
            <a:r>
              <a:rPr lang="en-US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Rabbit</a:t>
            </a:r>
            <a:r>
              <a:rPr lang="en-US" sz="1600" b="1">
                <a:latin typeface="Consolas" panose="020B0609020204030204" pitchFamily="49" charset="0"/>
              </a:rPr>
              <a:t>(</a:t>
            </a:r>
            <a:r>
              <a:rPr lang="en-US" sz="1600" b="1">
                <a:solidFill>
                  <a:srgbClr val="C00000"/>
                </a:solidFill>
                <a:latin typeface="Consolas" panose="020B0609020204030204" pitchFamily="49" charset="0"/>
              </a:rPr>
              <a:t>"A white Rabbit"</a:t>
            </a:r>
            <a:r>
              <a:rPr lang="en-US" sz="1600" b="1">
                <a:latin typeface="Consolas" panose="020B0609020204030204" pitchFamily="49" charset="0"/>
              </a:rPr>
              <a:t>);</a:t>
            </a:r>
          </a:p>
          <a:p>
            <a:r>
              <a:rPr lang="da-DK" sz="1600" b="1" smtClean="0">
                <a:latin typeface="Consolas" panose="020B0609020204030204" pitchFamily="49" charset="0"/>
              </a:rPr>
              <a:t>      }</a:t>
            </a:r>
            <a:endParaRPr lang="da-DK" sz="1600" b="1">
              <a:latin typeface="Consolas" panose="020B0609020204030204" pitchFamily="49" charset="0"/>
            </a:endParaRPr>
          </a:p>
          <a:p>
            <a:r>
              <a:rPr lang="da-DK" sz="1600" b="1" smtClean="0">
                <a:latin typeface="Consolas" panose="020B0609020204030204" pitchFamily="49" charset="0"/>
              </a:rPr>
              <a:t>      </a:t>
            </a:r>
            <a:r>
              <a:rPr lang="da-DK" sz="1600" b="1" smtClean="0">
                <a:solidFill>
                  <a:srgbClr val="0070C0"/>
                </a:solidFill>
                <a:latin typeface="Consolas" panose="020B0609020204030204" pitchFamily="49" charset="0"/>
              </a:rPr>
              <a:t>else if </a:t>
            </a:r>
            <a:r>
              <a:rPr lang="da-DK" sz="1600" b="1">
                <a:latin typeface="Consolas" panose="020B0609020204030204" pitchFamily="49" charset="0"/>
              </a:rPr>
              <a:t>(animalType == </a:t>
            </a:r>
            <a:r>
              <a:rPr lang="da-DK" sz="1600" b="1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da-DK" sz="1600" b="1" smtClean="0">
                <a:solidFill>
                  <a:srgbClr val="C00000"/>
                </a:solidFill>
                <a:latin typeface="Consolas" panose="020B0609020204030204" pitchFamily="49" charset="0"/>
              </a:rPr>
              <a:t>Goat"</a:t>
            </a:r>
            <a:r>
              <a:rPr lang="da-DK" sz="1600" b="1" smtClean="0">
                <a:latin typeface="Consolas" panose="020B0609020204030204" pitchFamily="49" charset="0"/>
              </a:rPr>
              <a:t>)</a:t>
            </a:r>
            <a:endParaRPr lang="da-DK" sz="1600" b="1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da-DK" sz="1600" b="1" smtClean="0">
                <a:latin typeface="Consolas" panose="020B0609020204030204" pitchFamily="49" charset="0"/>
              </a:rPr>
              <a:t>      {</a:t>
            </a:r>
            <a:endParaRPr lang="da-DK" sz="1600" b="1">
              <a:latin typeface="Consolas" panose="020B0609020204030204" pitchFamily="49" charset="0"/>
            </a:endParaRPr>
          </a:p>
          <a:p>
            <a:r>
              <a:rPr lang="en-US" sz="1600" b="1" smtClean="0">
                <a:latin typeface="Consolas" panose="020B0609020204030204" pitchFamily="49" charset="0"/>
              </a:rPr>
              <a:t>         TheAnimal </a:t>
            </a:r>
            <a:r>
              <a:rPr lang="en-US" sz="1600" b="1">
                <a:latin typeface="Consolas" panose="020B0609020204030204" pitchFamily="49" charset="0"/>
              </a:rPr>
              <a:t>= </a:t>
            </a:r>
            <a:r>
              <a:rPr lang="en-US" sz="16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1600" b="1">
                <a:latin typeface="Consolas" panose="020B0609020204030204" pitchFamily="49" charset="0"/>
              </a:rPr>
              <a:t> </a:t>
            </a:r>
            <a:r>
              <a:rPr lang="en-US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Goat</a:t>
            </a:r>
            <a:r>
              <a:rPr lang="en-US" sz="1600" b="1">
                <a:latin typeface="Consolas" panose="020B0609020204030204" pitchFamily="49" charset="0"/>
              </a:rPr>
              <a:t>(</a:t>
            </a:r>
            <a:r>
              <a:rPr lang="en-US" sz="1600" b="1">
                <a:solidFill>
                  <a:srgbClr val="C00000"/>
                </a:solidFill>
                <a:latin typeface="Consolas" panose="020B0609020204030204" pitchFamily="49" charset="0"/>
              </a:rPr>
              <a:t>"Cute little Goat"</a:t>
            </a:r>
            <a:r>
              <a:rPr lang="en-US" sz="1600" b="1">
                <a:latin typeface="Consolas" panose="020B0609020204030204" pitchFamily="49" charset="0"/>
              </a:rPr>
              <a:t>);</a:t>
            </a:r>
          </a:p>
          <a:p>
            <a:r>
              <a:rPr lang="da-DK" sz="1600" b="1" smtClean="0">
                <a:latin typeface="Consolas" panose="020B0609020204030204" pitchFamily="49" charset="0"/>
              </a:rPr>
              <a:t>      }</a:t>
            </a:r>
          </a:p>
          <a:p>
            <a:r>
              <a:rPr lang="da-DK" sz="1600" b="1">
                <a:latin typeface="Consolas" panose="020B0609020204030204" pitchFamily="49" charset="0"/>
              </a:rPr>
              <a:t> </a:t>
            </a:r>
            <a:r>
              <a:rPr lang="da-DK" sz="1600" b="1" smtClean="0">
                <a:latin typeface="Consolas" panose="020B0609020204030204" pitchFamily="49" charset="0"/>
              </a:rPr>
              <a:t>     </a:t>
            </a:r>
            <a:r>
              <a:rPr lang="da-DK" sz="1600" b="1" smtClean="0">
                <a:solidFill>
                  <a:srgbClr val="0070C0"/>
                </a:solidFill>
                <a:latin typeface="Consolas" panose="020B0609020204030204" pitchFamily="49" charset="0"/>
              </a:rPr>
              <a:t>else</a:t>
            </a:r>
            <a:endParaRPr lang="da-DK" sz="1600" b="1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da-DK" sz="1600" b="1">
                <a:latin typeface="Consolas" panose="020B0609020204030204" pitchFamily="49" charset="0"/>
              </a:rPr>
              <a:t>      {</a:t>
            </a:r>
          </a:p>
          <a:p>
            <a:r>
              <a:rPr lang="en-US" sz="1600" b="1">
                <a:latin typeface="Consolas" panose="020B0609020204030204" pitchFamily="49" charset="0"/>
              </a:rPr>
              <a:t>         TheAnimal = </a:t>
            </a:r>
            <a:r>
              <a:rPr lang="en-US" sz="16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1600" b="1">
                <a:latin typeface="Consolas" panose="020B0609020204030204" pitchFamily="49" charset="0"/>
              </a:rPr>
              <a:t> </a:t>
            </a:r>
            <a:r>
              <a:rPr lang="en-US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Pony</a:t>
            </a:r>
            <a:r>
              <a:rPr lang="en-US" sz="1600" b="1" smtClean="0">
                <a:latin typeface="Consolas" panose="020B0609020204030204" pitchFamily="49" charset="0"/>
              </a:rPr>
              <a:t>(</a:t>
            </a:r>
            <a:r>
              <a:rPr lang="en-US" sz="1600" b="1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1600" b="1" smtClean="0">
                <a:solidFill>
                  <a:srgbClr val="C00000"/>
                </a:solidFill>
                <a:latin typeface="Consolas" panose="020B0609020204030204" pitchFamily="49" charset="0"/>
              </a:rPr>
              <a:t>Li’l Sebastian"</a:t>
            </a:r>
            <a:r>
              <a:rPr lang="en-US" sz="1600" b="1" smtClean="0">
                <a:latin typeface="Consolas" panose="020B0609020204030204" pitchFamily="49" charset="0"/>
              </a:rPr>
              <a:t>);</a:t>
            </a:r>
            <a:endParaRPr lang="en-US" sz="1600" b="1">
              <a:latin typeface="Consolas" panose="020B0609020204030204" pitchFamily="49" charset="0"/>
            </a:endParaRPr>
          </a:p>
          <a:p>
            <a:r>
              <a:rPr lang="da-DK" sz="1600" b="1">
                <a:latin typeface="Consolas" panose="020B0609020204030204" pitchFamily="49" charset="0"/>
              </a:rPr>
              <a:t>      }</a:t>
            </a:r>
          </a:p>
          <a:p>
            <a:r>
              <a:rPr lang="da-DK" sz="1600" b="1" smtClean="0">
                <a:latin typeface="Consolas" panose="020B0609020204030204" pitchFamily="49" charset="0"/>
              </a:rPr>
              <a:t>   }</a:t>
            </a:r>
            <a:endParaRPr lang="da-DK" sz="1600" b="1">
              <a:latin typeface="Consolas" panose="020B0609020204030204" pitchFamily="49" charset="0"/>
            </a:endParaRPr>
          </a:p>
          <a:p>
            <a:endParaRPr lang="da-DK" sz="1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835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frundet rektangel 9"/>
          <p:cNvSpPr/>
          <p:nvPr/>
        </p:nvSpPr>
        <p:spPr>
          <a:xfrm>
            <a:off x="1279113" y="759885"/>
            <a:ext cx="2400614" cy="918098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Animal</a:t>
            </a:r>
          </a:p>
        </p:txBody>
      </p:sp>
      <p:sp>
        <p:nvSpPr>
          <p:cNvPr id="13" name="Afrundet rektangel 12"/>
          <p:cNvSpPr/>
          <p:nvPr/>
        </p:nvSpPr>
        <p:spPr>
          <a:xfrm>
            <a:off x="8391112" y="759885"/>
            <a:ext cx="2400614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Child</a:t>
            </a:r>
          </a:p>
          <a:p>
            <a:endParaRPr lang="da-DK" sz="2800"/>
          </a:p>
        </p:txBody>
      </p:sp>
      <p:sp>
        <p:nvSpPr>
          <p:cNvPr id="4" name="Afrundet rektangel 3"/>
          <p:cNvSpPr/>
          <p:nvPr/>
        </p:nvSpPr>
        <p:spPr>
          <a:xfrm>
            <a:off x="4733513" y="407428"/>
            <a:ext cx="2400614" cy="162301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Petting</a:t>
            </a:r>
          </a:p>
          <a:p>
            <a:pPr algn="ctr"/>
            <a:r>
              <a:rPr lang="da-DK" sz="3600" smtClean="0"/>
              <a:t>ZooV21</a:t>
            </a:r>
          </a:p>
        </p:txBody>
      </p:sp>
      <p:cxnSp>
        <p:nvCxnSpPr>
          <p:cNvPr id="16" name="Vinklet forbindelse 2"/>
          <p:cNvCxnSpPr>
            <a:stCxn id="4" idx="3"/>
            <a:endCxn id="13" idx="1"/>
          </p:cNvCxnSpPr>
          <p:nvPr/>
        </p:nvCxnSpPr>
        <p:spPr>
          <a:xfrm>
            <a:off x="7134127" y="1218934"/>
            <a:ext cx="1256985" cy="0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Vinklet forbindelse 2"/>
          <p:cNvCxnSpPr>
            <a:stCxn id="4" idx="1"/>
            <a:endCxn id="10" idx="3"/>
          </p:cNvCxnSpPr>
          <p:nvPr/>
        </p:nvCxnSpPr>
        <p:spPr>
          <a:xfrm flipH="1">
            <a:off x="3679727" y="1218934"/>
            <a:ext cx="1053786" cy="0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frundet rektangel 7"/>
          <p:cNvSpPr/>
          <p:nvPr/>
        </p:nvSpPr>
        <p:spPr>
          <a:xfrm>
            <a:off x="678960" y="3307277"/>
            <a:ext cx="1800460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Rabbit</a:t>
            </a:r>
          </a:p>
          <a:p>
            <a:pPr algn="ctr"/>
            <a:endParaRPr lang="da-DK" sz="3600" smtClean="0"/>
          </a:p>
          <a:p>
            <a:endParaRPr lang="da-DK" sz="2800"/>
          </a:p>
        </p:txBody>
      </p:sp>
      <p:cxnSp>
        <p:nvCxnSpPr>
          <p:cNvPr id="9" name="Vinklet forbindelse 2"/>
          <p:cNvCxnSpPr>
            <a:stCxn id="8" idx="0"/>
            <a:endCxn id="10" idx="2"/>
          </p:cNvCxnSpPr>
          <p:nvPr/>
        </p:nvCxnSpPr>
        <p:spPr>
          <a:xfrm flipV="1">
            <a:off x="1579190" y="1677983"/>
            <a:ext cx="900230" cy="1629294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frundet rektangel 10"/>
          <p:cNvSpPr/>
          <p:nvPr/>
        </p:nvSpPr>
        <p:spPr>
          <a:xfrm>
            <a:off x="2779497" y="3307277"/>
            <a:ext cx="1800460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Goat</a:t>
            </a:r>
          </a:p>
          <a:p>
            <a:pPr algn="ctr"/>
            <a:endParaRPr lang="da-DK" sz="3600" smtClean="0"/>
          </a:p>
          <a:p>
            <a:endParaRPr lang="da-DK" sz="2800"/>
          </a:p>
        </p:txBody>
      </p:sp>
      <p:cxnSp>
        <p:nvCxnSpPr>
          <p:cNvPr id="12" name="Vinklet forbindelse 2"/>
          <p:cNvCxnSpPr>
            <a:stCxn id="11" idx="0"/>
            <a:endCxn id="10" idx="2"/>
          </p:cNvCxnSpPr>
          <p:nvPr/>
        </p:nvCxnSpPr>
        <p:spPr>
          <a:xfrm flipH="1" flipV="1">
            <a:off x="2479420" y="1677983"/>
            <a:ext cx="1200307" cy="1629294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Vinklet forbindelse 2"/>
          <p:cNvCxnSpPr>
            <a:stCxn id="4" idx="2"/>
            <a:endCxn id="8" idx="0"/>
          </p:cNvCxnSpPr>
          <p:nvPr/>
        </p:nvCxnSpPr>
        <p:spPr>
          <a:xfrm flipH="1">
            <a:off x="1579190" y="2030440"/>
            <a:ext cx="4354630" cy="1276837"/>
          </a:xfrm>
          <a:prstGeom prst="straightConnector1">
            <a:avLst/>
          </a:prstGeom>
          <a:ln w="76200">
            <a:solidFill>
              <a:srgbClr val="FF0000"/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Vinklet forbindelse 2"/>
          <p:cNvCxnSpPr>
            <a:stCxn id="4" idx="2"/>
            <a:endCxn id="11" idx="0"/>
          </p:cNvCxnSpPr>
          <p:nvPr/>
        </p:nvCxnSpPr>
        <p:spPr>
          <a:xfrm flipH="1">
            <a:off x="3679727" y="2030440"/>
            <a:ext cx="2254093" cy="1276837"/>
          </a:xfrm>
          <a:prstGeom prst="straightConnector1">
            <a:avLst/>
          </a:prstGeom>
          <a:ln w="76200">
            <a:solidFill>
              <a:srgbClr val="FF0000"/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frundet rektangel 13"/>
          <p:cNvSpPr/>
          <p:nvPr/>
        </p:nvSpPr>
        <p:spPr>
          <a:xfrm>
            <a:off x="4880034" y="3307277"/>
            <a:ext cx="1800460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Pony</a:t>
            </a:r>
          </a:p>
          <a:p>
            <a:pPr algn="ctr"/>
            <a:endParaRPr lang="da-DK" sz="3600" smtClean="0"/>
          </a:p>
          <a:p>
            <a:endParaRPr lang="da-DK" sz="2800"/>
          </a:p>
        </p:txBody>
      </p:sp>
      <p:cxnSp>
        <p:nvCxnSpPr>
          <p:cNvPr id="15" name="Vinklet forbindelse 2"/>
          <p:cNvCxnSpPr>
            <a:stCxn id="4" idx="2"/>
            <a:endCxn id="14" idx="0"/>
          </p:cNvCxnSpPr>
          <p:nvPr/>
        </p:nvCxnSpPr>
        <p:spPr>
          <a:xfrm flipH="1">
            <a:off x="5780264" y="2030440"/>
            <a:ext cx="153556" cy="1276837"/>
          </a:xfrm>
          <a:prstGeom prst="straightConnector1">
            <a:avLst/>
          </a:prstGeom>
          <a:ln w="76200">
            <a:solidFill>
              <a:srgbClr val="FF0000"/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Vinklet forbindelse 2"/>
          <p:cNvCxnSpPr>
            <a:stCxn id="14" idx="0"/>
            <a:endCxn id="10" idx="2"/>
          </p:cNvCxnSpPr>
          <p:nvPr/>
        </p:nvCxnSpPr>
        <p:spPr>
          <a:xfrm flipH="1" flipV="1">
            <a:off x="2479420" y="1677983"/>
            <a:ext cx="3300844" cy="1629294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2" descr="https://www.iconexperience.com/_img/v_collection_png/512x512/shadow/bom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8678" y="2534536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963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86589" y="1018940"/>
            <a:ext cx="1009449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class </a:t>
            </a:r>
            <a:r>
              <a:rPr lang="da-DK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PettingZooV30</a:t>
            </a:r>
            <a:endParaRPr lang="da-DK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b="1" smtClean="0">
                <a:latin typeface="Consolas" panose="020B0609020204030204" pitchFamily="49" charset="0"/>
              </a:rPr>
              <a:t>{</a:t>
            </a:r>
            <a:endParaRPr lang="da-DK" b="1">
              <a:latin typeface="Consolas" panose="020B0609020204030204" pitchFamily="49" charset="0"/>
            </a:endParaRPr>
          </a:p>
          <a:p>
            <a:r>
              <a:rPr lang="da-DK" b="1" smtClean="0">
                <a:latin typeface="Consolas" panose="020B0609020204030204" pitchFamily="49" charset="0"/>
              </a:rPr>
              <a:t>  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b="1" smtClean="0">
                <a:latin typeface="Consolas" panose="020B0609020204030204" pitchFamily="49" charset="0"/>
              </a:rPr>
              <a:t> PettingZooV30(</a:t>
            </a:r>
            <a:r>
              <a:rPr lang="en-US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Child</a:t>
            </a:r>
            <a:r>
              <a:rPr lang="da-DK" b="1" smtClean="0">
                <a:latin typeface="Consolas" panose="020B0609020204030204" pitchFamily="49" charset="0"/>
              </a:rPr>
              <a:t> aChild,</a:t>
            </a:r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a-DK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Animal</a:t>
            </a:r>
            <a:r>
              <a:rPr lang="da-DK" b="1" smtClean="0">
                <a:latin typeface="Consolas" panose="020B0609020204030204" pitchFamily="49" charset="0"/>
              </a:rPr>
              <a:t> anAnimal)</a:t>
            </a:r>
            <a:endParaRPr lang="da-DK" b="1">
              <a:latin typeface="Consolas" panose="020B0609020204030204" pitchFamily="49" charset="0"/>
            </a:endParaRPr>
          </a:p>
          <a:p>
            <a:r>
              <a:rPr lang="da-DK" b="1" smtClean="0">
                <a:latin typeface="Consolas" panose="020B0609020204030204" pitchFamily="49" charset="0"/>
              </a:rPr>
              <a:t>   {</a:t>
            </a:r>
            <a:endParaRPr lang="da-DK" b="1">
              <a:latin typeface="Consolas" panose="020B0609020204030204" pitchFamily="49" charset="0"/>
            </a:endParaRPr>
          </a:p>
          <a:p>
            <a:r>
              <a:rPr lang="en-US" b="1" smtClean="0">
                <a:latin typeface="Consolas" panose="020B0609020204030204" pitchFamily="49" charset="0"/>
              </a:rPr>
              <a:t>      TheChild = </a:t>
            </a:r>
            <a:r>
              <a:rPr lang="da-DK" b="1">
                <a:latin typeface="Consolas" panose="020B0609020204030204" pitchFamily="49" charset="0"/>
              </a:rPr>
              <a:t>aChild</a:t>
            </a:r>
            <a:r>
              <a:rPr lang="en-US" b="1" smtClean="0">
                <a:latin typeface="Consolas" panose="020B0609020204030204" pitchFamily="49" charset="0"/>
              </a:rPr>
              <a:t>;</a:t>
            </a:r>
            <a:endParaRPr lang="en-US" b="1">
              <a:latin typeface="Consolas" panose="020B0609020204030204" pitchFamily="49" charset="0"/>
            </a:endParaRPr>
          </a:p>
          <a:p>
            <a:r>
              <a:rPr lang="en-US" b="1" smtClean="0">
                <a:latin typeface="Consolas" panose="020B0609020204030204" pitchFamily="49" charset="0"/>
              </a:rPr>
              <a:t>      The</a:t>
            </a:r>
            <a:r>
              <a:rPr lang="da-DK" b="1">
                <a:latin typeface="Consolas" panose="020B0609020204030204" pitchFamily="49" charset="0"/>
              </a:rPr>
              <a:t>Animal</a:t>
            </a:r>
            <a:r>
              <a:rPr lang="en-US" b="1" smtClean="0">
                <a:latin typeface="Consolas" panose="020B0609020204030204" pitchFamily="49" charset="0"/>
              </a:rPr>
              <a:t> = </a:t>
            </a:r>
            <a:r>
              <a:rPr lang="da-DK" b="1">
                <a:latin typeface="Consolas" panose="020B0609020204030204" pitchFamily="49" charset="0"/>
              </a:rPr>
              <a:t>anAnimal</a:t>
            </a:r>
            <a:r>
              <a:rPr lang="en-US" b="1" smtClean="0">
                <a:latin typeface="Consolas" panose="020B0609020204030204" pitchFamily="49" charset="0"/>
              </a:rPr>
              <a:t>;</a:t>
            </a:r>
            <a:endParaRPr lang="en-US" b="1">
              <a:latin typeface="Consolas" panose="020B0609020204030204" pitchFamily="49" charset="0"/>
            </a:endParaRPr>
          </a:p>
          <a:p>
            <a:r>
              <a:rPr lang="da-DK" b="1" smtClean="0">
                <a:latin typeface="Consolas" panose="020B0609020204030204" pitchFamily="49" charset="0"/>
              </a:rPr>
              <a:t>   }</a:t>
            </a:r>
            <a:endParaRPr lang="da-DK" b="1">
              <a:latin typeface="Consolas" panose="020B0609020204030204" pitchFamily="49" charset="0"/>
            </a:endParaRPr>
          </a:p>
          <a:p>
            <a:endParaRPr lang="da-DK" b="1">
              <a:latin typeface="Consolas" panose="020B0609020204030204" pitchFamily="49" charset="0"/>
            </a:endParaRPr>
          </a:p>
          <a:p>
            <a:r>
              <a:rPr lang="da-DK" b="1" smtClean="0">
                <a:latin typeface="Consolas" panose="020B0609020204030204" pitchFamily="49" charset="0"/>
              </a:rPr>
              <a:t>  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b="1" smtClean="0">
                <a:latin typeface="Consolas" panose="020B0609020204030204" pitchFamily="49" charset="0"/>
              </a:rPr>
              <a:t> </a:t>
            </a:r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Child</a:t>
            </a:r>
            <a:r>
              <a:rPr lang="da-DK" b="1">
                <a:latin typeface="Consolas" panose="020B0609020204030204" pitchFamily="49" charset="0"/>
              </a:rPr>
              <a:t> TheChild </a:t>
            </a:r>
            <a:r>
              <a:rPr lang="da-DK" b="1" smtClean="0">
                <a:latin typeface="Consolas" panose="020B0609020204030204" pitchFamily="49" charset="0"/>
              </a:rPr>
              <a:t>{ </a:t>
            </a:r>
            <a:r>
              <a:rPr lang="da-DK" b="1" smtClean="0">
                <a:solidFill>
                  <a:srgbClr val="0070C0"/>
                </a:solidFill>
                <a:latin typeface="Consolas" panose="020B0609020204030204" pitchFamily="49" charset="0"/>
              </a:rPr>
              <a:t>get</a:t>
            </a:r>
            <a:r>
              <a:rPr lang="da-DK" b="1" smtClean="0">
                <a:latin typeface="Consolas" panose="020B0609020204030204" pitchFamily="49" charset="0"/>
              </a:rPr>
              <a:t>; </a:t>
            </a:r>
            <a:r>
              <a:rPr lang="da-DK" b="1">
                <a:latin typeface="Consolas" panose="020B0609020204030204" pitchFamily="49" charset="0"/>
              </a:rPr>
              <a:t>}</a:t>
            </a:r>
          </a:p>
          <a:p>
            <a:r>
              <a:rPr lang="da-DK" b="1" smtClean="0">
                <a:latin typeface="Consolas" panose="020B0609020204030204" pitchFamily="49" charset="0"/>
              </a:rPr>
              <a:t>   </a:t>
            </a:r>
            <a:r>
              <a:rPr lang="da-DK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b="1" smtClean="0">
                <a:latin typeface="Consolas" panose="020B0609020204030204" pitchFamily="49" charset="0"/>
              </a:rPr>
              <a:t> </a:t>
            </a:r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Animal</a:t>
            </a:r>
            <a:r>
              <a:rPr lang="da-DK" b="1" smtClean="0">
                <a:latin typeface="Consolas" panose="020B0609020204030204" pitchFamily="49" charset="0"/>
              </a:rPr>
              <a:t> TheAnimal { </a:t>
            </a:r>
            <a:r>
              <a:rPr lang="da-DK" b="1" smtClean="0">
                <a:solidFill>
                  <a:srgbClr val="0070C0"/>
                </a:solidFill>
                <a:latin typeface="Consolas" panose="020B0609020204030204" pitchFamily="49" charset="0"/>
              </a:rPr>
              <a:t>get</a:t>
            </a:r>
            <a:r>
              <a:rPr lang="da-DK" b="1" smtClean="0">
                <a:latin typeface="Consolas" panose="020B0609020204030204" pitchFamily="49" charset="0"/>
              </a:rPr>
              <a:t>; </a:t>
            </a:r>
            <a:r>
              <a:rPr lang="da-DK" b="1">
                <a:latin typeface="Consolas" panose="020B0609020204030204" pitchFamily="49" charset="0"/>
              </a:rPr>
              <a:t>}</a:t>
            </a:r>
          </a:p>
          <a:p>
            <a:endParaRPr lang="da-DK" b="1">
              <a:latin typeface="Consolas" panose="020B0609020204030204" pitchFamily="49" charset="0"/>
            </a:endParaRPr>
          </a:p>
          <a:p>
            <a:r>
              <a:rPr lang="en-US" b="1" smtClean="0">
                <a:latin typeface="Consolas" panose="020B0609020204030204" pitchFamily="49" charset="0"/>
              </a:rPr>
              <a:t>   </a:t>
            </a:r>
            <a:r>
              <a:rPr lang="da-DK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en-US" b="1" smtClean="0"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b="1" smtClean="0">
                <a:latin typeface="Consolas" panose="020B0609020204030204" pitchFamily="49" charset="0"/>
              </a:rPr>
              <a:t> Interact()</a:t>
            </a:r>
          </a:p>
          <a:p>
            <a:r>
              <a:rPr lang="da-DK" b="1" smtClean="0">
                <a:latin typeface="Consolas" panose="020B0609020204030204" pitchFamily="49" charset="0"/>
              </a:rPr>
              <a:t>   {</a:t>
            </a:r>
            <a:endParaRPr lang="da-DK" b="1">
              <a:latin typeface="Consolas" panose="020B0609020204030204" pitchFamily="49" charset="0"/>
            </a:endParaRPr>
          </a:p>
          <a:p>
            <a:r>
              <a:rPr lang="en-US" b="1" smtClean="0">
                <a:latin typeface="Consolas" panose="020B0609020204030204" pitchFamily="49" charset="0"/>
              </a:rPr>
              <a:t>      </a:t>
            </a:r>
            <a:r>
              <a:rPr lang="en-US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US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Just pet the damn thing...</a:t>
            </a:r>
          </a:p>
          <a:p>
            <a:r>
              <a:rPr lang="da-DK" b="1" smtClean="0">
                <a:latin typeface="Consolas" panose="020B0609020204030204" pitchFamily="49" charset="0"/>
              </a:rPr>
              <a:t>   }</a:t>
            </a:r>
            <a:endParaRPr lang="da-DK" b="1">
              <a:latin typeface="Consolas" panose="020B0609020204030204" pitchFamily="49" charset="0"/>
            </a:endParaRPr>
          </a:p>
          <a:p>
            <a:r>
              <a:rPr lang="da-DK" b="1" smtClean="0">
                <a:latin typeface="Consolas" panose="020B0609020204030204" pitchFamily="49" charset="0"/>
              </a:rPr>
              <a:t>}</a:t>
            </a:r>
            <a:endParaRPr lang="da-DK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0599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frundet rektangel 12"/>
          <p:cNvSpPr/>
          <p:nvPr/>
        </p:nvSpPr>
        <p:spPr>
          <a:xfrm>
            <a:off x="4584498" y="834391"/>
            <a:ext cx="2400614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Child</a:t>
            </a:r>
          </a:p>
          <a:p>
            <a:endParaRPr lang="da-DK" sz="2800"/>
          </a:p>
        </p:txBody>
      </p:sp>
      <p:sp>
        <p:nvSpPr>
          <p:cNvPr id="4" name="Afrundet rektangel 3"/>
          <p:cNvSpPr/>
          <p:nvPr/>
        </p:nvSpPr>
        <p:spPr>
          <a:xfrm>
            <a:off x="926899" y="481934"/>
            <a:ext cx="2400614" cy="162301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Petting</a:t>
            </a:r>
          </a:p>
          <a:p>
            <a:pPr algn="ctr"/>
            <a:r>
              <a:rPr lang="da-DK" sz="3600" smtClean="0"/>
              <a:t>ZooV30</a:t>
            </a:r>
          </a:p>
          <a:p>
            <a:endParaRPr lang="da-DK" sz="3600"/>
          </a:p>
        </p:txBody>
      </p:sp>
      <p:cxnSp>
        <p:nvCxnSpPr>
          <p:cNvPr id="16" name="Vinklet forbindelse 2"/>
          <p:cNvCxnSpPr>
            <a:stCxn id="4" idx="3"/>
            <a:endCxn id="13" idx="1"/>
          </p:cNvCxnSpPr>
          <p:nvPr/>
        </p:nvCxnSpPr>
        <p:spPr>
          <a:xfrm>
            <a:off x="3327513" y="1293440"/>
            <a:ext cx="1256985" cy="0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Vinklet forbindelse 2"/>
          <p:cNvCxnSpPr>
            <a:stCxn id="4" idx="2"/>
            <a:endCxn id="10" idx="0"/>
          </p:cNvCxnSpPr>
          <p:nvPr/>
        </p:nvCxnSpPr>
        <p:spPr>
          <a:xfrm>
            <a:off x="2127206" y="2104946"/>
            <a:ext cx="0" cy="1284796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frundet rektangel 7"/>
          <p:cNvSpPr/>
          <p:nvPr/>
        </p:nvSpPr>
        <p:spPr>
          <a:xfrm>
            <a:off x="926899" y="3389742"/>
            <a:ext cx="2400614" cy="918098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Animal</a:t>
            </a:r>
          </a:p>
        </p:txBody>
      </p:sp>
      <p:pic>
        <p:nvPicPr>
          <p:cNvPr id="12" name="Picture 2" descr="Billedresultat for tic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8678" y="2534536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3182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1012925"/>
            <a:ext cx="1009449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interface 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IAnimal</a:t>
            </a:r>
            <a:endParaRPr lang="da-DK" sz="2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{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string</a:t>
            </a:r>
            <a:r>
              <a:rPr lang="da-DK" sz="2400" b="1" smtClean="0">
                <a:latin typeface="Consolas" panose="020B0609020204030204" pitchFamily="49" charset="0"/>
              </a:rPr>
              <a:t> </a:t>
            </a:r>
            <a:r>
              <a:rPr lang="en-US" sz="2400" b="1" smtClean="0">
                <a:latin typeface="Consolas" panose="020B0609020204030204" pitchFamily="49" charset="0"/>
              </a:rPr>
              <a:t>Description</a:t>
            </a:r>
            <a:r>
              <a:rPr lang="da-DK" sz="2400" b="1" smtClean="0">
                <a:latin typeface="Consolas" panose="020B0609020204030204" pitchFamily="49" charset="0"/>
              </a:rPr>
              <a:t> </a:t>
            </a:r>
            <a:r>
              <a:rPr lang="da-DK" sz="2400" b="1">
                <a:latin typeface="Consolas" panose="020B0609020204030204" pitchFamily="49" charset="0"/>
              </a:rPr>
              <a:t>{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get</a:t>
            </a:r>
            <a:r>
              <a:rPr lang="da-DK" sz="2400" b="1">
                <a:latin typeface="Consolas" panose="020B0609020204030204" pitchFamily="49" charset="0"/>
              </a:rPr>
              <a:t>; </a:t>
            </a:r>
            <a:r>
              <a:rPr lang="da-DK" sz="2400" b="1" smtClean="0">
                <a:latin typeface="Consolas" panose="020B0609020204030204" pitchFamily="49" charset="0"/>
              </a:rPr>
              <a:t>}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}</a:t>
            </a:r>
            <a:endParaRPr lang="da-DK" sz="2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628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The Problem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5075321" cy="4351338"/>
          </a:xfrm>
        </p:spPr>
        <p:txBody>
          <a:bodyPr>
            <a:normAutofit/>
          </a:bodyPr>
          <a:lstStyle/>
          <a:p>
            <a:r>
              <a:rPr lang="da-DK" sz="3200" smtClean="0"/>
              <a:t>A </a:t>
            </a:r>
            <a:r>
              <a:rPr lang="da-DK" sz="3200" b="1" smtClean="0"/>
              <a:t>Petting Zoo </a:t>
            </a:r>
            <a:r>
              <a:rPr lang="da-DK" sz="3200" smtClean="0"/>
              <a:t>contains</a:t>
            </a:r>
          </a:p>
          <a:p>
            <a:pPr lvl="1"/>
            <a:r>
              <a:rPr lang="da-DK" sz="2800" smtClean="0"/>
              <a:t>A </a:t>
            </a:r>
            <a:r>
              <a:rPr lang="da-DK" sz="2800" b="1" smtClean="0"/>
              <a:t>child</a:t>
            </a:r>
          </a:p>
          <a:p>
            <a:pPr lvl="1"/>
            <a:r>
              <a:rPr lang="da-DK" sz="2800" smtClean="0"/>
              <a:t>An </a:t>
            </a:r>
            <a:r>
              <a:rPr lang="da-DK" sz="2800" b="1" smtClean="0"/>
              <a:t>animal</a:t>
            </a:r>
          </a:p>
          <a:p>
            <a:r>
              <a:rPr lang="da-DK" sz="3200" b="1" i="1" smtClean="0">
                <a:solidFill>
                  <a:srgbClr val="FF0000"/>
                </a:solidFill>
              </a:rPr>
              <a:t>How to create an animal which ”matches” the child</a:t>
            </a:r>
            <a:endParaRPr lang="da-DK" sz="3200" b="1" i="1">
              <a:solidFill>
                <a:srgbClr val="FF0000"/>
              </a:solidFill>
            </a:endParaRPr>
          </a:p>
        </p:txBody>
      </p:sp>
      <p:pic>
        <p:nvPicPr>
          <p:cNvPr id="4" name="Bille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1005" y="0"/>
            <a:ext cx="54909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667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86589" y="1018940"/>
            <a:ext cx="1009449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class </a:t>
            </a:r>
            <a:r>
              <a:rPr lang="da-DK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PettingZooV31</a:t>
            </a:r>
            <a:endParaRPr lang="da-DK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b="1" smtClean="0">
                <a:latin typeface="Consolas" panose="020B0609020204030204" pitchFamily="49" charset="0"/>
              </a:rPr>
              <a:t>{</a:t>
            </a:r>
            <a:endParaRPr lang="da-DK" b="1">
              <a:latin typeface="Consolas" panose="020B0609020204030204" pitchFamily="49" charset="0"/>
            </a:endParaRPr>
          </a:p>
          <a:p>
            <a:r>
              <a:rPr lang="da-DK" b="1" smtClean="0">
                <a:latin typeface="Consolas" panose="020B0609020204030204" pitchFamily="49" charset="0"/>
              </a:rPr>
              <a:t>  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b="1" smtClean="0">
                <a:latin typeface="Consolas" panose="020B0609020204030204" pitchFamily="49" charset="0"/>
              </a:rPr>
              <a:t> PettingZooV31(</a:t>
            </a:r>
            <a:r>
              <a:rPr lang="en-US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Child</a:t>
            </a:r>
            <a:r>
              <a:rPr lang="da-DK" b="1" smtClean="0">
                <a:latin typeface="Consolas" panose="020B0609020204030204" pitchFamily="49" charset="0"/>
              </a:rPr>
              <a:t> aChild,</a:t>
            </a:r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a-DK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IAnimal</a:t>
            </a:r>
            <a:r>
              <a:rPr lang="da-DK" b="1" smtClean="0">
                <a:latin typeface="Consolas" panose="020B0609020204030204" pitchFamily="49" charset="0"/>
              </a:rPr>
              <a:t> anAnimal)</a:t>
            </a:r>
            <a:endParaRPr lang="da-DK" b="1">
              <a:latin typeface="Consolas" panose="020B0609020204030204" pitchFamily="49" charset="0"/>
            </a:endParaRPr>
          </a:p>
          <a:p>
            <a:r>
              <a:rPr lang="da-DK" b="1" smtClean="0">
                <a:latin typeface="Consolas" panose="020B0609020204030204" pitchFamily="49" charset="0"/>
              </a:rPr>
              <a:t>   {</a:t>
            </a:r>
            <a:endParaRPr lang="da-DK" b="1">
              <a:latin typeface="Consolas" panose="020B0609020204030204" pitchFamily="49" charset="0"/>
            </a:endParaRPr>
          </a:p>
          <a:p>
            <a:r>
              <a:rPr lang="en-US" b="1" smtClean="0">
                <a:latin typeface="Consolas" panose="020B0609020204030204" pitchFamily="49" charset="0"/>
              </a:rPr>
              <a:t>      TheChild = </a:t>
            </a:r>
            <a:r>
              <a:rPr lang="da-DK" b="1">
                <a:latin typeface="Consolas" panose="020B0609020204030204" pitchFamily="49" charset="0"/>
              </a:rPr>
              <a:t>aChild</a:t>
            </a:r>
            <a:r>
              <a:rPr lang="en-US" b="1" smtClean="0">
                <a:latin typeface="Consolas" panose="020B0609020204030204" pitchFamily="49" charset="0"/>
              </a:rPr>
              <a:t>;</a:t>
            </a:r>
            <a:endParaRPr lang="en-US" b="1">
              <a:latin typeface="Consolas" panose="020B0609020204030204" pitchFamily="49" charset="0"/>
            </a:endParaRPr>
          </a:p>
          <a:p>
            <a:r>
              <a:rPr lang="en-US" b="1" smtClean="0">
                <a:latin typeface="Consolas" panose="020B0609020204030204" pitchFamily="49" charset="0"/>
              </a:rPr>
              <a:t>      The</a:t>
            </a:r>
            <a:r>
              <a:rPr lang="da-DK" b="1">
                <a:latin typeface="Consolas" panose="020B0609020204030204" pitchFamily="49" charset="0"/>
              </a:rPr>
              <a:t>Animal</a:t>
            </a:r>
            <a:r>
              <a:rPr lang="en-US" b="1" smtClean="0">
                <a:latin typeface="Consolas" panose="020B0609020204030204" pitchFamily="49" charset="0"/>
              </a:rPr>
              <a:t> = </a:t>
            </a:r>
            <a:r>
              <a:rPr lang="da-DK" b="1">
                <a:latin typeface="Consolas" panose="020B0609020204030204" pitchFamily="49" charset="0"/>
              </a:rPr>
              <a:t>anAnimal</a:t>
            </a:r>
            <a:r>
              <a:rPr lang="en-US" b="1" smtClean="0">
                <a:latin typeface="Consolas" panose="020B0609020204030204" pitchFamily="49" charset="0"/>
              </a:rPr>
              <a:t>;</a:t>
            </a:r>
            <a:endParaRPr lang="en-US" b="1">
              <a:latin typeface="Consolas" panose="020B0609020204030204" pitchFamily="49" charset="0"/>
            </a:endParaRPr>
          </a:p>
          <a:p>
            <a:r>
              <a:rPr lang="da-DK" b="1" smtClean="0">
                <a:latin typeface="Consolas" panose="020B0609020204030204" pitchFamily="49" charset="0"/>
              </a:rPr>
              <a:t>   }</a:t>
            </a:r>
            <a:endParaRPr lang="da-DK" b="1">
              <a:latin typeface="Consolas" panose="020B0609020204030204" pitchFamily="49" charset="0"/>
            </a:endParaRPr>
          </a:p>
          <a:p>
            <a:endParaRPr lang="da-DK" b="1">
              <a:latin typeface="Consolas" panose="020B0609020204030204" pitchFamily="49" charset="0"/>
            </a:endParaRPr>
          </a:p>
          <a:p>
            <a:r>
              <a:rPr lang="da-DK" b="1" smtClean="0">
                <a:latin typeface="Consolas" panose="020B0609020204030204" pitchFamily="49" charset="0"/>
              </a:rPr>
              <a:t>  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b="1" smtClean="0">
                <a:latin typeface="Consolas" panose="020B0609020204030204" pitchFamily="49" charset="0"/>
              </a:rPr>
              <a:t> </a:t>
            </a:r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Child</a:t>
            </a:r>
            <a:r>
              <a:rPr lang="da-DK" b="1">
                <a:latin typeface="Consolas" panose="020B0609020204030204" pitchFamily="49" charset="0"/>
              </a:rPr>
              <a:t> TheChild </a:t>
            </a:r>
            <a:r>
              <a:rPr lang="da-DK" b="1" smtClean="0">
                <a:latin typeface="Consolas" panose="020B0609020204030204" pitchFamily="49" charset="0"/>
              </a:rPr>
              <a:t>{ </a:t>
            </a:r>
            <a:r>
              <a:rPr lang="da-DK" b="1" smtClean="0">
                <a:solidFill>
                  <a:srgbClr val="0070C0"/>
                </a:solidFill>
                <a:latin typeface="Consolas" panose="020B0609020204030204" pitchFamily="49" charset="0"/>
              </a:rPr>
              <a:t>get</a:t>
            </a:r>
            <a:r>
              <a:rPr lang="da-DK" b="1" smtClean="0">
                <a:latin typeface="Consolas" panose="020B0609020204030204" pitchFamily="49" charset="0"/>
              </a:rPr>
              <a:t>; </a:t>
            </a:r>
            <a:r>
              <a:rPr lang="da-DK" b="1">
                <a:latin typeface="Consolas" panose="020B0609020204030204" pitchFamily="49" charset="0"/>
              </a:rPr>
              <a:t>}</a:t>
            </a:r>
          </a:p>
          <a:p>
            <a:r>
              <a:rPr lang="da-DK" b="1" smtClean="0">
                <a:latin typeface="Consolas" panose="020B0609020204030204" pitchFamily="49" charset="0"/>
              </a:rPr>
              <a:t>   </a:t>
            </a:r>
            <a:r>
              <a:rPr lang="da-DK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b="1" smtClean="0">
                <a:latin typeface="Consolas" panose="020B0609020204030204" pitchFamily="49" charset="0"/>
              </a:rPr>
              <a:t> </a:t>
            </a:r>
            <a:r>
              <a:rPr lang="da-DK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IAnimal</a:t>
            </a:r>
            <a:r>
              <a:rPr lang="da-DK" b="1" smtClean="0">
                <a:latin typeface="Consolas" panose="020B0609020204030204" pitchFamily="49" charset="0"/>
              </a:rPr>
              <a:t> TheAnimal { </a:t>
            </a:r>
            <a:r>
              <a:rPr lang="da-DK" b="1" smtClean="0">
                <a:solidFill>
                  <a:srgbClr val="0070C0"/>
                </a:solidFill>
                <a:latin typeface="Consolas" panose="020B0609020204030204" pitchFamily="49" charset="0"/>
              </a:rPr>
              <a:t>get</a:t>
            </a:r>
            <a:r>
              <a:rPr lang="da-DK" b="1" smtClean="0">
                <a:latin typeface="Consolas" panose="020B0609020204030204" pitchFamily="49" charset="0"/>
              </a:rPr>
              <a:t>; </a:t>
            </a:r>
            <a:r>
              <a:rPr lang="da-DK" b="1">
                <a:latin typeface="Consolas" panose="020B0609020204030204" pitchFamily="49" charset="0"/>
              </a:rPr>
              <a:t>}</a:t>
            </a:r>
          </a:p>
          <a:p>
            <a:endParaRPr lang="da-DK" b="1">
              <a:latin typeface="Consolas" panose="020B0609020204030204" pitchFamily="49" charset="0"/>
            </a:endParaRPr>
          </a:p>
          <a:p>
            <a:r>
              <a:rPr lang="en-US" b="1" smtClean="0">
                <a:latin typeface="Consolas" panose="020B0609020204030204" pitchFamily="49" charset="0"/>
              </a:rPr>
              <a:t>   </a:t>
            </a:r>
            <a:r>
              <a:rPr lang="da-DK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en-US" b="1" smtClean="0"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b="1" smtClean="0">
                <a:latin typeface="Consolas" panose="020B0609020204030204" pitchFamily="49" charset="0"/>
              </a:rPr>
              <a:t> Interact()</a:t>
            </a:r>
          </a:p>
          <a:p>
            <a:r>
              <a:rPr lang="da-DK" b="1" smtClean="0">
                <a:latin typeface="Consolas" panose="020B0609020204030204" pitchFamily="49" charset="0"/>
              </a:rPr>
              <a:t>   {</a:t>
            </a:r>
            <a:endParaRPr lang="da-DK" b="1">
              <a:latin typeface="Consolas" panose="020B0609020204030204" pitchFamily="49" charset="0"/>
            </a:endParaRPr>
          </a:p>
          <a:p>
            <a:r>
              <a:rPr lang="en-US" b="1" smtClean="0">
                <a:latin typeface="Consolas" panose="020B0609020204030204" pitchFamily="49" charset="0"/>
              </a:rPr>
              <a:t>      </a:t>
            </a:r>
            <a:r>
              <a:rPr lang="en-US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US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Just pet the damn thing...</a:t>
            </a:r>
          </a:p>
          <a:p>
            <a:r>
              <a:rPr lang="da-DK" b="1" smtClean="0">
                <a:latin typeface="Consolas" panose="020B0609020204030204" pitchFamily="49" charset="0"/>
              </a:rPr>
              <a:t>   }</a:t>
            </a:r>
            <a:endParaRPr lang="da-DK" b="1">
              <a:latin typeface="Consolas" panose="020B0609020204030204" pitchFamily="49" charset="0"/>
            </a:endParaRPr>
          </a:p>
          <a:p>
            <a:r>
              <a:rPr lang="da-DK" b="1" smtClean="0">
                <a:latin typeface="Consolas" panose="020B0609020204030204" pitchFamily="49" charset="0"/>
              </a:rPr>
              <a:t>}</a:t>
            </a:r>
            <a:endParaRPr lang="da-DK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1335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frundet rektangel 12"/>
          <p:cNvSpPr/>
          <p:nvPr/>
        </p:nvSpPr>
        <p:spPr>
          <a:xfrm>
            <a:off x="4584498" y="834391"/>
            <a:ext cx="2400614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Child</a:t>
            </a:r>
          </a:p>
          <a:p>
            <a:endParaRPr lang="da-DK" sz="2800"/>
          </a:p>
        </p:txBody>
      </p:sp>
      <p:sp>
        <p:nvSpPr>
          <p:cNvPr id="4" name="Afrundet rektangel 3"/>
          <p:cNvSpPr/>
          <p:nvPr/>
        </p:nvSpPr>
        <p:spPr>
          <a:xfrm>
            <a:off x="926899" y="481934"/>
            <a:ext cx="2400614" cy="162301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Petting</a:t>
            </a:r>
          </a:p>
          <a:p>
            <a:pPr algn="ctr"/>
            <a:r>
              <a:rPr lang="da-DK" sz="3600" smtClean="0"/>
              <a:t>ZooV31</a:t>
            </a:r>
          </a:p>
          <a:p>
            <a:endParaRPr lang="da-DK" sz="3600"/>
          </a:p>
        </p:txBody>
      </p:sp>
      <p:cxnSp>
        <p:nvCxnSpPr>
          <p:cNvPr id="16" name="Vinklet forbindelse 2"/>
          <p:cNvCxnSpPr>
            <a:stCxn id="4" idx="3"/>
            <a:endCxn id="13" idx="1"/>
          </p:cNvCxnSpPr>
          <p:nvPr/>
        </p:nvCxnSpPr>
        <p:spPr>
          <a:xfrm>
            <a:off x="3327513" y="1293440"/>
            <a:ext cx="1256985" cy="0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Vinklet forbindelse 2"/>
          <p:cNvCxnSpPr>
            <a:stCxn id="4" idx="2"/>
            <a:endCxn id="10" idx="0"/>
          </p:cNvCxnSpPr>
          <p:nvPr/>
        </p:nvCxnSpPr>
        <p:spPr>
          <a:xfrm>
            <a:off x="2127206" y="2104946"/>
            <a:ext cx="0" cy="1284796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frundet rektangel 7"/>
          <p:cNvSpPr/>
          <p:nvPr/>
        </p:nvSpPr>
        <p:spPr>
          <a:xfrm>
            <a:off x="926899" y="3389742"/>
            <a:ext cx="2400614" cy="918098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IAnimal</a:t>
            </a:r>
          </a:p>
        </p:txBody>
      </p:sp>
      <p:pic>
        <p:nvPicPr>
          <p:cNvPr id="11" name="Picture 2" descr="Billedresultat for tic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8678" y="2534536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5670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96089" y="2627062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da-DK" sz="14400" b="1" smtClean="0"/>
              <a:t>The End ?</a:t>
            </a:r>
            <a:endParaRPr lang="da-DK" sz="14400" b="1"/>
          </a:p>
        </p:txBody>
      </p:sp>
    </p:spTree>
    <p:extLst>
      <p:ext uri="{BB962C8B-B14F-4D97-AF65-F5344CB8AC3E}">
        <p14:creationId xmlns:p14="http://schemas.microsoft.com/office/powerpoint/2010/main" val="1301103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1012925"/>
            <a:ext cx="1009449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interface 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IAnimal</a:t>
            </a:r>
            <a:endParaRPr lang="da-DK" sz="2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{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string</a:t>
            </a:r>
            <a:r>
              <a:rPr lang="da-DK" sz="2400" b="1" smtClean="0">
                <a:latin typeface="Consolas" panose="020B0609020204030204" pitchFamily="49" charset="0"/>
              </a:rPr>
              <a:t> </a:t>
            </a:r>
            <a:r>
              <a:rPr lang="en-US" sz="2400" b="1" smtClean="0">
                <a:latin typeface="Consolas" panose="020B0609020204030204" pitchFamily="49" charset="0"/>
              </a:rPr>
              <a:t>Description</a:t>
            </a:r>
            <a:r>
              <a:rPr lang="da-DK" sz="2400" b="1" smtClean="0">
                <a:latin typeface="Consolas" panose="020B0609020204030204" pitchFamily="49" charset="0"/>
              </a:rPr>
              <a:t> </a:t>
            </a:r>
            <a:r>
              <a:rPr lang="da-DK" sz="2400" b="1">
                <a:latin typeface="Consolas" panose="020B0609020204030204" pitchFamily="49" charset="0"/>
              </a:rPr>
              <a:t>{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get</a:t>
            </a:r>
            <a:r>
              <a:rPr lang="da-DK" sz="2400" b="1">
                <a:latin typeface="Consolas" panose="020B0609020204030204" pitchFamily="49" charset="0"/>
              </a:rPr>
              <a:t>; </a:t>
            </a:r>
            <a:r>
              <a:rPr lang="da-DK" sz="2400" b="1" smtClean="0">
                <a:latin typeface="Consolas" panose="020B0609020204030204" pitchFamily="49" charset="0"/>
              </a:rPr>
              <a:t>}</a:t>
            </a:r>
          </a:p>
          <a:p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int</a:t>
            </a:r>
            <a:r>
              <a:rPr lang="da-DK" sz="2400" b="1" smtClean="0">
                <a:latin typeface="Consolas" panose="020B0609020204030204" pitchFamily="49" charset="0"/>
              </a:rPr>
              <a:t> </a:t>
            </a:r>
            <a:r>
              <a:rPr lang="en-US" sz="2400" b="1" smtClean="0">
                <a:latin typeface="Consolas" panose="020B0609020204030204" pitchFamily="49" charset="0"/>
              </a:rPr>
              <a:t>AgeMinimum</a:t>
            </a:r>
            <a:r>
              <a:rPr lang="da-DK" sz="2400" b="1" smtClean="0">
                <a:latin typeface="Consolas" panose="020B0609020204030204" pitchFamily="49" charset="0"/>
              </a:rPr>
              <a:t> </a:t>
            </a:r>
            <a:r>
              <a:rPr lang="da-DK" sz="2400" b="1">
                <a:latin typeface="Consolas" panose="020B0609020204030204" pitchFamily="49" charset="0"/>
              </a:rPr>
              <a:t>{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get</a:t>
            </a:r>
            <a:r>
              <a:rPr lang="da-DK" sz="2400" b="1">
                <a:latin typeface="Consolas" panose="020B0609020204030204" pitchFamily="49" charset="0"/>
              </a:rPr>
              <a:t>; }</a:t>
            </a:r>
          </a:p>
          <a:p>
            <a:r>
              <a:rPr lang="da-DK" sz="2400" b="1" smtClean="0">
                <a:latin typeface="Consolas" panose="020B0609020204030204" pitchFamily="49" charset="0"/>
              </a:rPr>
              <a:t>}</a:t>
            </a:r>
            <a:endParaRPr lang="da-DK" sz="2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1476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86589" y="1018940"/>
            <a:ext cx="1009449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class </a:t>
            </a:r>
            <a:r>
              <a:rPr lang="da-DK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PettingZooV40</a:t>
            </a:r>
            <a:endParaRPr lang="da-DK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b="1" smtClean="0">
                <a:latin typeface="Consolas" panose="020B0609020204030204" pitchFamily="49" charset="0"/>
              </a:rPr>
              <a:t>{</a:t>
            </a:r>
            <a:endParaRPr lang="da-DK" b="1">
              <a:latin typeface="Consolas" panose="020B0609020204030204" pitchFamily="49" charset="0"/>
            </a:endParaRPr>
          </a:p>
          <a:p>
            <a:r>
              <a:rPr lang="da-DK" b="1" smtClean="0">
                <a:latin typeface="Consolas" panose="020B0609020204030204" pitchFamily="49" charset="0"/>
              </a:rPr>
              <a:t>  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b="1" smtClean="0">
                <a:latin typeface="Consolas" panose="020B0609020204030204" pitchFamily="49" charset="0"/>
              </a:rPr>
              <a:t> PettingZooV40(</a:t>
            </a:r>
            <a:r>
              <a:rPr lang="en-US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Child</a:t>
            </a:r>
            <a:r>
              <a:rPr lang="da-DK" b="1" smtClean="0">
                <a:latin typeface="Consolas" panose="020B0609020204030204" pitchFamily="49" charset="0"/>
              </a:rPr>
              <a:t> aChild)</a:t>
            </a:r>
            <a:endParaRPr lang="da-DK" b="1">
              <a:latin typeface="Consolas" panose="020B0609020204030204" pitchFamily="49" charset="0"/>
            </a:endParaRPr>
          </a:p>
          <a:p>
            <a:r>
              <a:rPr lang="da-DK" b="1" smtClean="0">
                <a:latin typeface="Consolas" panose="020B0609020204030204" pitchFamily="49" charset="0"/>
              </a:rPr>
              <a:t>   {</a:t>
            </a:r>
            <a:endParaRPr lang="da-DK" b="1">
              <a:latin typeface="Consolas" panose="020B0609020204030204" pitchFamily="49" charset="0"/>
            </a:endParaRPr>
          </a:p>
          <a:p>
            <a:r>
              <a:rPr lang="en-US" b="1" smtClean="0">
                <a:latin typeface="Consolas" panose="020B0609020204030204" pitchFamily="49" charset="0"/>
              </a:rPr>
              <a:t>      TheChild = </a:t>
            </a:r>
            <a:r>
              <a:rPr lang="da-DK" b="1">
                <a:latin typeface="Consolas" panose="020B0609020204030204" pitchFamily="49" charset="0"/>
              </a:rPr>
              <a:t>aChild</a:t>
            </a:r>
            <a:r>
              <a:rPr lang="en-US" b="1" smtClean="0">
                <a:latin typeface="Consolas" panose="020B0609020204030204" pitchFamily="49" charset="0"/>
              </a:rPr>
              <a:t>;</a:t>
            </a:r>
            <a:endParaRPr lang="en-US" b="1">
              <a:latin typeface="Consolas" panose="020B0609020204030204" pitchFamily="49" charset="0"/>
            </a:endParaRPr>
          </a:p>
          <a:p>
            <a:r>
              <a:rPr lang="en-US" b="1" smtClean="0">
                <a:latin typeface="Consolas" panose="020B0609020204030204" pitchFamily="49" charset="0"/>
              </a:rPr>
              <a:t>      </a:t>
            </a:r>
            <a:r>
              <a:rPr lang="en-US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US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Choose proper animal...</a:t>
            </a:r>
            <a:endParaRPr lang="en-US" b="1">
              <a:latin typeface="Consolas" panose="020B0609020204030204" pitchFamily="49" charset="0"/>
            </a:endParaRPr>
          </a:p>
          <a:p>
            <a:r>
              <a:rPr lang="da-DK" b="1" smtClean="0">
                <a:latin typeface="Consolas" panose="020B0609020204030204" pitchFamily="49" charset="0"/>
              </a:rPr>
              <a:t>   }</a:t>
            </a:r>
            <a:endParaRPr lang="da-DK" b="1">
              <a:latin typeface="Consolas" panose="020B0609020204030204" pitchFamily="49" charset="0"/>
            </a:endParaRPr>
          </a:p>
          <a:p>
            <a:endParaRPr lang="da-DK" b="1">
              <a:latin typeface="Consolas" panose="020B0609020204030204" pitchFamily="49" charset="0"/>
            </a:endParaRPr>
          </a:p>
          <a:p>
            <a:r>
              <a:rPr lang="da-DK" b="1" smtClean="0">
                <a:latin typeface="Consolas" panose="020B0609020204030204" pitchFamily="49" charset="0"/>
              </a:rPr>
              <a:t>  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b="1" smtClean="0">
                <a:latin typeface="Consolas" panose="020B0609020204030204" pitchFamily="49" charset="0"/>
              </a:rPr>
              <a:t> </a:t>
            </a:r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Child</a:t>
            </a:r>
            <a:r>
              <a:rPr lang="da-DK" b="1">
                <a:latin typeface="Consolas" panose="020B0609020204030204" pitchFamily="49" charset="0"/>
              </a:rPr>
              <a:t> TheChild </a:t>
            </a:r>
            <a:r>
              <a:rPr lang="da-DK" b="1" smtClean="0">
                <a:latin typeface="Consolas" panose="020B0609020204030204" pitchFamily="49" charset="0"/>
              </a:rPr>
              <a:t>{ </a:t>
            </a:r>
            <a:r>
              <a:rPr lang="da-DK" b="1" smtClean="0">
                <a:solidFill>
                  <a:srgbClr val="0070C0"/>
                </a:solidFill>
                <a:latin typeface="Consolas" panose="020B0609020204030204" pitchFamily="49" charset="0"/>
              </a:rPr>
              <a:t>get</a:t>
            </a:r>
            <a:r>
              <a:rPr lang="da-DK" b="1" smtClean="0">
                <a:latin typeface="Consolas" panose="020B0609020204030204" pitchFamily="49" charset="0"/>
              </a:rPr>
              <a:t>; </a:t>
            </a:r>
            <a:r>
              <a:rPr lang="da-DK" b="1">
                <a:latin typeface="Consolas" panose="020B0609020204030204" pitchFamily="49" charset="0"/>
              </a:rPr>
              <a:t>}</a:t>
            </a:r>
          </a:p>
          <a:p>
            <a:r>
              <a:rPr lang="da-DK" b="1" smtClean="0">
                <a:latin typeface="Consolas" panose="020B0609020204030204" pitchFamily="49" charset="0"/>
              </a:rPr>
              <a:t>   </a:t>
            </a:r>
            <a:r>
              <a:rPr lang="da-DK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b="1" smtClean="0">
                <a:latin typeface="Consolas" panose="020B0609020204030204" pitchFamily="49" charset="0"/>
              </a:rPr>
              <a:t> </a:t>
            </a:r>
            <a:r>
              <a:rPr lang="da-DK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IAnimal</a:t>
            </a:r>
            <a:r>
              <a:rPr lang="da-DK" b="1" smtClean="0">
                <a:latin typeface="Consolas" panose="020B0609020204030204" pitchFamily="49" charset="0"/>
              </a:rPr>
              <a:t> TheAnimal { </a:t>
            </a:r>
            <a:r>
              <a:rPr lang="da-DK" b="1" smtClean="0">
                <a:solidFill>
                  <a:srgbClr val="0070C0"/>
                </a:solidFill>
                <a:latin typeface="Consolas" panose="020B0609020204030204" pitchFamily="49" charset="0"/>
              </a:rPr>
              <a:t>get</a:t>
            </a:r>
            <a:r>
              <a:rPr lang="da-DK" b="1" smtClean="0">
                <a:latin typeface="Consolas" panose="020B0609020204030204" pitchFamily="49" charset="0"/>
              </a:rPr>
              <a:t>; </a:t>
            </a:r>
            <a:r>
              <a:rPr lang="da-DK" b="1">
                <a:latin typeface="Consolas" panose="020B0609020204030204" pitchFamily="49" charset="0"/>
              </a:rPr>
              <a:t>}</a:t>
            </a:r>
          </a:p>
          <a:p>
            <a:endParaRPr lang="da-DK" b="1">
              <a:latin typeface="Consolas" panose="020B0609020204030204" pitchFamily="49" charset="0"/>
            </a:endParaRPr>
          </a:p>
          <a:p>
            <a:r>
              <a:rPr lang="en-US" b="1" smtClean="0">
                <a:latin typeface="Consolas" panose="020B0609020204030204" pitchFamily="49" charset="0"/>
              </a:rPr>
              <a:t>   </a:t>
            </a:r>
            <a:r>
              <a:rPr lang="da-DK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en-US" b="1" smtClean="0"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b="1" smtClean="0">
                <a:latin typeface="Consolas" panose="020B0609020204030204" pitchFamily="49" charset="0"/>
              </a:rPr>
              <a:t> Interact()</a:t>
            </a:r>
          </a:p>
          <a:p>
            <a:r>
              <a:rPr lang="da-DK" b="1" smtClean="0">
                <a:latin typeface="Consolas" panose="020B0609020204030204" pitchFamily="49" charset="0"/>
              </a:rPr>
              <a:t>   {</a:t>
            </a:r>
            <a:endParaRPr lang="da-DK" b="1">
              <a:latin typeface="Consolas" panose="020B0609020204030204" pitchFamily="49" charset="0"/>
            </a:endParaRPr>
          </a:p>
          <a:p>
            <a:r>
              <a:rPr lang="en-US" b="1" smtClean="0">
                <a:latin typeface="Consolas" panose="020B0609020204030204" pitchFamily="49" charset="0"/>
              </a:rPr>
              <a:t>      </a:t>
            </a:r>
            <a:r>
              <a:rPr lang="en-US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US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Just pet the damn thing...</a:t>
            </a:r>
          </a:p>
          <a:p>
            <a:r>
              <a:rPr lang="da-DK" b="1" smtClean="0">
                <a:latin typeface="Consolas" panose="020B0609020204030204" pitchFamily="49" charset="0"/>
              </a:rPr>
              <a:t>   }</a:t>
            </a:r>
            <a:endParaRPr lang="da-DK" b="1">
              <a:latin typeface="Consolas" panose="020B0609020204030204" pitchFamily="49" charset="0"/>
            </a:endParaRPr>
          </a:p>
          <a:p>
            <a:r>
              <a:rPr lang="da-DK" b="1" smtClean="0">
                <a:latin typeface="Consolas" panose="020B0609020204030204" pitchFamily="49" charset="0"/>
              </a:rPr>
              <a:t>}</a:t>
            </a:r>
            <a:endParaRPr lang="da-DK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9724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86589" y="1018940"/>
            <a:ext cx="10094495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6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en-US" sz="1600" b="1" smtClean="0">
                <a:latin typeface="Consolas" panose="020B0609020204030204" pitchFamily="49" charset="0"/>
              </a:rPr>
              <a:t> PettingZooV40(</a:t>
            </a:r>
            <a:r>
              <a:rPr lang="en-US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Child</a:t>
            </a:r>
            <a:r>
              <a:rPr lang="en-US" sz="1600" b="1" smtClean="0">
                <a:latin typeface="Consolas" panose="020B0609020204030204" pitchFamily="49" charset="0"/>
              </a:rPr>
              <a:t> aChild)</a:t>
            </a:r>
            <a:endParaRPr lang="en-US" sz="1600" b="1">
              <a:latin typeface="Consolas" panose="020B0609020204030204" pitchFamily="49" charset="0"/>
            </a:endParaRPr>
          </a:p>
          <a:p>
            <a:r>
              <a:rPr lang="da-DK" sz="1600" b="1" smtClean="0">
                <a:latin typeface="Consolas" panose="020B0609020204030204" pitchFamily="49" charset="0"/>
              </a:rPr>
              <a:t>{</a:t>
            </a:r>
            <a:endParaRPr lang="da-DK" sz="1600" b="1">
              <a:latin typeface="Consolas" panose="020B0609020204030204" pitchFamily="49" charset="0"/>
            </a:endParaRPr>
          </a:p>
          <a:p>
            <a:r>
              <a:rPr lang="da-DK" sz="1600" b="1" smtClean="0">
                <a:latin typeface="Consolas" panose="020B0609020204030204" pitchFamily="49" charset="0"/>
              </a:rPr>
              <a:t>   TheChild </a:t>
            </a:r>
            <a:r>
              <a:rPr lang="da-DK" sz="1600" b="1">
                <a:latin typeface="Consolas" panose="020B0609020204030204" pitchFamily="49" charset="0"/>
              </a:rPr>
              <a:t>= aChild</a:t>
            </a:r>
            <a:r>
              <a:rPr lang="da-DK" sz="1600" b="1" smtClean="0">
                <a:latin typeface="Consolas" panose="020B0609020204030204" pitchFamily="49" charset="0"/>
              </a:rPr>
              <a:t>;</a:t>
            </a:r>
          </a:p>
          <a:p>
            <a:r>
              <a:rPr lang="en-US" sz="1600" b="1">
                <a:latin typeface="Consolas" panose="020B0609020204030204" pitchFamily="49" charset="0"/>
              </a:rPr>
              <a:t> </a:t>
            </a:r>
            <a:r>
              <a:rPr lang="en-US" sz="1600" b="1" smtClean="0">
                <a:latin typeface="Consolas" panose="020B0609020204030204" pitchFamily="49" charset="0"/>
              </a:rPr>
              <a:t>  </a:t>
            </a:r>
            <a:r>
              <a:rPr lang="en-US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IAnimal</a:t>
            </a:r>
            <a:r>
              <a:rPr lang="en-US" sz="1600" b="1" smtClean="0">
                <a:latin typeface="Consolas" panose="020B0609020204030204" pitchFamily="49" charset="0"/>
              </a:rPr>
              <a:t> </a:t>
            </a:r>
            <a:r>
              <a:rPr lang="en-US" sz="1600" b="1">
                <a:latin typeface="Consolas" panose="020B0609020204030204" pitchFamily="49" charset="0"/>
              </a:rPr>
              <a:t>aRabbit = new </a:t>
            </a:r>
            <a:r>
              <a:rPr lang="en-US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Rabbit</a:t>
            </a:r>
            <a:r>
              <a:rPr lang="en-US" sz="1600" b="1">
                <a:latin typeface="Consolas" panose="020B0609020204030204" pitchFamily="49" charset="0"/>
              </a:rPr>
              <a:t>(</a:t>
            </a:r>
            <a:r>
              <a:rPr lang="en-US" sz="1600" b="1">
                <a:solidFill>
                  <a:srgbClr val="C00000"/>
                </a:solidFill>
                <a:latin typeface="Consolas" panose="020B0609020204030204" pitchFamily="49" charset="0"/>
              </a:rPr>
              <a:t>"A White Rabbit"</a:t>
            </a:r>
            <a:r>
              <a:rPr lang="en-US" sz="1600" b="1">
                <a:latin typeface="Consolas" panose="020B0609020204030204" pitchFamily="49" charset="0"/>
              </a:rPr>
              <a:t>);</a:t>
            </a:r>
          </a:p>
          <a:p>
            <a:r>
              <a:rPr lang="en-US" sz="1600" b="1" smtClean="0">
                <a:latin typeface="Consolas" panose="020B0609020204030204" pitchFamily="49" charset="0"/>
              </a:rPr>
              <a:t>   </a:t>
            </a:r>
            <a:r>
              <a:rPr lang="en-US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IAnimal</a:t>
            </a:r>
            <a:r>
              <a:rPr lang="en-US" sz="1600" b="1" smtClean="0">
                <a:latin typeface="Consolas" panose="020B0609020204030204" pitchFamily="49" charset="0"/>
              </a:rPr>
              <a:t> </a:t>
            </a:r>
            <a:r>
              <a:rPr lang="en-US" sz="1600" b="1">
                <a:latin typeface="Consolas" panose="020B0609020204030204" pitchFamily="49" charset="0"/>
              </a:rPr>
              <a:t>aGoat = new </a:t>
            </a:r>
            <a:r>
              <a:rPr lang="en-US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Goat</a:t>
            </a:r>
            <a:r>
              <a:rPr lang="en-US" sz="1600" b="1">
                <a:latin typeface="Consolas" panose="020B0609020204030204" pitchFamily="49" charset="0"/>
              </a:rPr>
              <a:t>(</a:t>
            </a:r>
            <a:r>
              <a:rPr lang="en-US" sz="1600" b="1">
                <a:solidFill>
                  <a:srgbClr val="C00000"/>
                </a:solidFill>
                <a:latin typeface="Consolas" panose="020B0609020204030204" pitchFamily="49" charset="0"/>
              </a:rPr>
              <a:t>"A cute little Goat</a:t>
            </a:r>
            <a:r>
              <a:rPr lang="en-US" sz="1600" b="1" smtClean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1600" b="1" smtClean="0">
                <a:latin typeface="Consolas" panose="020B0609020204030204" pitchFamily="49" charset="0"/>
              </a:rPr>
              <a:t>);</a:t>
            </a:r>
          </a:p>
          <a:p>
            <a:endParaRPr lang="en-US" sz="1600" b="1">
              <a:latin typeface="Consolas" panose="020B0609020204030204" pitchFamily="49" charset="0"/>
            </a:endParaRPr>
          </a:p>
          <a:p>
            <a:r>
              <a:rPr lang="da-DK" sz="1600" b="1" smtClean="0">
                <a:latin typeface="Consolas" panose="020B0609020204030204" pitchFamily="49" charset="0"/>
              </a:rPr>
              <a:t>   </a:t>
            </a:r>
            <a:r>
              <a:rPr lang="da-DK" sz="1600" b="1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da-DK" sz="1600" b="1" smtClean="0">
                <a:latin typeface="Consolas" panose="020B0609020204030204" pitchFamily="49" charset="0"/>
              </a:rPr>
              <a:t> </a:t>
            </a:r>
            <a:r>
              <a:rPr lang="da-DK" sz="1600" b="1">
                <a:latin typeface="Consolas" panose="020B0609020204030204" pitchFamily="49" charset="0"/>
              </a:rPr>
              <a:t>(aChild.Age &gt;= aGoat.AgeMinimum)</a:t>
            </a:r>
          </a:p>
          <a:p>
            <a:r>
              <a:rPr lang="da-DK" sz="1600" b="1">
                <a:latin typeface="Consolas" panose="020B0609020204030204" pitchFamily="49" charset="0"/>
              </a:rPr>
              <a:t>   </a:t>
            </a:r>
            <a:r>
              <a:rPr lang="da-DK" sz="1600" b="1" smtClean="0">
                <a:latin typeface="Consolas" panose="020B0609020204030204" pitchFamily="49" charset="0"/>
              </a:rPr>
              <a:t>{</a:t>
            </a:r>
            <a:endParaRPr lang="da-DK" sz="1600" b="1">
              <a:latin typeface="Consolas" panose="020B0609020204030204" pitchFamily="49" charset="0"/>
            </a:endParaRPr>
          </a:p>
          <a:p>
            <a:r>
              <a:rPr lang="da-DK" sz="1600" b="1" smtClean="0">
                <a:latin typeface="Consolas" panose="020B0609020204030204" pitchFamily="49" charset="0"/>
              </a:rPr>
              <a:t>      TheAnimal </a:t>
            </a:r>
            <a:r>
              <a:rPr lang="da-DK" sz="1600" b="1">
                <a:latin typeface="Consolas" panose="020B0609020204030204" pitchFamily="49" charset="0"/>
              </a:rPr>
              <a:t>= aGoat;</a:t>
            </a:r>
          </a:p>
          <a:p>
            <a:r>
              <a:rPr lang="da-DK" sz="1600" b="1" smtClean="0">
                <a:latin typeface="Consolas" panose="020B0609020204030204" pitchFamily="49" charset="0"/>
              </a:rPr>
              <a:t>   }</a:t>
            </a:r>
            <a:endParaRPr lang="da-DK" sz="1600" b="1">
              <a:latin typeface="Consolas" panose="020B0609020204030204" pitchFamily="49" charset="0"/>
            </a:endParaRPr>
          </a:p>
          <a:p>
            <a:r>
              <a:rPr lang="da-DK" sz="1600" b="1" smtClean="0">
                <a:latin typeface="Consolas" panose="020B0609020204030204" pitchFamily="49" charset="0"/>
              </a:rPr>
              <a:t>   </a:t>
            </a:r>
            <a:r>
              <a:rPr lang="da-DK" sz="1600" b="1">
                <a:solidFill>
                  <a:srgbClr val="0070C0"/>
                </a:solidFill>
                <a:latin typeface="Consolas" panose="020B0609020204030204" pitchFamily="49" charset="0"/>
              </a:rPr>
              <a:t>else if </a:t>
            </a:r>
            <a:r>
              <a:rPr lang="da-DK" sz="1600" b="1">
                <a:latin typeface="Consolas" panose="020B0609020204030204" pitchFamily="49" charset="0"/>
              </a:rPr>
              <a:t>(aChild.Age &gt;= </a:t>
            </a:r>
            <a:r>
              <a:rPr lang="da-DK" sz="1600" b="1">
                <a:latin typeface="Consolas" panose="020B0609020204030204" pitchFamily="49" charset="0"/>
              </a:rPr>
              <a:t>aRabbit.AgeMinimum</a:t>
            </a:r>
            <a:r>
              <a:rPr lang="da-DK" sz="1600" b="1">
                <a:latin typeface="Consolas" panose="020B0609020204030204" pitchFamily="49" charset="0"/>
              </a:rPr>
              <a:t>)</a:t>
            </a:r>
          </a:p>
          <a:p>
            <a:r>
              <a:rPr lang="da-DK" sz="1600" b="1" smtClean="0">
                <a:latin typeface="Consolas" panose="020B0609020204030204" pitchFamily="49" charset="0"/>
              </a:rPr>
              <a:t>   {</a:t>
            </a:r>
            <a:endParaRPr lang="da-DK" sz="1600" b="1">
              <a:latin typeface="Consolas" panose="020B0609020204030204" pitchFamily="49" charset="0"/>
            </a:endParaRPr>
          </a:p>
          <a:p>
            <a:r>
              <a:rPr lang="da-DK" sz="1600" b="1" smtClean="0">
                <a:latin typeface="Consolas" panose="020B0609020204030204" pitchFamily="49" charset="0"/>
              </a:rPr>
              <a:t>      TheAnimal </a:t>
            </a:r>
            <a:r>
              <a:rPr lang="da-DK" sz="1600" b="1">
                <a:latin typeface="Consolas" panose="020B0609020204030204" pitchFamily="49" charset="0"/>
              </a:rPr>
              <a:t>= aRabbit;</a:t>
            </a:r>
          </a:p>
          <a:p>
            <a:r>
              <a:rPr lang="da-DK" sz="1600" b="1" smtClean="0">
                <a:latin typeface="Consolas" panose="020B0609020204030204" pitchFamily="49" charset="0"/>
              </a:rPr>
              <a:t>   }</a:t>
            </a:r>
            <a:endParaRPr lang="da-DK" sz="1600" b="1">
              <a:latin typeface="Consolas" panose="020B0609020204030204" pitchFamily="49" charset="0"/>
            </a:endParaRPr>
          </a:p>
          <a:p>
            <a:r>
              <a:rPr lang="da-DK" sz="1600" b="1" smtClean="0">
                <a:latin typeface="Consolas" panose="020B0609020204030204" pitchFamily="49" charset="0"/>
              </a:rPr>
              <a:t>   </a:t>
            </a:r>
            <a:r>
              <a:rPr lang="da-DK" sz="1600" b="1">
                <a:solidFill>
                  <a:srgbClr val="0070C0"/>
                </a:solidFill>
                <a:latin typeface="Consolas" panose="020B0609020204030204" pitchFamily="49" charset="0"/>
              </a:rPr>
              <a:t>else</a:t>
            </a:r>
          </a:p>
          <a:p>
            <a:r>
              <a:rPr lang="da-DK" sz="1600" b="1" smtClean="0">
                <a:latin typeface="Consolas" panose="020B0609020204030204" pitchFamily="49" charset="0"/>
              </a:rPr>
              <a:t>   {</a:t>
            </a:r>
            <a:endParaRPr lang="da-DK" sz="1600" b="1">
              <a:latin typeface="Consolas" panose="020B0609020204030204" pitchFamily="49" charset="0"/>
            </a:endParaRPr>
          </a:p>
          <a:p>
            <a:r>
              <a:rPr lang="da-DK" sz="1600" b="1" smtClean="0">
                <a:latin typeface="Consolas" panose="020B0609020204030204" pitchFamily="49" charset="0"/>
              </a:rPr>
              <a:t>      </a:t>
            </a:r>
            <a:r>
              <a:rPr lang="da-DK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//...?</a:t>
            </a:r>
          </a:p>
          <a:p>
            <a:r>
              <a:rPr lang="da-DK" sz="1600" b="1" smtClean="0">
                <a:latin typeface="Consolas" panose="020B0609020204030204" pitchFamily="49" charset="0"/>
              </a:rPr>
              <a:t>   }</a:t>
            </a:r>
            <a:endParaRPr lang="da-DK" sz="1600" b="1">
              <a:latin typeface="Consolas" panose="020B0609020204030204" pitchFamily="49" charset="0"/>
            </a:endParaRPr>
          </a:p>
          <a:p>
            <a:r>
              <a:rPr lang="da-DK" sz="1600" b="1" smtClean="0">
                <a:latin typeface="Consolas" panose="020B0609020204030204" pitchFamily="49" charset="0"/>
              </a:rPr>
              <a:t>}</a:t>
            </a:r>
            <a:endParaRPr lang="da-DK" sz="1600" b="1">
              <a:latin typeface="Consolas" panose="020B0609020204030204" pitchFamily="49" charset="0"/>
            </a:endParaRPr>
          </a:p>
          <a:p>
            <a:endParaRPr lang="da-DK" sz="1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2707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frundet rektangel 12"/>
          <p:cNvSpPr/>
          <p:nvPr/>
        </p:nvSpPr>
        <p:spPr>
          <a:xfrm>
            <a:off x="8391112" y="759885"/>
            <a:ext cx="2400614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Child</a:t>
            </a:r>
          </a:p>
          <a:p>
            <a:endParaRPr lang="da-DK" sz="2800"/>
          </a:p>
        </p:txBody>
      </p:sp>
      <p:sp>
        <p:nvSpPr>
          <p:cNvPr id="4" name="Afrundet rektangel 3"/>
          <p:cNvSpPr/>
          <p:nvPr/>
        </p:nvSpPr>
        <p:spPr>
          <a:xfrm>
            <a:off x="4733513" y="407428"/>
            <a:ext cx="2400614" cy="162301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Petting</a:t>
            </a:r>
          </a:p>
          <a:p>
            <a:pPr algn="ctr"/>
            <a:r>
              <a:rPr lang="da-DK" sz="3600" smtClean="0"/>
              <a:t>ZooV40</a:t>
            </a:r>
          </a:p>
        </p:txBody>
      </p:sp>
      <p:cxnSp>
        <p:nvCxnSpPr>
          <p:cNvPr id="16" name="Vinklet forbindelse 2"/>
          <p:cNvCxnSpPr>
            <a:stCxn id="4" idx="3"/>
            <a:endCxn id="13" idx="1"/>
          </p:cNvCxnSpPr>
          <p:nvPr/>
        </p:nvCxnSpPr>
        <p:spPr>
          <a:xfrm>
            <a:off x="7134127" y="1218934"/>
            <a:ext cx="1256985" cy="0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Vinklet forbindelse 2"/>
          <p:cNvCxnSpPr>
            <a:stCxn id="4" idx="1"/>
            <a:endCxn id="10" idx="3"/>
          </p:cNvCxnSpPr>
          <p:nvPr/>
        </p:nvCxnSpPr>
        <p:spPr>
          <a:xfrm flipH="1">
            <a:off x="3679727" y="1218934"/>
            <a:ext cx="1053786" cy="0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frundet rektangel 7"/>
          <p:cNvSpPr/>
          <p:nvPr/>
        </p:nvSpPr>
        <p:spPr>
          <a:xfrm>
            <a:off x="678960" y="3307277"/>
            <a:ext cx="1800460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Rabbit</a:t>
            </a:r>
          </a:p>
          <a:p>
            <a:pPr algn="ctr"/>
            <a:endParaRPr lang="da-DK" sz="3600" smtClean="0"/>
          </a:p>
          <a:p>
            <a:endParaRPr lang="da-DK" sz="2800"/>
          </a:p>
        </p:txBody>
      </p:sp>
      <p:cxnSp>
        <p:nvCxnSpPr>
          <p:cNvPr id="9" name="Vinklet forbindelse 2"/>
          <p:cNvCxnSpPr>
            <a:stCxn id="8" idx="0"/>
            <a:endCxn id="10" idx="2"/>
          </p:cNvCxnSpPr>
          <p:nvPr/>
        </p:nvCxnSpPr>
        <p:spPr>
          <a:xfrm flipV="1">
            <a:off x="1579190" y="1677983"/>
            <a:ext cx="900230" cy="1629294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frundet rektangel 10"/>
          <p:cNvSpPr/>
          <p:nvPr/>
        </p:nvSpPr>
        <p:spPr>
          <a:xfrm>
            <a:off x="2779497" y="3307277"/>
            <a:ext cx="1800460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Goat</a:t>
            </a:r>
          </a:p>
          <a:p>
            <a:endParaRPr lang="da-DK" sz="2800"/>
          </a:p>
        </p:txBody>
      </p:sp>
      <p:cxnSp>
        <p:nvCxnSpPr>
          <p:cNvPr id="12" name="Vinklet forbindelse 2"/>
          <p:cNvCxnSpPr>
            <a:stCxn id="11" idx="0"/>
            <a:endCxn id="10" idx="2"/>
          </p:cNvCxnSpPr>
          <p:nvPr/>
        </p:nvCxnSpPr>
        <p:spPr>
          <a:xfrm flipH="1" flipV="1">
            <a:off x="2479420" y="1677983"/>
            <a:ext cx="1200307" cy="1629294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Vinklet forbindelse 2"/>
          <p:cNvCxnSpPr>
            <a:stCxn id="4" idx="2"/>
            <a:endCxn id="8" idx="0"/>
          </p:cNvCxnSpPr>
          <p:nvPr/>
        </p:nvCxnSpPr>
        <p:spPr>
          <a:xfrm flipH="1">
            <a:off x="1579190" y="2030440"/>
            <a:ext cx="4354630" cy="1276837"/>
          </a:xfrm>
          <a:prstGeom prst="straightConnector1">
            <a:avLst/>
          </a:prstGeom>
          <a:ln w="76200">
            <a:solidFill>
              <a:srgbClr val="FF0000"/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Vinklet forbindelse 2"/>
          <p:cNvCxnSpPr>
            <a:stCxn id="4" idx="2"/>
            <a:endCxn id="11" idx="0"/>
          </p:cNvCxnSpPr>
          <p:nvPr/>
        </p:nvCxnSpPr>
        <p:spPr>
          <a:xfrm flipH="1">
            <a:off x="3679727" y="2030440"/>
            <a:ext cx="2254093" cy="1276837"/>
          </a:xfrm>
          <a:prstGeom prst="straightConnector1">
            <a:avLst/>
          </a:prstGeom>
          <a:ln w="76200">
            <a:solidFill>
              <a:srgbClr val="FF0000"/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frundet rektangel 13"/>
          <p:cNvSpPr/>
          <p:nvPr/>
        </p:nvSpPr>
        <p:spPr>
          <a:xfrm>
            <a:off x="1279113" y="759885"/>
            <a:ext cx="2400614" cy="918098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IAnimal</a:t>
            </a:r>
          </a:p>
        </p:txBody>
      </p:sp>
      <p:pic>
        <p:nvPicPr>
          <p:cNvPr id="15" name="Picture 2" descr="https://www.iconexperience.com/_img/v_collection_png/512x512/shadow/bom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8678" y="2534536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4316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86589" y="1018940"/>
            <a:ext cx="1009449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class </a:t>
            </a:r>
            <a:r>
              <a:rPr lang="da-DK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PettingZooV50</a:t>
            </a:r>
            <a:endParaRPr lang="da-DK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b="1" smtClean="0">
                <a:latin typeface="Consolas" panose="020B0609020204030204" pitchFamily="49" charset="0"/>
              </a:rPr>
              <a:t>{</a:t>
            </a:r>
            <a:endParaRPr lang="da-DK" b="1">
              <a:latin typeface="Consolas" panose="020B0609020204030204" pitchFamily="49" charset="0"/>
            </a:endParaRPr>
          </a:p>
          <a:p>
            <a:r>
              <a:rPr lang="da-DK" b="1" smtClean="0">
                <a:latin typeface="Consolas" panose="020B0609020204030204" pitchFamily="49" charset="0"/>
              </a:rPr>
              <a:t>  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b="1" smtClean="0">
                <a:latin typeface="Consolas" panose="020B0609020204030204" pitchFamily="49" charset="0"/>
              </a:rPr>
              <a:t> PettingZooV50(</a:t>
            </a:r>
            <a:r>
              <a:rPr lang="en-US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Child</a:t>
            </a:r>
            <a:r>
              <a:rPr lang="da-DK" b="1" smtClean="0">
                <a:latin typeface="Consolas" panose="020B0609020204030204" pitchFamily="49" charset="0"/>
              </a:rPr>
              <a:t> aChild)</a:t>
            </a:r>
            <a:endParaRPr lang="da-DK" b="1">
              <a:latin typeface="Consolas" panose="020B0609020204030204" pitchFamily="49" charset="0"/>
            </a:endParaRPr>
          </a:p>
          <a:p>
            <a:r>
              <a:rPr lang="da-DK" b="1" smtClean="0">
                <a:latin typeface="Consolas" panose="020B0609020204030204" pitchFamily="49" charset="0"/>
              </a:rPr>
              <a:t>   {</a:t>
            </a:r>
            <a:endParaRPr lang="da-DK" b="1">
              <a:latin typeface="Consolas" panose="020B0609020204030204" pitchFamily="49" charset="0"/>
            </a:endParaRPr>
          </a:p>
          <a:p>
            <a:r>
              <a:rPr lang="en-US" b="1" smtClean="0">
                <a:latin typeface="Consolas" panose="020B0609020204030204" pitchFamily="49" charset="0"/>
              </a:rPr>
              <a:t>      TheChild = </a:t>
            </a:r>
            <a:r>
              <a:rPr lang="da-DK" b="1">
                <a:latin typeface="Consolas" panose="020B0609020204030204" pitchFamily="49" charset="0"/>
              </a:rPr>
              <a:t>aChild</a:t>
            </a:r>
            <a:r>
              <a:rPr lang="en-US" b="1" smtClean="0">
                <a:latin typeface="Consolas" panose="020B0609020204030204" pitchFamily="49" charset="0"/>
              </a:rPr>
              <a:t>;</a:t>
            </a:r>
          </a:p>
          <a:p>
            <a:r>
              <a:rPr lang="en-US" b="1" smtClean="0">
                <a:latin typeface="Consolas" panose="020B0609020204030204" pitchFamily="49" charset="0"/>
              </a:rPr>
              <a:t>      TheAnimal </a:t>
            </a:r>
            <a:r>
              <a:rPr lang="en-US" b="1">
                <a:latin typeface="Consolas" panose="020B0609020204030204" pitchFamily="49" charset="0"/>
              </a:rPr>
              <a:t>= </a:t>
            </a:r>
            <a:r>
              <a:rPr lang="da-DK" b="1" smtClean="0">
                <a:latin typeface="Consolas" panose="020B0609020204030204" pitchFamily="49" charset="0"/>
              </a:rPr>
              <a:t>CreateAnimal(aChild.Age)</a:t>
            </a:r>
            <a:r>
              <a:rPr lang="en-US" b="1" smtClean="0">
                <a:latin typeface="Consolas" panose="020B0609020204030204" pitchFamily="49" charset="0"/>
              </a:rPr>
              <a:t>;</a:t>
            </a:r>
            <a:endParaRPr lang="en-US" b="1">
              <a:latin typeface="Consolas" panose="020B0609020204030204" pitchFamily="49" charset="0"/>
            </a:endParaRPr>
          </a:p>
          <a:p>
            <a:r>
              <a:rPr lang="da-DK" b="1" smtClean="0">
                <a:latin typeface="Consolas" panose="020B0609020204030204" pitchFamily="49" charset="0"/>
              </a:rPr>
              <a:t>   }</a:t>
            </a:r>
            <a:endParaRPr lang="da-DK" b="1" smtClean="0">
              <a:latin typeface="Consolas" panose="020B0609020204030204" pitchFamily="49" charset="0"/>
            </a:endParaRPr>
          </a:p>
          <a:p>
            <a:endParaRPr lang="da-DK" b="1">
              <a:latin typeface="Consolas" panose="020B0609020204030204" pitchFamily="49" charset="0"/>
            </a:endParaRPr>
          </a:p>
          <a:p>
            <a:r>
              <a:rPr lang="da-DK" b="1">
                <a:latin typeface="Consolas" panose="020B0609020204030204" pitchFamily="49" charset="0"/>
              </a:rPr>
              <a:t> </a:t>
            </a:r>
            <a:r>
              <a:rPr lang="da-DK" b="1" smtClean="0">
                <a:latin typeface="Consolas" panose="020B0609020204030204" pitchFamily="49" charset="0"/>
              </a:rPr>
              <a:t> 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p</a:t>
            </a:r>
            <a:r>
              <a:rPr lang="da-DK" b="1" smtClean="0">
                <a:solidFill>
                  <a:srgbClr val="0070C0"/>
                </a:solidFill>
                <a:latin typeface="Consolas" panose="020B0609020204030204" pitchFamily="49" charset="0"/>
              </a:rPr>
              <a:t>rivate</a:t>
            </a:r>
            <a:r>
              <a:rPr lang="da-DK" b="1" smtClean="0">
                <a:latin typeface="Consolas" panose="020B0609020204030204" pitchFamily="49" charset="0"/>
              </a:rPr>
              <a:t> </a:t>
            </a:r>
            <a:r>
              <a:rPr lang="en-US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IAnimal </a:t>
            </a:r>
            <a:r>
              <a:rPr lang="da-DK" b="1" smtClean="0">
                <a:latin typeface="Consolas" panose="020B0609020204030204" pitchFamily="49" charset="0"/>
              </a:rPr>
              <a:t>CreateAnimal(</a:t>
            </a:r>
            <a:r>
              <a:rPr lang="da-DK" b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b="1" smtClean="0">
                <a:latin typeface="Consolas" panose="020B0609020204030204" pitchFamily="49" charset="0"/>
              </a:rPr>
              <a:t> age)</a:t>
            </a:r>
            <a:endParaRPr lang="da-DK" b="1">
              <a:latin typeface="Consolas" panose="020B0609020204030204" pitchFamily="49" charset="0"/>
            </a:endParaRPr>
          </a:p>
          <a:p>
            <a:r>
              <a:rPr lang="da-DK" b="1">
                <a:latin typeface="Consolas" panose="020B0609020204030204" pitchFamily="49" charset="0"/>
              </a:rPr>
              <a:t>   </a:t>
            </a:r>
            <a:r>
              <a:rPr lang="da-DK" b="1" smtClean="0">
                <a:latin typeface="Consolas" panose="020B0609020204030204" pitchFamily="49" charset="0"/>
              </a:rPr>
              <a:t>{</a:t>
            </a:r>
          </a:p>
          <a:p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a-DK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</a:t>
            </a:r>
            <a:r>
              <a:rPr lang="en-US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Algorithm for creating age-matching animal…</a:t>
            </a:r>
            <a:endParaRPr lang="da-DK" b="1">
              <a:latin typeface="Consolas" panose="020B0609020204030204" pitchFamily="49" charset="0"/>
            </a:endParaRPr>
          </a:p>
          <a:p>
            <a:r>
              <a:rPr lang="da-DK" b="1" smtClean="0">
                <a:latin typeface="Consolas" panose="020B0609020204030204" pitchFamily="49" charset="0"/>
              </a:rPr>
              <a:t>   }</a:t>
            </a:r>
            <a:endParaRPr lang="da-DK" b="1">
              <a:latin typeface="Consolas" panose="020B0609020204030204" pitchFamily="49" charset="0"/>
            </a:endParaRPr>
          </a:p>
          <a:p>
            <a:endParaRPr lang="da-DK" b="1">
              <a:latin typeface="Consolas" panose="020B0609020204030204" pitchFamily="49" charset="0"/>
            </a:endParaRPr>
          </a:p>
          <a:p>
            <a:r>
              <a:rPr lang="en-US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// Rest of class omitted for brevity…</a:t>
            </a:r>
            <a:endParaRPr lang="en-US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da-DK" b="1">
              <a:latin typeface="Consolas" panose="020B0609020204030204" pitchFamily="49" charset="0"/>
            </a:endParaRPr>
          </a:p>
          <a:p>
            <a:r>
              <a:rPr lang="da-DK" b="1" smtClean="0">
                <a:latin typeface="Consolas" panose="020B0609020204030204" pitchFamily="49" charset="0"/>
              </a:rPr>
              <a:t>}</a:t>
            </a:r>
            <a:endParaRPr lang="da-DK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2159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86589" y="1018940"/>
            <a:ext cx="1009449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smtClean="0">
                <a:solidFill>
                  <a:srgbClr val="0070C0"/>
                </a:solidFill>
                <a:latin typeface="Consolas" panose="020B0609020204030204" pitchFamily="49" charset="0"/>
              </a:rPr>
              <a:t>private</a:t>
            </a:r>
            <a:r>
              <a:rPr lang="da-DK" b="1" smtClean="0">
                <a:latin typeface="Consolas" panose="020B0609020204030204" pitchFamily="49" charset="0"/>
              </a:rPr>
              <a:t> </a:t>
            </a:r>
            <a:r>
              <a:rPr lang="en-US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IAnimal </a:t>
            </a:r>
            <a:r>
              <a:rPr lang="da-DK" b="1" smtClean="0">
                <a:latin typeface="Consolas" panose="020B0609020204030204" pitchFamily="49" charset="0"/>
              </a:rPr>
              <a:t>CreateAnimal(</a:t>
            </a:r>
            <a:r>
              <a:rPr lang="da-DK" b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b="1" smtClean="0">
                <a:latin typeface="Consolas" panose="020B0609020204030204" pitchFamily="49" charset="0"/>
              </a:rPr>
              <a:t> age)</a:t>
            </a:r>
            <a:endParaRPr lang="da-DK" b="1">
              <a:latin typeface="Consolas" panose="020B0609020204030204" pitchFamily="49" charset="0"/>
            </a:endParaRPr>
          </a:p>
          <a:p>
            <a:r>
              <a:rPr lang="da-DK" b="1" smtClean="0">
                <a:latin typeface="Consolas" panose="020B0609020204030204" pitchFamily="49" charset="0"/>
              </a:rPr>
              <a:t>{</a:t>
            </a:r>
          </a:p>
          <a:p>
            <a:r>
              <a:rPr lang="en-US" b="1">
                <a:latin typeface="Consolas" panose="020B0609020204030204" pitchFamily="49" charset="0"/>
              </a:rPr>
              <a:t> </a:t>
            </a:r>
            <a:r>
              <a:rPr lang="en-US" b="1" smtClean="0">
                <a:latin typeface="Consolas" panose="020B0609020204030204" pitchFamily="49" charset="0"/>
              </a:rPr>
              <a:t>  </a:t>
            </a:r>
            <a:r>
              <a:rPr lang="en-US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IAnimal</a:t>
            </a:r>
            <a:r>
              <a:rPr lang="en-US" b="1" smtClean="0">
                <a:latin typeface="Consolas" panose="020B0609020204030204" pitchFamily="49" charset="0"/>
              </a:rPr>
              <a:t> </a:t>
            </a:r>
            <a:r>
              <a:rPr lang="en-US" b="1">
                <a:latin typeface="Consolas" panose="020B0609020204030204" pitchFamily="49" charset="0"/>
              </a:rPr>
              <a:t>aRabbit = new </a:t>
            </a:r>
            <a:r>
              <a:rPr lang="en-US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Rabbit</a:t>
            </a:r>
            <a:r>
              <a:rPr lang="en-US" b="1">
                <a:latin typeface="Consolas" panose="020B0609020204030204" pitchFamily="49" charset="0"/>
              </a:rPr>
              <a:t>(</a:t>
            </a:r>
            <a:r>
              <a:rPr lang="en-US" b="1">
                <a:solidFill>
                  <a:srgbClr val="C00000"/>
                </a:solidFill>
                <a:latin typeface="Consolas" panose="020B0609020204030204" pitchFamily="49" charset="0"/>
              </a:rPr>
              <a:t>"A </a:t>
            </a:r>
            <a:r>
              <a:rPr lang="en-US" b="1" smtClean="0">
                <a:solidFill>
                  <a:srgbClr val="C00000"/>
                </a:solidFill>
                <a:latin typeface="Consolas" panose="020B0609020204030204" pitchFamily="49" charset="0"/>
              </a:rPr>
              <a:t>white </a:t>
            </a:r>
            <a:r>
              <a:rPr lang="en-US" b="1">
                <a:solidFill>
                  <a:srgbClr val="C00000"/>
                </a:solidFill>
                <a:latin typeface="Consolas" panose="020B0609020204030204" pitchFamily="49" charset="0"/>
              </a:rPr>
              <a:t>Rabbit"</a:t>
            </a:r>
            <a:r>
              <a:rPr lang="en-US" b="1">
                <a:latin typeface="Consolas" panose="020B0609020204030204" pitchFamily="49" charset="0"/>
              </a:rPr>
              <a:t>);</a:t>
            </a:r>
          </a:p>
          <a:p>
            <a:r>
              <a:rPr lang="en-US" b="1" smtClean="0">
                <a:latin typeface="Consolas" panose="020B0609020204030204" pitchFamily="49" charset="0"/>
              </a:rPr>
              <a:t>   </a:t>
            </a:r>
            <a:r>
              <a:rPr lang="en-US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IAnimal</a:t>
            </a:r>
            <a:r>
              <a:rPr lang="en-US" b="1" smtClean="0">
                <a:latin typeface="Consolas" panose="020B0609020204030204" pitchFamily="49" charset="0"/>
              </a:rPr>
              <a:t> </a:t>
            </a:r>
            <a:r>
              <a:rPr lang="en-US" b="1">
                <a:latin typeface="Consolas" panose="020B0609020204030204" pitchFamily="49" charset="0"/>
              </a:rPr>
              <a:t>aGoat = new </a:t>
            </a:r>
            <a:r>
              <a:rPr lang="en-US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Goat</a:t>
            </a:r>
            <a:r>
              <a:rPr lang="en-US" b="1">
                <a:latin typeface="Consolas" panose="020B0609020204030204" pitchFamily="49" charset="0"/>
              </a:rPr>
              <a:t>(</a:t>
            </a:r>
            <a:r>
              <a:rPr lang="en-US" b="1">
                <a:solidFill>
                  <a:srgbClr val="C00000"/>
                </a:solidFill>
                <a:latin typeface="Consolas" panose="020B0609020204030204" pitchFamily="49" charset="0"/>
              </a:rPr>
              <a:t>"A cute little Goat"</a:t>
            </a:r>
            <a:r>
              <a:rPr lang="en-US" b="1">
                <a:latin typeface="Consolas" panose="020B0609020204030204" pitchFamily="49" charset="0"/>
              </a:rPr>
              <a:t>);</a:t>
            </a:r>
          </a:p>
          <a:p>
            <a:r>
              <a:rPr lang="da-DK" b="1" smtClean="0">
                <a:latin typeface="Consolas" panose="020B0609020204030204" pitchFamily="49" charset="0"/>
              </a:rPr>
              <a:t>  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da-DK" b="1" smtClean="0">
                <a:latin typeface="Consolas" panose="020B0609020204030204" pitchFamily="49" charset="0"/>
              </a:rPr>
              <a:t> </a:t>
            </a:r>
            <a:r>
              <a:rPr lang="da-DK" b="1">
                <a:latin typeface="Consolas" panose="020B0609020204030204" pitchFamily="49" charset="0"/>
              </a:rPr>
              <a:t>(age &gt;= aGoat.AgeMinimum)</a:t>
            </a:r>
          </a:p>
          <a:p>
            <a:r>
              <a:rPr lang="da-DK" b="1">
                <a:latin typeface="Consolas" panose="020B0609020204030204" pitchFamily="49" charset="0"/>
              </a:rPr>
              <a:t>   </a:t>
            </a:r>
            <a:r>
              <a:rPr lang="da-DK" b="1" smtClean="0">
                <a:latin typeface="Consolas" panose="020B0609020204030204" pitchFamily="49" charset="0"/>
              </a:rPr>
              <a:t>{</a:t>
            </a:r>
            <a:endParaRPr lang="da-DK" b="1">
              <a:latin typeface="Consolas" panose="020B0609020204030204" pitchFamily="49" charset="0"/>
            </a:endParaRPr>
          </a:p>
          <a:p>
            <a:r>
              <a:rPr lang="da-DK" b="1" smtClean="0">
                <a:latin typeface="Consolas" panose="020B0609020204030204" pitchFamily="49" charset="0"/>
              </a:rPr>
              <a:t>     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b="1" smtClean="0">
                <a:latin typeface="Consolas" panose="020B0609020204030204" pitchFamily="49" charset="0"/>
              </a:rPr>
              <a:t> </a:t>
            </a:r>
            <a:r>
              <a:rPr lang="da-DK" b="1">
                <a:latin typeface="Consolas" panose="020B0609020204030204" pitchFamily="49" charset="0"/>
              </a:rPr>
              <a:t>aGoat;</a:t>
            </a:r>
          </a:p>
          <a:p>
            <a:r>
              <a:rPr lang="da-DK" b="1" smtClean="0">
                <a:latin typeface="Consolas" panose="020B0609020204030204" pitchFamily="49" charset="0"/>
              </a:rPr>
              <a:t>   }</a:t>
            </a:r>
            <a:endParaRPr lang="da-DK" b="1">
              <a:latin typeface="Consolas" panose="020B0609020204030204" pitchFamily="49" charset="0"/>
            </a:endParaRPr>
          </a:p>
          <a:p>
            <a:r>
              <a:rPr lang="da-DK" b="1" smtClean="0">
                <a:latin typeface="Consolas" panose="020B0609020204030204" pitchFamily="49" charset="0"/>
              </a:rPr>
              <a:t>  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else if </a:t>
            </a:r>
            <a:r>
              <a:rPr lang="da-DK" b="1">
                <a:latin typeface="Consolas" panose="020B0609020204030204" pitchFamily="49" charset="0"/>
              </a:rPr>
              <a:t>(age &gt;= aRabbit.AgeMinimum)</a:t>
            </a:r>
          </a:p>
          <a:p>
            <a:r>
              <a:rPr lang="da-DK" b="1">
                <a:latin typeface="Consolas" panose="020B0609020204030204" pitchFamily="49" charset="0"/>
              </a:rPr>
              <a:t>   </a:t>
            </a:r>
            <a:r>
              <a:rPr lang="da-DK" b="1" smtClean="0">
                <a:latin typeface="Consolas" panose="020B0609020204030204" pitchFamily="49" charset="0"/>
              </a:rPr>
              <a:t>{</a:t>
            </a:r>
            <a:endParaRPr lang="da-DK" b="1">
              <a:latin typeface="Consolas" panose="020B0609020204030204" pitchFamily="49" charset="0"/>
            </a:endParaRPr>
          </a:p>
          <a:p>
            <a:r>
              <a:rPr lang="da-DK" b="1" smtClean="0">
                <a:latin typeface="Consolas" panose="020B0609020204030204" pitchFamily="49" charset="0"/>
              </a:rPr>
              <a:t>     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b="1" smtClean="0">
                <a:latin typeface="Consolas" panose="020B0609020204030204" pitchFamily="49" charset="0"/>
              </a:rPr>
              <a:t> </a:t>
            </a:r>
            <a:r>
              <a:rPr lang="da-DK" b="1">
                <a:latin typeface="Consolas" panose="020B0609020204030204" pitchFamily="49" charset="0"/>
              </a:rPr>
              <a:t>aRabbit;</a:t>
            </a:r>
          </a:p>
          <a:p>
            <a:r>
              <a:rPr lang="da-DK" b="1" smtClean="0">
                <a:latin typeface="Consolas" panose="020B0609020204030204" pitchFamily="49" charset="0"/>
              </a:rPr>
              <a:t>   }</a:t>
            </a:r>
            <a:endParaRPr lang="da-DK" b="1">
              <a:latin typeface="Consolas" panose="020B0609020204030204" pitchFamily="49" charset="0"/>
            </a:endParaRPr>
          </a:p>
          <a:p>
            <a:r>
              <a:rPr lang="da-DK" b="1" smtClean="0">
                <a:latin typeface="Consolas" panose="020B0609020204030204" pitchFamily="49" charset="0"/>
              </a:rPr>
              <a:t>  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else</a:t>
            </a:r>
          </a:p>
          <a:p>
            <a:r>
              <a:rPr lang="da-DK" b="1">
                <a:latin typeface="Consolas" panose="020B0609020204030204" pitchFamily="49" charset="0"/>
              </a:rPr>
              <a:t>   </a:t>
            </a:r>
            <a:r>
              <a:rPr lang="da-DK" b="1" smtClean="0">
                <a:latin typeface="Consolas" panose="020B0609020204030204" pitchFamily="49" charset="0"/>
              </a:rPr>
              <a:t>{</a:t>
            </a:r>
            <a:endParaRPr lang="da-DK" b="1">
              <a:latin typeface="Consolas" panose="020B0609020204030204" pitchFamily="49" charset="0"/>
            </a:endParaRPr>
          </a:p>
          <a:p>
            <a:r>
              <a:rPr lang="da-DK" b="1" smtClean="0">
                <a:latin typeface="Consolas" panose="020B0609020204030204" pitchFamily="49" charset="0"/>
              </a:rPr>
              <a:t>     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return null; </a:t>
            </a:r>
          </a:p>
          <a:p>
            <a:r>
              <a:rPr lang="da-DK" b="1" smtClean="0">
                <a:latin typeface="Consolas" panose="020B0609020204030204" pitchFamily="49" charset="0"/>
              </a:rPr>
              <a:t>   }</a:t>
            </a:r>
            <a:endParaRPr lang="da-DK" b="1">
              <a:latin typeface="Consolas" panose="020B0609020204030204" pitchFamily="49" charset="0"/>
            </a:endParaRPr>
          </a:p>
          <a:p>
            <a:r>
              <a:rPr lang="da-DK" b="1" smtClean="0">
                <a:latin typeface="Consolas" panose="020B0609020204030204" pitchFamily="49" charset="0"/>
              </a:rPr>
              <a:t>}</a:t>
            </a:r>
            <a:endParaRPr lang="da-DK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8360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frundet rektangel 12"/>
          <p:cNvSpPr/>
          <p:nvPr/>
        </p:nvSpPr>
        <p:spPr>
          <a:xfrm>
            <a:off x="8391112" y="759885"/>
            <a:ext cx="2400614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Child</a:t>
            </a:r>
          </a:p>
          <a:p>
            <a:endParaRPr lang="da-DK" sz="2800"/>
          </a:p>
        </p:txBody>
      </p:sp>
      <p:sp>
        <p:nvSpPr>
          <p:cNvPr id="4" name="Afrundet rektangel 3"/>
          <p:cNvSpPr/>
          <p:nvPr/>
        </p:nvSpPr>
        <p:spPr>
          <a:xfrm>
            <a:off x="4733513" y="407428"/>
            <a:ext cx="2400614" cy="162301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Petting</a:t>
            </a:r>
          </a:p>
          <a:p>
            <a:pPr algn="ctr"/>
            <a:r>
              <a:rPr lang="da-DK" sz="3600" smtClean="0"/>
              <a:t>ZooV50</a:t>
            </a:r>
          </a:p>
        </p:txBody>
      </p:sp>
      <p:cxnSp>
        <p:nvCxnSpPr>
          <p:cNvPr id="16" name="Vinklet forbindelse 2"/>
          <p:cNvCxnSpPr>
            <a:stCxn id="4" idx="3"/>
            <a:endCxn id="13" idx="1"/>
          </p:cNvCxnSpPr>
          <p:nvPr/>
        </p:nvCxnSpPr>
        <p:spPr>
          <a:xfrm>
            <a:off x="7134127" y="1218934"/>
            <a:ext cx="1256985" cy="0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Vinklet forbindelse 2"/>
          <p:cNvCxnSpPr>
            <a:stCxn id="4" idx="1"/>
            <a:endCxn id="10" idx="3"/>
          </p:cNvCxnSpPr>
          <p:nvPr/>
        </p:nvCxnSpPr>
        <p:spPr>
          <a:xfrm flipH="1">
            <a:off x="3679727" y="1218934"/>
            <a:ext cx="1053786" cy="0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frundet rektangel 7"/>
          <p:cNvSpPr/>
          <p:nvPr/>
        </p:nvSpPr>
        <p:spPr>
          <a:xfrm>
            <a:off x="678960" y="3307277"/>
            <a:ext cx="1800460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Rabbit</a:t>
            </a:r>
          </a:p>
          <a:p>
            <a:pPr algn="ctr"/>
            <a:endParaRPr lang="da-DK" sz="3600" smtClean="0"/>
          </a:p>
          <a:p>
            <a:endParaRPr lang="da-DK" sz="2800"/>
          </a:p>
        </p:txBody>
      </p:sp>
      <p:cxnSp>
        <p:nvCxnSpPr>
          <p:cNvPr id="9" name="Vinklet forbindelse 2"/>
          <p:cNvCxnSpPr>
            <a:stCxn id="8" idx="0"/>
            <a:endCxn id="10" idx="2"/>
          </p:cNvCxnSpPr>
          <p:nvPr/>
        </p:nvCxnSpPr>
        <p:spPr>
          <a:xfrm flipV="1">
            <a:off x="1579190" y="1677983"/>
            <a:ext cx="900230" cy="1629294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frundet rektangel 10"/>
          <p:cNvSpPr/>
          <p:nvPr/>
        </p:nvSpPr>
        <p:spPr>
          <a:xfrm>
            <a:off x="2779497" y="3307277"/>
            <a:ext cx="1800460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Goat</a:t>
            </a:r>
          </a:p>
          <a:p>
            <a:pPr algn="ctr"/>
            <a:endParaRPr lang="da-DK" sz="3600" smtClean="0"/>
          </a:p>
          <a:p>
            <a:endParaRPr lang="da-DK" sz="2800"/>
          </a:p>
        </p:txBody>
      </p:sp>
      <p:cxnSp>
        <p:nvCxnSpPr>
          <p:cNvPr id="12" name="Vinklet forbindelse 2"/>
          <p:cNvCxnSpPr>
            <a:stCxn id="11" idx="0"/>
            <a:endCxn id="10" idx="2"/>
          </p:cNvCxnSpPr>
          <p:nvPr/>
        </p:nvCxnSpPr>
        <p:spPr>
          <a:xfrm flipH="1" flipV="1">
            <a:off x="2479420" y="1677983"/>
            <a:ext cx="1200307" cy="1629294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Vinklet forbindelse 2"/>
          <p:cNvCxnSpPr>
            <a:stCxn id="4" idx="2"/>
            <a:endCxn id="8" idx="0"/>
          </p:cNvCxnSpPr>
          <p:nvPr/>
        </p:nvCxnSpPr>
        <p:spPr>
          <a:xfrm flipH="1">
            <a:off x="1579190" y="2030440"/>
            <a:ext cx="4354630" cy="1276837"/>
          </a:xfrm>
          <a:prstGeom prst="straightConnector1">
            <a:avLst/>
          </a:prstGeom>
          <a:ln w="76200">
            <a:solidFill>
              <a:srgbClr val="FF0000"/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Vinklet forbindelse 2"/>
          <p:cNvCxnSpPr>
            <a:stCxn id="4" idx="2"/>
            <a:endCxn id="11" idx="0"/>
          </p:cNvCxnSpPr>
          <p:nvPr/>
        </p:nvCxnSpPr>
        <p:spPr>
          <a:xfrm flipH="1">
            <a:off x="3679727" y="2030440"/>
            <a:ext cx="2254093" cy="1276837"/>
          </a:xfrm>
          <a:prstGeom prst="straightConnector1">
            <a:avLst/>
          </a:prstGeom>
          <a:ln w="76200">
            <a:solidFill>
              <a:srgbClr val="FF0000"/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frundet rektangel 13"/>
          <p:cNvSpPr/>
          <p:nvPr/>
        </p:nvSpPr>
        <p:spPr>
          <a:xfrm>
            <a:off x="1279113" y="759885"/>
            <a:ext cx="2400614" cy="918098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IAnimal</a:t>
            </a:r>
          </a:p>
        </p:txBody>
      </p:sp>
      <p:pic>
        <p:nvPicPr>
          <p:cNvPr id="15" name="Picture 2" descr="https://www.iconexperience.com/_img/v_collection_png/512x512/shadow/bom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8678" y="2534536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4444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frundet rektangel 9"/>
          <p:cNvSpPr/>
          <p:nvPr/>
        </p:nvSpPr>
        <p:spPr>
          <a:xfrm>
            <a:off x="5976910" y="2809587"/>
            <a:ext cx="3347074" cy="918098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 smtClean="0"/>
              <a:t>Base Class</a:t>
            </a:r>
          </a:p>
        </p:txBody>
      </p:sp>
      <p:sp>
        <p:nvSpPr>
          <p:cNvPr id="4" name="Afrundet rektangel 3"/>
          <p:cNvSpPr/>
          <p:nvPr/>
        </p:nvSpPr>
        <p:spPr>
          <a:xfrm>
            <a:off x="1066243" y="2457130"/>
            <a:ext cx="2400614" cy="162301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Client</a:t>
            </a:r>
          </a:p>
        </p:txBody>
      </p:sp>
      <p:sp>
        <p:nvSpPr>
          <p:cNvPr id="8" name="Afrundet rektangel 7"/>
          <p:cNvSpPr/>
          <p:nvPr/>
        </p:nvSpPr>
        <p:spPr>
          <a:xfrm>
            <a:off x="5976910" y="4282195"/>
            <a:ext cx="3347074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 smtClean="0"/>
              <a:t>Class</a:t>
            </a:r>
          </a:p>
        </p:txBody>
      </p:sp>
      <p:sp>
        <p:nvSpPr>
          <p:cNvPr id="18" name="Afrundet rektangel 17"/>
          <p:cNvSpPr/>
          <p:nvPr/>
        </p:nvSpPr>
        <p:spPr>
          <a:xfrm>
            <a:off x="5976910" y="1336979"/>
            <a:ext cx="3347074" cy="918098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 smtClean="0">
                <a:solidFill>
                  <a:srgbClr val="FFFF00"/>
                </a:solidFill>
              </a:rPr>
              <a:t>Interface</a:t>
            </a:r>
          </a:p>
        </p:txBody>
      </p:sp>
    </p:spTree>
    <p:extLst>
      <p:ext uri="{BB962C8B-B14F-4D97-AF65-F5344CB8AC3E}">
        <p14:creationId xmlns:p14="http://schemas.microsoft.com/office/powerpoint/2010/main" val="1854217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4" grpId="0" animBg="1"/>
      <p:bldP spid="8" grpId="0" animBg="1"/>
      <p:bldP spid="18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1012925"/>
            <a:ext cx="1009449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interface 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IAnimalFactory</a:t>
            </a:r>
            <a:endParaRPr lang="da-DK" sz="2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{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IAnimal</a:t>
            </a:r>
            <a:r>
              <a:rPr lang="da-DK" sz="2400" b="1" smtClean="0">
                <a:latin typeface="Consolas" panose="020B0609020204030204" pitchFamily="49" charset="0"/>
              </a:rPr>
              <a:t> CreateAnimal(</a:t>
            </a: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da-DK" sz="2400" b="1" smtClean="0">
                <a:latin typeface="Consolas" panose="020B0609020204030204" pitchFamily="49" charset="0"/>
              </a:rPr>
              <a:t>age);</a:t>
            </a:r>
          </a:p>
          <a:p>
            <a:r>
              <a:rPr lang="da-DK" sz="2400" b="1" smtClean="0">
                <a:latin typeface="Consolas" panose="020B0609020204030204" pitchFamily="49" charset="0"/>
              </a:rPr>
              <a:t>}</a:t>
            </a:r>
            <a:endParaRPr lang="da-DK" sz="2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571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86589" y="1018940"/>
            <a:ext cx="1009449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class </a:t>
            </a:r>
            <a:r>
              <a:rPr lang="da-DK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PettingZooV60</a:t>
            </a:r>
            <a:endParaRPr lang="da-DK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b="1" smtClean="0">
                <a:latin typeface="Consolas" panose="020B0609020204030204" pitchFamily="49" charset="0"/>
              </a:rPr>
              <a:t>{</a:t>
            </a:r>
            <a:endParaRPr lang="da-DK" b="1">
              <a:latin typeface="Consolas" panose="020B0609020204030204" pitchFamily="49" charset="0"/>
            </a:endParaRPr>
          </a:p>
          <a:p>
            <a:r>
              <a:rPr lang="da-DK" b="1" smtClean="0">
                <a:latin typeface="Consolas" panose="020B0609020204030204" pitchFamily="49" charset="0"/>
              </a:rPr>
              <a:t>  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b="1" smtClean="0">
                <a:latin typeface="Consolas" panose="020B0609020204030204" pitchFamily="49" charset="0"/>
              </a:rPr>
              <a:t> PettingZooV60(</a:t>
            </a:r>
            <a:r>
              <a:rPr lang="en-US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Child</a:t>
            </a:r>
            <a:r>
              <a:rPr lang="da-DK" b="1" smtClean="0">
                <a:latin typeface="Consolas" panose="020B0609020204030204" pitchFamily="49" charset="0"/>
              </a:rPr>
              <a:t> aChild, </a:t>
            </a:r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IAnimalFactory</a:t>
            </a:r>
            <a:r>
              <a:rPr lang="da-DK" b="1" smtClean="0">
                <a:latin typeface="Consolas" panose="020B0609020204030204" pitchFamily="49" charset="0"/>
              </a:rPr>
              <a:t> aFactory)</a:t>
            </a:r>
            <a:endParaRPr lang="da-DK" b="1">
              <a:latin typeface="Consolas" panose="020B0609020204030204" pitchFamily="49" charset="0"/>
            </a:endParaRPr>
          </a:p>
          <a:p>
            <a:r>
              <a:rPr lang="da-DK" b="1" smtClean="0">
                <a:latin typeface="Consolas" panose="020B0609020204030204" pitchFamily="49" charset="0"/>
              </a:rPr>
              <a:t>   {</a:t>
            </a:r>
            <a:endParaRPr lang="da-DK" b="1">
              <a:latin typeface="Consolas" panose="020B0609020204030204" pitchFamily="49" charset="0"/>
            </a:endParaRPr>
          </a:p>
          <a:p>
            <a:r>
              <a:rPr lang="en-US" b="1" smtClean="0">
                <a:latin typeface="Consolas" panose="020B0609020204030204" pitchFamily="49" charset="0"/>
              </a:rPr>
              <a:t>      TheChild = </a:t>
            </a:r>
            <a:r>
              <a:rPr lang="da-DK" b="1">
                <a:latin typeface="Consolas" panose="020B0609020204030204" pitchFamily="49" charset="0"/>
              </a:rPr>
              <a:t>aChild</a:t>
            </a:r>
            <a:r>
              <a:rPr lang="en-US" b="1" smtClean="0">
                <a:latin typeface="Consolas" panose="020B0609020204030204" pitchFamily="49" charset="0"/>
              </a:rPr>
              <a:t>;</a:t>
            </a:r>
          </a:p>
          <a:p>
            <a:r>
              <a:rPr lang="en-US" b="1" smtClean="0">
                <a:latin typeface="Consolas" panose="020B0609020204030204" pitchFamily="49" charset="0"/>
              </a:rPr>
              <a:t>      TheAnimal </a:t>
            </a:r>
            <a:r>
              <a:rPr lang="en-US" b="1">
                <a:latin typeface="Consolas" panose="020B0609020204030204" pitchFamily="49" charset="0"/>
              </a:rPr>
              <a:t>= </a:t>
            </a:r>
            <a:r>
              <a:rPr lang="da-DK" b="1" smtClean="0">
                <a:latin typeface="Consolas" panose="020B0609020204030204" pitchFamily="49" charset="0"/>
              </a:rPr>
              <a:t>aFactory.CreateAnimal(aChild.Age)</a:t>
            </a:r>
            <a:r>
              <a:rPr lang="en-US" b="1" smtClean="0">
                <a:latin typeface="Consolas" panose="020B0609020204030204" pitchFamily="49" charset="0"/>
              </a:rPr>
              <a:t>;</a:t>
            </a:r>
            <a:endParaRPr lang="en-US" b="1">
              <a:latin typeface="Consolas" panose="020B0609020204030204" pitchFamily="49" charset="0"/>
            </a:endParaRPr>
          </a:p>
          <a:p>
            <a:r>
              <a:rPr lang="da-DK" b="1" smtClean="0">
                <a:latin typeface="Consolas" panose="020B0609020204030204" pitchFamily="49" charset="0"/>
              </a:rPr>
              <a:t>   }</a:t>
            </a:r>
          </a:p>
          <a:p>
            <a:endParaRPr lang="da-DK" b="1">
              <a:latin typeface="Consolas" panose="020B0609020204030204" pitchFamily="49" charset="0"/>
            </a:endParaRPr>
          </a:p>
          <a:p>
            <a:r>
              <a:rPr lang="da-DK" b="1">
                <a:latin typeface="Consolas" panose="020B0609020204030204" pitchFamily="49" charset="0"/>
              </a:rPr>
              <a:t> </a:t>
            </a:r>
            <a:r>
              <a:rPr lang="da-DK" b="1" smtClean="0">
                <a:latin typeface="Consolas" panose="020B0609020204030204" pitchFamily="49" charset="0"/>
              </a:rPr>
              <a:t>  </a:t>
            </a:r>
            <a:r>
              <a:rPr lang="da-DK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b="1" smtClean="0">
                <a:latin typeface="Consolas" panose="020B0609020204030204" pitchFamily="49" charset="0"/>
              </a:rPr>
              <a:t> </a:t>
            </a:r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Child</a:t>
            </a:r>
            <a:r>
              <a:rPr lang="da-DK" b="1">
                <a:latin typeface="Consolas" panose="020B0609020204030204" pitchFamily="49" charset="0"/>
              </a:rPr>
              <a:t> TheChild {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get</a:t>
            </a:r>
            <a:r>
              <a:rPr lang="da-DK" b="1">
                <a:latin typeface="Consolas" panose="020B0609020204030204" pitchFamily="49" charset="0"/>
              </a:rPr>
              <a:t>; }</a:t>
            </a:r>
          </a:p>
          <a:p>
            <a:r>
              <a:rPr lang="da-DK" b="1">
                <a:latin typeface="Consolas" panose="020B0609020204030204" pitchFamily="49" charset="0"/>
              </a:rPr>
              <a:t>  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b="1">
                <a:latin typeface="Consolas" panose="020B0609020204030204" pitchFamily="49" charset="0"/>
              </a:rPr>
              <a:t> </a:t>
            </a:r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IAnimal</a:t>
            </a:r>
            <a:r>
              <a:rPr lang="da-DK" b="1">
                <a:latin typeface="Consolas" panose="020B0609020204030204" pitchFamily="49" charset="0"/>
              </a:rPr>
              <a:t> TheAnimal {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get</a:t>
            </a:r>
            <a:r>
              <a:rPr lang="da-DK" b="1">
                <a:latin typeface="Consolas" panose="020B0609020204030204" pitchFamily="49" charset="0"/>
              </a:rPr>
              <a:t>; }</a:t>
            </a:r>
          </a:p>
          <a:p>
            <a:endParaRPr lang="da-DK" b="1">
              <a:latin typeface="Consolas" panose="020B0609020204030204" pitchFamily="49" charset="0"/>
            </a:endParaRPr>
          </a:p>
          <a:p>
            <a:r>
              <a:rPr lang="en-US" b="1">
                <a:latin typeface="Consolas" panose="020B0609020204030204" pitchFamily="49" charset="0"/>
              </a:rPr>
              <a:t>  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en-US" b="1"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b="1">
                <a:latin typeface="Consolas" panose="020B0609020204030204" pitchFamily="49" charset="0"/>
              </a:rPr>
              <a:t> Interact()</a:t>
            </a:r>
          </a:p>
          <a:p>
            <a:r>
              <a:rPr lang="da-DK" b="1">
                <a:latin typeface="Consolas" panose="020B0609020204030204" pitchFamily="49" charset="0"/>
              </a:rPr>
              <a:t>   {</a:t>
            </a:r>
          </a:p>
          <a:p>
            <a:r>
              <a:rPr lang="en-US" b="1">
                <a:latin typeface="Consolas" panose="020B0609020204030204" pitchFamily="49" charset="0"/>
              </a:rPr>
              <a:t>      </a:t>
            </a:r>
            <a:r>
              <a:rPr lang="en-US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Just pet the damn thing...</a:t>
            </a:r>
          </a:p>
          <a:p>
            <a:r>
              <a:rPr lang="da-DK" b="1">
                <a:latin typeface="Consolas" panose="020B0609020204030204" pitchFamily="49" charset="0"/>
              </a:rPr>
              <a:t>   }</a:t>
            </a:r>
          </a:p>
          <a:p>
            <a:r>
              <a:rPr lang="da-DK" b="1" smtClean="0">
                <a:latin typeface="Consolas" panose="020B0609020204030204" pitchFamily="49" charset="0"/>
              </a:rPr>
              <a:t>}</a:t>
            </a:r>
            <a:endParaRPr lang="da-DK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5947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frundet rektangel 12"/>
          <p:cNvSpPr/>
          <p:nvPr/>
        </p:nvSpPr>
        <p:spPr>
          <a:xfrm>
            <a:off x="8391112" y="759885"/>
            <a:ext cx="2400614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Child</a:t>
            </a:r>
          </a:p>
          <a:p>
            <a:endParaRPr lang="da-DK" sz="2800"/>
          </a:p>
        </p:txBody>
      </p:sp>
      <p:sp>
        <p:nvSpPr>
          <p:cNvPr id="4" name="Afrundet rektangel 3"/>
          <p:cNvSpPr/>
          <p:nvPr/>
        </p:nvSpPr>
        <p:spPr>
          <a:xfrm>
            <a:off x="4733513" y="407428"/>
            <a:ext cx="2400614" cy="162301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Petting</a:t>
            </a:r>
          </a:p>
          <a:p>
            <a:pPr algn="ctr"/>
            <a:r>
              <a:rPr lang="da-DK" sz="3600" smtClean="0"/>
              <a:t>ZooV60</a:t>
            </a:r>
          </a:p>
        </p:txBody>
      </p:sp>
      <p:cxnSp>
        <p:nvCxnSpPr>
          <p:cNvPr id="16" name="Vinklet forbindelse 2"/>
          <p:cNvCxnSpPr>
            <a:stCxn id="4" idx="3"/>
            <a:endCxn id="13" idx="1"/>
          </p:cNvCxnSpPr>
          <p:nvPr/>
        </p:nvCxnSpPr>
        <p:spPr>
          <a:xfrm>
            <a:off x="7134127" y="1218934"/>
            <a:ext cx="1256985" cy="0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Vinklet forbindelse 2"/>
          <p:cNvCxnSpPr>
            <a:stCxn id="4" idx="1"/>
            <a:endCxn id="10" idx="3"/>
          </p:cNvCxnSpPr>
          <p:nvPr/>
        </p:nvCxnSpPr>
        <p:spPr>
          <a:xfrm flipH="1">
            <a:off x="3679727" y="1218934"/>
            <a:ext cx="1053786" cy="0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frundet rektangel 13"/>
          <p:cNvSpPr/>
          <p:nvPr/>
        </p:nvSpPr>
        <p:spPr>
          <a:xfrm>
            <a:off x="1279113" y="759885"/>
            <a:ext cx="2400614" cy="918098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IAnimal</a:t>
            </a:r>
          </a:p>
        </p:txBody>
      </p:sp>
      <p:sp>
        <p:nvSpPr>
          <p:cNvPr id="15" name="Afrundet rektangel 14"/>
          <p:cNvSpPr/>
          <p:nvPr/>
        </p:nvSpPr>
        <p:spPr>
          <a:xfrm>
            <a:off x="1279113" y="2330027"/>
            <a:ext cx="2400614" cy="1417210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IAnimal</a:t>
            </a:r>
          </a:p>
          <a:p>
            <a:pPr algn="ctr"/>
            <a:r>
              <a:rPr lang="da-DK" sz="3600" smtClean="0">
                <a:solidFill>
                  <a:srgbClr val="FFFF00"/>
                </a:solidFill>
              </a:rPr>
              <a:t>Factory</a:t>
            </a:r>
          </a:p>
        </p:txBody>
      </p:sp>
      <p:cxnSp>
        <p:nvCxnSpPr>
          <p:cNvPr id="17" name="Vinklet forbindelse 2"/>
          <p:cNvCxnSpPr>
            <a:stCxn id="15" idx="0"/>
            <a:endCxn id="14" idx="2"/>
          </p:cNvCxnSpPr>
          <p:nvPr/>
        </p:nvCxnSpPr>
        <p:spPr>
          <a:xfrm flipV="1">
            <a:off x="2479420" y="1677983"/>
            <a:ext cx="0" cy="652044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Vinklet forbindelse 2"/>
          <p:cNvCxnSpPr>
            <a:stCxn id="4" idx="2"/>
            <a:endCxn id="15" idx="3"/>
          </p:cNvCxnSpPr>
          <p:nvPr/>
        </p:nvCxnSpPr>
        <p:spPr>
          <a:xfrm flipH="1">
            <a:off x="3679727" y="2030440"/>
            <a:ext cx="2254093" cy="1008192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" descr="Billedresultat for tic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8678" y="2534536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5083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86589" y="1018940"/>
            <a:ext cx="1009449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class </a:t>
            </a:r>
            <a:r>
              <a:rPr lang="da-DK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AnimalFactoryCute </a:t>
            </a:r>
            <a:r>
              <a:rPr lang="da-DK" b="1" smtClean="0">
                <a:latin typeface="Consolas" panose="020B0609020204030204" pitchFamily="49" charset="0"/>
              </a:rPr>
              <a:t>:</a:t>
            </a:r>
            <a:r>
              <a:rPr lang="da-DK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IAnimalFactory</a:t>
            </a:r>
            <a:endParaRPr lang="da-DK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b="1" smtClean="0">
                <a:latin typeface="Consolas" panose="020B0609020204030204" pitchFamily="49" charset="0"/>
              </a:rPr>
              <a:t>{</a:t>
            </a:r>
          </a:p>
          <a:p>
            <a:r>
              <a:rPr lang="da-DK" b="1">
                <a:latin typeface="Consolas" panose="020B0609020204030204" pitchFamily="49" charset="0"/>
              </a:rPr>
              <a:t> </a:t>
            </a:r>
            <a:r>
              <a:rPr lang="da-DK" b="1" smtClean="0">
                <a:latin typeface="Consolas" panose="020B0609020204030204" pitchFamily="49" charset="0"/>
              </a:rPr>
              <a:t>  </a:t>
            </a:r>
            <a:r>
              <a:rPr lang="da-DK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b="1" smtClean="0">
                <a:latin typeface="Consolas" panose="020B0609020204030204" pitchFamily="49" charset="0"/>
              </a:rPr>
              <a:t> </a:t>
            </a:r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IAnimal</a:t>
            </a:r>
            <a:r>
              <a:rPr lang="da-DK" b="1">
                <a:latin typeface="Consolas" panose="020B0609020204030204" pitchFamily="49" charset="0"/>
              </a:rPr>
              <a:t> CreateAnimal(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b="1">
                <a:latin typeface="Consolas" panose="020B0609020204030204" pitchFamily="49" charset="0"/>
              </a:rPr>
              <a:t> age)</a:t>
            </a:r>
          </a:p>
          <a:p>
            <a:r>
              <a:rPr lang="da-DK" b="1" smtClean="0">
                <a:latin typeface="Consolas" panose="020B0609020204030204" pitchFamily="49" charset="0"/>
              </a:rPr>
              <a:t>   {</a:t>
            </a:r>
            <a:endParaRPr lang="da-DK" b="1">
              <a:latin typeface="Consolas" panose="020B0609020204030204" pitchFamily="49" charset="0"/>
            </a:endParaRPr>
          </a:p>
          <a:p>
            <a:r>
              <a:rPr lang="en-US" b="1" smtClean="0">
                <a:latin typeface="Consolas" panose="020B0609020204030204" pitchFamily="49" charset="0"/>
              </a:rPr>
              <a:t>      </a:t>
            </a:r>
            <a:r>
              <a:rPr lang="da-DK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IAnimal</a:t>
            </a:r>
            <a:r>
              <a:rPr lang="en-US" b="1" smtClean="0">
                <a:latin typeface="Consolas" panose="020B0609020204030204" pitchFamily="49" charset="0"/>
              </a:rPr>
              <a:t> </a:t>
            </a:r>
            <a:r>
              <a:rPr lang="en-US" b="1">
                <a:latin typeface="Consolas" panose="020B0609020204030204" pitchFamily="49" charset="0"/>
              </a:rPr>
              <a:t>aRabbit = </a:t>
            </a:r>
            <a:r>
              <a:rPr lang="en-US" b="1">
                <a:solidFill>
                  <a:srgbClr val="0070C0"/>
                </a:solidFill>
                <a:latin typeface="Consolas" panose="020B0609020204030204" pitchFamily="49" charset="0"/>
              </a:rPr>
              <a:t>new </a:t>
            </a:r>
            <a:r>
              <a:rPr lang="en-US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Rabbit</a:t>
            </a:r>
            <a:r>
              <a:rPr lang="en-US" b="1">
                <a:latin typeface="Consolas" panose="020B0609020204030204" pitchFamily="49" charset="0"/>
              </a:rPr>
              <a:t>(</a:t>
            </a:r>
            <a:r>
              <a:rPr lang="en-US" b="1">
                <a:solidFill>
                  <a:srgbClr val="C00000"/>
                </a:solidFill>
                <a:latin typeface="Consolas" panose="020B0609020204030204" pitchFamily="49" charset="0"/>
              </a:rPr>
              <a:t>"A </a:t>
            </a:r>
            <a:r>
              <a:rPr lang="en-US" b="1" smtClean="0">
                <a:solidFill>
                  <a:srgbClr val="C00000"/>
                </a:solidFill>
                <a:latin typeface="Consolas" panose="020B0609020204030204" pitchFamily="49" charset="0"/>
              </a:rPr>
              <a:t>white </a:t>
            </a:r>
            <a:r>
              <a:rPr lang="en-US" b="1">
                <a:solidFill>
                  <a:srgbClr val="C00000"/>
                </a:solidFill>
                <a:latin typeface="Consolas" panose="020B0609020204030204" pitchFamily="49" charset="0"/>
              </a:rPr>
              <a:t>Rabbit"</a:t>
            </a:r>
            <a:r>
              <a:rPr lang="en-US" b="1">
                <a:latin typeface="Consolas" panose="020B0609020204030204" pitchFamily="49" charset="0"/>
              </a:rPr>
              <a:t>);</a:t>
            </a:r>
          </a:p>
          <a:p>
            <a:r>
              <a:rPr lang="en-US" b="1" smtClean="0">
                <a:latin typeface="Consolas" panose="020B0609020204030204" pitchFamily="49" charset="0"/>
              </a:rPr>
              <a:t>      </a:t>
            </a:r>
            <a:r>
              <a:rPr lang="da-DK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IAnimal</a:t>
            </a:r>
            <a:r>
              <a:rPr lang="en-US" b="1" smtClean="0">
                <a:latin typeface="Consolas" panose="020B0609020204030204" pitchFamily="49" charset="0"/>
              </a:rPr>
              <a:t> </a:t>
            </a:r>
            <a:r>
              <a:rPr lang="en-US" b="1">
                <a:latin typeface="Consolas" panose="020B0609020204030204" pitchFamily="49" charset="0"/>
              </a:rPr>
              <a:t>aGoat </a:t>
            </a:r>
            <a:r>
              <a:rPr lang="en-US" b="1" smtClean="0">
                <a:latin typeface="Consolas" panose="020B0609020204030204" pitchFamily="49" charset="0"/>
              </a:rPr>
              <a:t>  = </a:t>
            </a:r>
            <a:r>
              <a:rPr lang="en-US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b="1" smtClean="0"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Goat</a:t>
            </a:r>
            <a:r>
              <a:rPr lang="en-US" b="1">
                <a:latin typeface="Consolas" panose="020B0609020204030204" pitchFamily="49" charset="0"/>
              </a:rPr>
              <a:t>(</a:t>
            </a:r>
            <a:r>
              <a:rPr lang="en-US" b="1">
                <a:solidFill>
                  <a:srgbClr val="C00000"/>
                </a:solidFill>
                <a:latin typeface="Consolas" panose="020B0609020204030204" pitchFamily="49" charset="0"/>
              </a:rPr>
              <a:t>"A cute little Goat"</a:t>
            </a:r>
            <a:r>
              <a:rPr lang="en-US" b="1">
                <a:latin typeface="Consolas" panose="020B0609020204030204" pitchFamily="49" charset="0"/>
              </a:rPr>
              <a:t>);</a:t>
            </a:r>
          </a:p>
          <a:p>
            <a:r>
              <a:rPr lang="en-US" b="1" smtClean="0">
                <a:latin typeface="Consolas" panose="020B0609020204030204" pitchFamily="49" charset="0"/>
              </a:rPr>
              <a:t>      </a:t>
            </a:r>
            <a:r>
              <a:rPr lang="da-DK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IAnimal</a:t>
            </a:r>
            <a:r>
              <a:rPr lang="en-US" b="1" smtClean="0">
                <a:latin typeface="Consolas" panose="020B0609020204030204" pitchFamily="49" charset="0"/>
              </a:rPr>
              <a:t> </a:t>
            </a:r>
            <a:r>
              <a:rPr lang="en-US" b="1">
                <a:latin typeface="Consolas" panose="020B0609020204030204" pitchFamily="49" charset="0"/>
              </a:rPr>
              <a:t>aPony </a:t>
            </a:r>
            <a:r>
              <a:rPr lang="en-US" b="1" smtClean="0">
                <a:latin typeface="Consolas" panose="020B0609020204030204" pitchFamily="49" charset="0"/>
              </a:rPr>
              <a:t>  = </a:t>
            </a:r>
            <a:r>
              <a:rPr lang="en-US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b="1" smtClean="0"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Pony</a:t>
            </a:r>
            <a:r>
              <a:rPr lang="en-US" b="1">
                <a:latin typeface="Consolas" panose="020B0609020204030204" pitchFamily="49" charset="0"/>
              </a:rPr>
              <a:t>(</a:t>
            </a:r>
            <a:r>
              <a:rPr lang="en-US" b="1">
                <a:solidFill>
                  <a:srgbClr val="C00000"/>
                </a:solidFill>
                <a:latin typeface="Consolas" panose="020B0609020204030204" pitchFamily="49" charset="0"/>
              </a:rPr>
              <a:t>"Li'l Sebastian"</a:t>
            </a:r>
            <a:r>
              <a:rPr lang="en-US" b="1">
                <a:latin typeface="Consolas" panose="020B0609020204030204" pitchFamily="49" charset="0"/>
              </a:rPr>
              <a:t>);</a:t>
            </a:r>
          </a:p>
          <a:p>
            <a:endParaRPr lang="da-DK" b="1">
              <a:latin typeface="Consolas" panose="020B0609020204030204" pitchFamily="49" charset="0"/>
            </a:endParaRPr>
          </a:p>
          <a:p>
            <a:r>
              <a:rPr lang="en-US" b="1" smtClean="0">
                <a:latin typeface="Consolas" panose="020B0609020204030204" pitchFamily="49" charset="0"/>
              </a:rPr>
              <a:t>      </a:t>
            </a:r>
            <a:r>
              <a:rPr lang="en-US" b="1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en-US" b="1" smtClean="0">
                <a:latin typeface="Consolas" panose="020B0609020204030204" pitchFamily="49" charset="0"/>
              </a:rPr>
              <a:t>      </a:t>
            </a:r>
            <a:r>
              <a:rPr lang="en-US" b="1">
                <a:latin typeface="Consolas" panose="020B0609020204030204" pitchFamily="49" charset="0"/>
              </a:rPr>
              <a:t>(age &gt;= aPony.AgeMinimum)   { </a:t>
            </a:r>
            <a:r>
              <a:rPr lang="en-US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b="1">
                <a:latin typeface="Consolas" panose="020B0609020204030204" pitchFamily="49" charset="0"/>
              </a:rPr>
              <a:t> aPony; }</a:t>
            </a:r>
          </a:p>
          <a:p>
            <a:r>
              <a:rPr lang="en-US" b="1" smtClean="0">
                <a:latin typeface="Consolas" panose="020B0609020204030204" pitchFamily="49" charset="0"/>
              </a:rPr>
              <a:t>      </a:t>
            </a:r>
            <a:r>
              <a:rPr lang="en-US" b="1">
                <a:solidFill>
                  <a:srgbClr val="0070C0"/>
                </a:solidFill>
                <a:latin typeface="Consolas" panose="020B0609020204030204" pitchFamily="49" charset="0"/>
              </a:rPr>
              <a:t>else if </a:t>
            </a:r>
            <a:r>
              <a:rPr lang="en-US" b="1">
                <a:latin typeface="Consolas" panose="020B0609020204030204" pitchFamily="49" charset="0"/>
              </a:rPr>
              <a:t>(age &gt;= aGoat.AgeMinimum)   </a:t>
            </a:r>
            <a:r>
              <a:rPr lang="en-US" b="1" smtClean="0">
                <a:latin typeface="Consolas" panose="020B0609020204030204" pitchFamily="49" charset="0"/>
              </a:rPr>
              <a:t>{ </a:t>
            </a:r>
            <a:r>
              <a:rPr lang="en-US" b="1" smtClean="0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b="1" smtClean="0">
                <a:latin typeface="Consolas" panose="020B0609020204030204" pitchFamily="49" charset="0"/>
              </a:rPr>
              <a:t> </a:t>
            </a:r>
            <a:r>
              <a:rPr lang="en-US" b="1">
                <a:latin typeface="Consolas" panose="020B0609020204030204" pitchFamily="49" charset="0"/>
              </a:rPr>
              <a:t>aGoat; }</a:t>
            </a:r>
          </a:p>
          <a:p>
            <a:r>
              <a:rPr lang="en-US" b="1" smtClean="0">
                <a:latin typeface="Consolas" panose="020B0609020204030204" pitchFamily="49" charset="0"/>
              </a:rPr>
              <a:t>      </a:t>
            </a:r>
            <a:r>
              <a:rPr lang="en-US" b="1">
                <a:solidFill>
                  <a:srgbClr val="0070C0"/>
                </a:solidFill>
                <a:latin typeface="Consolas" panose="020B0609020204030204" pitchFamily="49" charset="0"/>
              </a:rPr>
              <a:t>else if </a:t>
            </a:r>
            <a:r>
              <a:rPr lang="en-US" b="1">
                <a:latin typeface="Consolas" panose="020B0609020204030204" pitchFamily="49" charset="0"/>
              </a:rPr>
              <a:t>(age &gt;= aRabbit.AgeMinimum) </a:t>
            </a:r>
            <a:r>
              <a:rPr lang="en-US" b="1" smtClean="0">
                <a:latin typeface="Consolas" panose="020B0609020204030204" pitchFamily="49" charset="0"/>
              </a:rPr>
              <a:t>{ </a:t>
            </a:r>
            <a:r>
              <a:rPr lang="en-US" b="1" smtClean="0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b="1" smtClean="0">
                <a:latin typeface="Consolas" panose="020B0609020204030204" pitchFamily="49" charset="0"/>
              </a:rPr>
              <a:t> </a:t>
            </a:r>
            <a:r>
              <a:rPr lang="en-US" b="1">
                <a:latin typeface="Consolas" panose="020B0609020204030204" pitchFamily="49" charset="0"/>
              </a:rPr>
              <a:t>aRabbit; }</a:t>
            </a:r>
          </a:p>
          <a:p>
            <a:r>
              <a:rPr lang="da-DK" b="1" smtClean="0">
                <a:latin typeface="Consolas" panose="020B0609020204030204" pitchFamily="49" charset="0"/>
              </a:rPr>
              <a:t>     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else</a:t>
            </a:r>
            <a:r>
              <a:rPr lang="da-DK" b="1" smtClean="0">
                <a:latin typeface="Consolas" panose="020B0609020204030204" pitchFamily="49" charset="0"/>
              </a:rPr>
              <a:t>                                { </a:t>
            </a:r>
            <a:r>
              <a:rPr lang="en-US" b="1" smtClean="0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b="1" smtClean="0">
                <a:latin typeface="Consolas" panose="020B0609020204030204" pitchFamily="49" charset="0"/>
              </a:rPr>
              <a:t>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null</a:t>
            </a:r>
            <a:r>
              <a:rPr lang="da-DK" b="1">
                <a:latin typeface="Consolas" panose="020B0609020204030204" pitchFamily="49" charset="0"/>
              </a:rPr>
              <a:t>; }</a:t>
            </a:r>
          </a:p>
          <a:p>
            <a:r>
              <a:rPr lang="da-DK" b="1" smtClean="0">
                <a:latin typeface="Consolas" panose="020B0609020204030204" pitchFamily="49" charset="0"/>
              </a:rPr>
              <a:t>   }</a:t>
            </a:r>
            <a:endParaRPr lang="da-DK" b="1">
              <a:latin typeface="Consolas" panose="020B0609020204030204" pitchFamily="49" charset="0"/>
            </a:endParaRPr>
          </a:p>
          <a:p>
            <a:r>
              <a:rPr lang="da-DK" b="1" smtClean="0">
                <a:latin typeface="Consolas" panose="020B0609020204030204" pitchFamily="49" charset="0"/>
              </a:rPr>
              <a:t>}</a:t>
            </a:r>
            <a:endParaRPr lang="da-DK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2984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frundet rektangel 12"/>
          <p:cNvSpPr/>
          <p:nvPr/>
        </p:nvSpPr>
        <p:spPr>
          <a:xfrm>
            <a:off x="8391112" y="759885"/>
            <a:ext cx="2400614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Child</a:t>
            </a:r>
          </a:p>
          <a:p>
            <a:endParaRPr lang="da-DK" sz="2800"/>
          </a:p>
        </p:txBody>
      </p:sp>
      <p:sp>
        <p:nvSpPr>
          <p:cNvPr id="4" name="Afrundet rektangel 3"/>
          <p:cNvSpPr/>
          <p:nvPr/>
        </p:nvSpPr>
        <p:spPr>
          <a:xfrm>
            <a:off x="4733513" y="407428"/>
            <a:ext cx="2400614" cy="162301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Petting</a:t>
            </a:r>
          </a:p>
          <a:p>
            <a:pPr algn="ctr"/>
            <a:r>
              <a:rPr lang="da-DK" sz="3600" smtClean="0"/>
              <a:t>ZooV60</a:t>
            </a:r>
          </a:p>
        </p:txBody>
      </p:sp>
      <p:cxnSp>
        <p:nvCxnSpPr>
          <p:cNvPr id="16" name="Vinklet forbindelse 2"/>
          <p:cNvCxnSpPr>
            <a:stCxn id="4" idx="3"/>
            <a:endCxn id="13" idx="1"/>
          </p:cNvCxnSpPr>
          <p:nvPr/>
        </p:nvCxnSpPr>
        <p:spPr>
          <a:xfrm>
            <a:off x="7134127" y="1218934"/>
            <a:ext cx="1256985" cy="0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Vinklet forbindelse 2"/>
          <p:cNvCxnSpPr>
            <a:stCxn id="4" idx="1"/>
            <a:endCxn id="10" idx="3"/>
          </p:cNvCxnSpPr>
          <p:nvPr/>
        </p:nvCxnSpPr>
        <p:spPr>
          <a:xfrm flipH="1">
            <a:off x="3679727" y="1218934"/>
            <a:ext cx="1053786" cy="0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frundet rektangel 13"/>
          <p:cNvSpPr/>
          <p:nvPr/>
        </p:nvSpPr>
        <p:spPr>
          <a:xfrm>
            <a:off x="1279113" y="759885"/>
            <a:ext cx="2400614" cy="918098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IAnimal</a:t>
            </a:r>
          </a:p>
        </p:txBody>
      </p:sp>
      <p:sp>
        <p:nvSpPr>
          <p:cNvPr id="15" name="Afrundet rektangel 14"/>
          <p:cNvSpPr/>
          <p:nvPr/>
        </p:nvSpPr>
        <p:spPr>
          <a:xfrm>
            <a:off x="1279113" y="2330027"/>
            <a:ext cx="2400614" cy="1417210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IAnimal</a:t>
            </a:r>
          </a:p>
          <a:p>
            <a:pPr algn="ctr"/>
            <a:r>
              <a:rPr lang="da-DK" sz="3600" smtClean="0">
                <a:solidFill>
                  <a:srgbClr val="FFFF00"/>
                </a:solidFill>
              </a:rPr>
              <a:t>Factory</a:t>
            </a:r>
          </a:p>
        </p:txBody>
      </p:sp>
      <p:cxnSp>
        <p:nvCxnSpPr>
          <p:cNvPr id="17" name="Vinklet forbindelse 2"/>
          <p:cNvCxnSpPr>
            <a:stCxn id="15" idx="0"/>
            <a:endCxn id="14" idx="2"/>
          </p:cNvCxnSpPr>
          <p:nvPr/>
        </p:nvCxnSpPr>
        <p:spPr>
          <a:xfrm flipV="1">
            <a:off x="2479420" y="1677983"/>
            <a:ext cx="0" cy="652044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Vinklet forbindelse 2"/>
          <p:cNvCxnSpPr>
            <a:stCxn id="4" idx="2"/>
            <a:endCxn id="15" idx="3"/>
          </p:cNvCxnSpPr>
          <p:nvPr/>
        </p:nvCxnSpPr>
        <p:spPr>
          <a:xfrm flipH="1">
            <a:off x="3679727" y="2030440"/>
            <a:ext cx="2254093" cy="1008192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" descr="Billedresultat for tic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8678" y="2534536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8381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frundet rektangel 12"/>
          <p:cNvSpPr/>
          <p:nvPr/>
        </p:nvSpPr>
        <p:spPr>
          <a:xfrm>
            <a:off x="8391112" y="759885"/>
            <a:ext cx="2400614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Child</a:t>
            </a:r>
          </a:p>
        </p:txBody>
      </p:sp>
      <p:sp>
        <p:nvSpPr>
          <p:cNvPr id="4" name="Afrundet rektangel 3"/>
          <p:cNvSpPr/>
          <p:nvPr/>
        </p:nvSpPr>
        <p:spPr>
          <a:xfrm>
            <a:off x="4733513" y="407428"/>
            <a:ext cx="2400614" cy="162301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Petting</a:t>
            </a:r>
          </a:p>
          <a:p>
            <a:pPr algn="ctr"/>
            <a:r>
              <a:rPr lang="da-DK" sz="3600" smtClean="0"/>
              <a:t>ZooV60</a:t>
            </a:r>
          </a:p>
        </p:txBody>
      </p:sp>
      <p:cxnSp>
        <p:nvCxnSpPr>
          <p:cNvPr id="16" name="Vinklet forbindelse 2"/>
          <p:cNvCxnSpPr>
            <a:stCxn id="4" idx="3"/>
            <a:endCxn id="13" idx="1"/>
          </p:cNvCxnSpPr>
          <p:nvPr/>
        </p:nvCxnSpPr>
        <p:spPr>
          <a:xfrm>
            <a:off x="7134127" y="1218934"/>
            <a:ext cx="1256985" cy="0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Vinklet forbindelse 2"/>
          <p:cNvCxnSpPr>
            <a:stCxn id="4" idx="1"/>
            <a:endCxn id="10" idx="3"/>
          </p:cNvCxnSpPr>
          <p:nvPr/>
        </p:nvCxnSpPr>
        <p:spPr>
          <a:xfrm flipH="1">
            <a:off x="3679727" y="1218934"/>
            <a:ext cx="1053786" cy="0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frundet rektangel 13"/>
          <p:cNvSpPr/>
          <p:nvPr/>
        </p:nvSpPr>
        <p:spPr>
          <a:xfrm>
            <a:off x="1279113" y="759885"/>
            <a:ext cx="2400614" cy="918098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IAnimal</a:t>
            </a:r>
          </a:p>
        </p:txBody>
      </p:sp>
      <p:sp>
        <p:nvSpPr>
          <p:cNvPr id="15" name="Afrundet rektangel 14"/>
          <p:cNvSpPr/>
          <p:nvPr/>
        </p:nvSpPr>
        <p:spPr>
          <a:xfrm>
            <a:off x="1279113" y="2330027"/>
            <a:ext cx="2400614" cy="1417210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IAnimal</a:t>
            </a:r>
          </a:p>
          <a:p>
            <a:pPr algn="ctr"/>
            <a:r>
              <a:rPr lang="da-DK" sz="3600" smtClean="0">
                <a:solidFill>
                  <a:srgbClr val="FFFF00"/>
                </a:solidFill>
              </a:rPr>
              <a:t>Factory</a:t>
            </a:r>
          </a:p>
        </p:txBody>
      </p:sp>
      <p:cxnSp>
        <p:nvCxnSpPr>
          <p:cNvPr id="17" name="Vinklet forbindelse 2"/>
          <p:cNvCxnSpPr>
            <a:stCxn id="15" idx="0"/>
            <a:endCxn id="14" idx="2"/>
          </p:cNvCxnSpPr>
          <p:nvPr/>
        </p:nvCxnSpPr>
        <p:spPr>
          <a:xfrm flipV="1">
            <a:off x="2479420" y="1677983"/>
            <a:ext cx="0" cy="652044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Vinklet forbindelse 2"/>
          <p:cNvCxnSpPr>
            <a:stCxn id="4" idx="2"/>
            <a:endCxn id="15" idx="3"/>
          </p:cNvCxnSpPr>
          <p:nvPr/>
        </p:nvCxnSpPr>
        <p:spPr>
          <a:xfrm flipH="1">
            <a:off x="3679727" y="2030440"/>
            <a:ext cx="2254093" cy="1008192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Afrundet rektangel 9"/>
          <p:cNvSpPr/>
          <p:nvPr/>
        </p:nvSpPr>
        <p:spPr>
          <a:xfrm>
            <a:off x="6834049" y="2330027"/>
            <a:ext cx="2400614" cy="141721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/>
              <a:t>Animal</a:t>
            </a:r>
          </a:p>
          <a:p>
            <a:pPr algn="ctr"/>
            <a:r>
              <a:rPr lang="da-DK" sz="3200" smtClean="0"/>
              <a:t>FactoryCute</a:t>
            </a:r>
          </a:p>
        </p:txBody>
      </p:sp>
      <p:sp>
        <p:nvSpPr>
          <p:cNvPr id="12" name="Afrundet rektangel 11"/>
          <p:cNvSpPr/>
          <p:nvPr/>
        </p:nvSpPr>
        <p:spPr>
          <a:xfrm>
            <a:off x="5033589" y="5224130"/>
            <a:ext cx="1800460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Rabbit</a:t>
            </a:r>
          </a:p>
        </p:txBody>
      </p:sp>
      <p:sp>
        <p:nvSpPr>
          <p:cNvPr id="20" name="Afrundet rektangel 19"/>
          <p:cNvSpPr/>
          <p:nvPr/>
        </p:nvSpPr>
        <p:spPr>
          <a:xfrm>
            <a:off x="7134126" y="5224130"/>
            <a:ext cx="1800460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Goat</a:t>
            </a:r>
          </a:p>
        </p:txBody>
      </p:sp>
      <p:cxnSp>
        <p:nvCxnSpPr>
          <p:cNvPr id="22" name="Vinklet forbindelse 2"/>
          <p:cNvCxnSpPr>
            <a:stCxn id="10" idx="2"/>
            <a:endCxn id="12" idx="0"/>
          </p:cNvCxnSpPr>
          <p:nvPr/>
        </p:nvCxnSpPr>
        <p:spPr>
          <a:xfrm flipH="1">
            <a:off x="5933819" y="3747237"/>
            <a:ext cx="2100537" cy="1476893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Vinklet forbindelse 2"/>
          <p:cNvCxnSpPr>
            <a:stCxn id="10" idx="2"/>
            <a:endCxn id="20" idx="0"/>
          </p:cNvCxnSpPr>
          <p:nvPr/>
        </p:nvCxnSpPr>
        <p:spPr>
          <a:xfrm>
            <a:off x="8034356" y="3747237"/>
            <a:ext cx="0" cy="1476893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Afrundet rektangel 23"/>
          <p:cNvSpPr/>
          <p:nvPr/>
        </p:nvSpPr>
        <p:spPr>
          <a:xfrm>
            <a:off x="9234663" y="5224130"/>
            <a:ext cx="1800460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Pony</a:t>
            </a:r>
          </a:p>
        </p:txBody>
      </p:sp>
      <p:cxnSp>
        <p:nvCxnSpPr>
          <p:cNvPr id="25" name="Vinklet forbindelse 2"/>
          <p:cNvCxnSpPr>
            <a:stCxn id="10" idx="2"/>
            <a:endCxn id="24" idx="0"/>
          </p:cNvCxnSpPr>
          <p:nvPr/>
        </p:nvCxnSpPr>
        <p:spPr>
          <a:xfrm>
            <a:off x="8034356" y="3747237"/>
            <a:ext cx="2100537" cy="1476893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Vinklet forbindelse 2"/>
          <p:cNvCxnSpPr>
            <a:stCxn id="10" idx="1"/>
            <a:endCxn id="15" idx="3"/>
          </p:cNvCxnSpPr>
          <p:nvPr/>
        </p:nvCxnSpPr>
        <p:spPr>
          <a:xfrm flipH="1">
            <a:off x="3679727" y="3038632"/>
            <a:ext cx="3154322" cy="0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2" descr="Billedresultat for tic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8678" y="2534536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2869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86589" y="1018940"/>
            <a:ext cx="1009449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class </a:t>
            </a:r>
            <a:r>
              <a:rPr lang="da-DK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AnimalFactoryExotic</a:t>
            </a:r>
            <a:r>
              <a:rPr lang="da-DK" b="1">
                <a:latin typeface="Consolas" panose="020B0609020204030204" pitchFamily="49" charset="0"/>
              </a:rPr>
              <a:t> :</a:t>
            </a:r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IAnimalFactory</a:t>
            </a:r>
          </a:p>
          <a:p>
            <a:r>
              <a:rPr lang="da-DK" b="1" smtClean="0">
                <a:latin typeface="Consolas" panose="020B0609020204030204" pitchFamily="49" charset="0"/>
              </a:rPr>
              <a:t>{</a:t>
            </a:r>
          </a:p>
          <a:p>
            <a:r>
              <a:rPr lang="da-DK" b="1">
                <a:latin typeface="Consolas" panose="020B0609020204030204" pitchFamily="49" charset="0"/>
              </a:rPr>
              <a:t> </a:t>
            </a:r>
            <a:r>
              <a:rPr lang="da-DK" b="1" smtClean="0">
                <a:latin typeface="Consolas" panose="020B0609020204030204" pitchFamily="49" charset="0"/>
              </a:rPr>
              <a:t>  </a:t>
            </a:r>
            <a:r>
              <a:rPr lang="da-DK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b="1" smtClean="0">
                <a:latin typeface="Consolas" panose="020B0609020204030204" pitchFamily="49" charset="0"/>
              </a:rPr>
              <a:t> </a:t>
            </a:r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IAnimal</a:t>
            </a:r>
            <a:r>
              <a:rPr lang="da-DK" b="1">
                <a:latin typeface="Consolas" panose="020B0609020204030204" pitchFamily="49" charset="0"/>
              </a:rPr>
              <a:t> CreateAnimal(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b="1">
                <a:latin typeface="Consolas" panose="020B0609020204030204" pitchFamily="49" charset="0"/>
              </a:rPr>
              <a:t> age)</a:t>
            </a:r>
          </a:p>
          <a:p>
            <a:r>
              <a:rPr lang="da-DK" b="1" smtClean="0">
                <a:latin typeface="Consolas" panose="020B0609020204030204" pitchFamily="49" charset="0"/>
              </a:rPr>
              <a:t>   {</a:t>
            </a:r>
            <a:endParaRPr lang="da-DK" b="1">
              <a:latin typeface="Consolas" panose="020B0609020204030204" pitchFamily="49" charset="0"/>
            </a:endParaRPr>
          </a:p>
          <a:p>
            <a:r>
              <a:rPr lang="en-US" b="1" smtClean="0">
                <a:latin typeface="Consolas" panose="020B0609020204030204" pitchFamily="49" charset="0"/>
              </a:rPr>
              <a:t>      </a:t>
            </a:r>
            <a:r>
              <a:rPr lang="da-DK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IAnimal</a:t>
            </a:r>
            <a:r>
              <a:rPr lang="en-US" b="1" smtClean="0">
                <a:latin typeface="Consolas" panose="020B0609020204030204" pitchFamily="49" charset="0"/>
              </a:rPr>
              <a:t> aLizard </a:t>
            </a:r>
            <a:r>
              <a:rPr lang="en-US" b="1">
                <a:latin typeface="Consolas" panose="020B0609020204030204" pitchFamily="49" charset="0"/>
              </a:rPr>
              <a:t>= </a:t>
            </a:r>
            <a:r>
              <a:rPr lang="en-US" b="1">
                <a:solidFill>
                  <a:srgbClr val="0070C0"/>
                </a:solidFill>
                <a:latin typeface="Consolas" panose="020B0609020204030204" pitchFamily="49" charset="0"/>
              </a:rPr>
              <a:t>new </a:t>
            </a:r>
            <a:r>
              <a:rPr lang="en-US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Lizard</a:t>
            </a:r>
            <a:r>
              <a:rPr lang="en-US" b="1" smtClean="0">
                <a:latin typeface="Consolas" panose="020B0609020204030204" pitchFamily="49" charset="0"/>
              </a:rPr>
              <a:t>(</a:t>
            </a:r>
            <a:r>
              <a:rPr lang="en-US" b="1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b="1" smtClean="0">
                <a:solidFill>
                  <a:srgbClr val="C00000"/>
                </a:solidFill>
                <a:latin typeface="Consolas" panose="020B0609020204030204" pitchFamily="49" charset="0"/>
              </a:rPr>
              <a:t>Mr. Green"</a:t>
            </a:r>
            <a:r>
              <a:rPr lang="en-US" b="1" smtClean="0">
                <a:latin typeface="Consolas" panose="020B0609020204030204" pitchFamily="49" charset="0"/>
              </a:rPr>
              <a:t>);</a:t>
            </a:r>
            <a:endParaRPr lang="en-US" b="1">
              <a:latin typeface="Consolas" panose="020B0609020204030204" pitchFamily="49" charset="0"/>
            </a:endParaRPr>
          </a:p>
          <a:p>
            <a:r>
              <a:rPr lang="en-US" b="1" smtClean="0">
                <a:latin typeface="Consolas" panose="020B0609020204030204" pitchFamily="49" charset="0"/>
              </a:rPr>
              <a:t>      </a:t>
            </a:r>
            <a:r>
              <a:rPr lang="da-DK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IAnimal</a:t>
            </a:r>
            <a:r>
              <a:rPr lang="en-US" b="1" smtClean="0">
                <a:latin typeface="Consolas" panose="020B0609020204030204" pitchFamily="49" charset="0"/>
              </a:rPr>
              <a:t> aSnake  = </a:t>
            </a:r>
            <a:r>
              <a:rPr lang="en-US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b="1" smtClean="0">
                <a:latin typeface="Consolas" panose="020B0609020204030204" pitchFamily="49" charset="0"/>
              </a:rPr>
              <a:t> </a:t>
            </a:r>
            <a:r>
              <a:rPr lang="en-US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Snake</a:t>
            </a:r>
            <a:r>
              <a:rPr lang="en-US" b="1" smtClean="0">
                <a:latin typeface="Consolas" panose="020B0609020204030204" pitchFamily="49" charset="0"/>
              </a:rPr>
              <a:t>(</a:t>
            </a:r>
            <a:r>
              <a:rPr lang="en-US" b="1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b="1" smtClean="0">
                <a:solidFill>
                  <a:srgbClr val="C00000"/>
                </a:solidFill>
                <a:latin typeface="Consolas" panose="020B0609020204030204" pitchFamily="49" charset="0"/>
              </a:rPr>
              <a:t>Miss Stranguella"</a:t>
            </a:r>
            <a:r>
              <a:rPr lang="en-US" b="1" smtClean="0">
                <a:latin typeface="Consolas" panose="020B0609020204030204" pitchFamily="49" charset="0"/>
              </a:rPr>
              <a:t>);</a:t>
            </a:r>
            <a:endParaRPr lang="en-US" b="1">
              <a:latin typeface="Consolas" panose="020B0609020204030204" pitchFamily="49" charset="0"/>
            </a:endParaRPr>
          </a:p>
          <a:p>
            <a:r>
              <a:rPr lang="en-US" b="1" smtClean="0">
                <a:latin typeface="Consolas" panose="020B0609020204030204" pitchFamily="49" charset="0"/>
              </a:rPr>
              <a:t>      </a:t>
            </a:r>
            <a:r>
              <a:rPr lang="da-DK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IAnimal</a:t>
            </a:r>
            <a:r>
              <a:rPr lang="en-US" b="1" smtClean="0">
                <a:latin typeface="Consolas" panose="020B0609020204030204" pitchFamily="49" charset="0"/>
              </a:rPr>
              <a:t> aHyena  = </a:t>
            </a:r>
            <a:r>
              <a:rPr lang="en-US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b="1" smtClean="0">
                <a:latin typeface="Consolas" panose="020B0609020204030204" pitchFamily="49" charset="0"/>
              </a:rPr>
              <a:t> </a:t>
            </a:r>
            <a:r>
              <a:rPr lang="en-US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Hyena</a:t>
            </a:r>
            <a:r>
              <a:rPr lang="en-US" b="1" smtClean="0">
                <a:latin typeface="Consolas" panose="020B0609020204030204" pitchFamily="49" charset="0"/>
              </a:rPr>
              <a:t>(</a:t>
            </a:r>
            <a:r>
              <a:rPr lang="en-US" b="1" smtClean="0">
                <a:solidFill>
                  <a:srgbClr val="C00000"/>
                </a:solidFill>
                <a:latin typeface="Consolas" panose="020B0609020204030204" pitchFamily="49" charset="0"/>
              </a:rPr>
              <a:t>"Lassie"</a:t>
            </a:r>
            <a:r>
              <a:rPr lang="en-US" b="1" smtClean="0">
                <a:latin typeface="Consolas" panose="020B0609020204030204" pitchFamily="49" charset="0"/>
              </a:rPr>
              <a:t>);</a:t>
            </a:r>
            <a:endParaRPr lang="en-US" b="1">
              <a:latin typeface="Consolas" panose="020B0609020204030204" pitchFamily="49" charset="0"/>
            </a:endParaRPr>
          </a:p>
          <a:p>
            <a:endParaRPr lang="da-DK" b="1">
              <a:latin typeface="Consolas" panose="020B0609020204030204" pitchFamily="49" charset="0"/>
            </a:endParaRPr>
          </a:p>
          <a:p>
            <a:r>
              <a:rPr lang="en-US" b="1" smtClean="0">
                <a:latin typeface="Consolas" panose="020B0609020204030204" pitchFamily="49" charset="0"/>
              </a:rPr>
              <a:t>      </a:t>
            </a:r>
            <a:r>
              <a:rPr lang="en-US" b="1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en-US" b="1" smtClean="0">
                <a:latin typeface="Consolas" panose="020B0609020204030204" pitchFamily="49" charset="0"/>
              </a:rPr>
              <a:t>      </a:t>
            </a:r>
            <a:r>
              <a:rPr lang="en-US" b="1">
                <a:latin typeface="Consolas" panose="020B0609020204030204" pitchFamily="49" charset="0"/>
              </a:rPr>
              <a:t>(age &gt;= </a:t>
            </a:r>
            <a:r>
              <a:rPr lang="en-US" b="1" smtClean="0">
                <a:latin typeface="Consolas" panose="020B0609020204030204" pitchFamily="49" charset="0"/>
              </a:rPr>
              <a:t>aHyena.AgeMinimum</a:t>
            </a:r>
            <a:r>
              <a:rPr lang="en-US" b="1">
                <a:latin typeface="Consolas" panose="020B0609020204030204" pitchFamily="49" charset="0"/>
              </a:rPr>
              <a:t>)  </a:t>
            </a:r>
            <a:r>
              <a:rPr lang="en-US" b="1" smtClean="0">
                <a:latin typeface="Consolas" panose="020B0609020204030204" pitchFamily="49" charset="0"/>
              </a:rPr>
              <a:t>{ </a:t>
            </a:r>
            <a:r>
              <a:rPr lang="en-US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b="1">
                <a:latin typeface="Consolas" panose="020B0609020204030204" pitchFamily="49" charset="0"/>
              </a:rPr>
              <a:t> aHyena</a:t>
            </a:r>
            <a:r>
              <a:rPr lang="en-US" b="1" smtClean="0">
                <a:latin typeface="Consolas" panose="020B0609020204030204" pitchFamily="49" charset="0"/>
              </a:rPr>
              <a:t>; </a:t>
            </a:r>
            <a:r>
              <a:rPr lang="en-US" b="1">
                <a:latin typeface="Consolas" panose="020B0609020204030204" pitchFamily="49" charset="0"/>
              </a:rPr>
              <a:t>}</a:t>
            </a:r>
          </a:p>
          <a:p>
            <a:r>
              <a:rPr lang="en-US" b="1" smtClean="0">
                <a:latin typeface="Consolas" panose="020B0609020204030204" pitchFamily="49" charset="0"/>
              </a:rPr>
              <a:t>      </a:t>
            </a:r>
            <a:r>
              <a:rPr lang="en-US" b="1">
                <a:solidFill>
                  <a:srgbClr val="0070C0"/>
                </a:solidFill>
                <a:latin typeface="Consolas" panose="020B0609020204030204" pitchFamily="49" charset="0"/>
              </a:rPr>
              <a:t>else if </a:t>
            </a:r>
            <a:r>
              <a:rPr lang="en-US" b="1">
                <a:latin typeface="Consolas" panose="020B0609020204030204" pitchFamily="49" charset="0"/>
              </a:rPr>
              <a:t>(age &gt;= aSnake</a:t>
            </a:r>
            <a:r>
              <a:rPr lang="en-US" b="1" smtClean="0">
                <a:latin typeface="Consolas" panose="020B0609020204030204" pitchFamily="49" charset="0"/>
              </a:rPr>
              <a:t>.AgeMinimum</a:t>
            </a:r>
            <a:r>
              <a:rPr lang="en-US" b="1">
                <a:latin typeface="Consolas" panose="020B0609020204030204" pitchFamily="49" charset="0"/>
              </a:rPr>
              <a:t>)  </a:t>
            </a:r>
            <a:r>
              <a:rPr lang="en-US" b="1" smtClean="0">
                <a:latin typeface="Consolas" panose="020B0609020204030204" pitchFamily="49" charset="0"/>
              </a:rPr>
              <a:t>{ </a:t>
            </a:r>
            <a:r>
              <a:rPr lang="en-US" b="1" smtClean="0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b="1" smtClean="0">
                <a:latin typeface="Consolas" panose="020B0609020204030204" pitchFamily="49" charset="0"/>
              </a:rPr>
              <a:t> </a:t>
            </a:r>
            <a:r>
              <a:rPr lang="en-US" b="1">
                <a:latin typeface="Consolas" panose="020B0609020204030204" pitchFamily="49" charset="0"/>
              </a:rPr>
              <a:t>aSnake</a:t>
            </a:r>
            <a:r>
              <a:rPr lang="en-US" b="1" smtClean="0">
                <a:latin typeface="Consolas" panose="020B0609020204030204" pitchFamily="49" charset="0"/>
              </a:rPr>
              <a:t>; </a:t>
            </a:r>
            <a:r>
              <a:rPr lang="en-US" b="1">
                <a:latin typeface="Consolas" panose="020B0609020204030204" pitchFamily="49" charset="0"/>
              </a:rPr>
              <a:t>}</a:t>
            </a:r>
          </a:p>
          <a:p>
            <a:r>
              <a:rPr lang="en-US" b="1" smtClean="0">
                <a:latin typeface="Consolas" panose="020B0609020204030204" pitchFamily="49" charset="0"/>
              </a:rPr>
              <a:t>      </a:t>
            </a:r>
            <a:r>
              <a:rPr lang="en-US" b="1">
                <a:solidFill>
                  <a:srgbClr val="0070C0"/>
                </a:solidFill>
                <a:latin typeface="Consolas" panose="020B0609020204030204" pitchFamily="49" charset="0"/>
              </a:rPr>
              <a:t>else if </a:t>
            </a:r>
            <a:r>
              <a:rPr lang="en-US" b="1">
                <a:latin typeface="Consolas" panose="020B0609020204030204" pitchFamily="49" charset="0"/>
              </a:rPr>
              <a:t>(age &gt;= </a:t>
            </a:r>
            <a:r>
              <a:rPr lang="en-US" b="1" smtClean="0">
                <a:latin typeface="Consolas" panose="020B0609020204030204" pitchFamily="49" charset="0"/>
              </a:rPr>
              <a:t>aLizard.AgeMinimum</a:t>
            </a:r>
            <a:r>
              <a:rPr lang="en-US" b="1">
                <a:latin typeface="Consolas" panose="020B0609020204030204" pitchFamily="49" charset="0"/>
              </a:rPr>
              <a:t>) </a:t>
            </a:r>
            <a:r>
              <a:rPr lang="en-US" b="1" smtClean="0">
                <a:latin typeface="Consolas" panose="020B0609020204030204" pitchFamily="49" charset="0"/>
              </a:rPr>
              <a:t>{ </a:t>
            </a:r>
            <a:r>
              <a:rPr lang="en-US" b="1" smtClean="0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b="1" smtClean="0">
                <a:latin typeface="Consolas" panose="020B0609020204030204" pitchFamily="49" charset="0"/>
              </a:rPr>
              <a:t> </a:t>
            </a:r>
            <a:r>
              <a:rPr lang="en-US" b="1">
                <a:latin typeface="Consolas" panose="020B0609020204030204" pitchFamily="49" charset="0"/>
              </a:rPr>
              <a:t>aLizard</a:t>
            </a:r>
            <a:r>
              <a:rPr lang="en-US" b="1" smtClean="0">
                <a:latin typeface="Consolas" panose="020B0609020204030204" pitchFamily="49" charset="0"/>
              </a:rPr>
              <a:t>; </a:t>
            </a:r>
            <a:r>
              <a:rPr lang="en-US" b="1">
                <a:latin typeface="Consolas" panose="020B0609020204030204" pitchFamily="49" charset="0"/>
              </a:rPr>
              <a:t>}</a:t>
            </a:r>
          </a:p>
          <a:p>
            <a:r>
              <a:rPr lang="da-DK" b="1" smtClean="0">
                <a:latin typeface="Consolas" panose="020B0609020204030204" pitchFamily="49" charset="0"/>
              </a:rPr>
              <a:t>     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else</a:t>
            </a:r>
            <a:r>
              <a:rPr lang="da-DK" b="1" smtClean="0">
                <a:latin typeface="Consolas" panose="020B0609020204030204" pitchFamily="49" charset="0"/>
              </a:rPr>
              <a:t>                                { </a:t>
            </a:r>
            <a:r>
              <a:rPr lang="en-US" b="1" smtClean="0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b="1">
                <a:solidFill>
                  <a:srgbClr val="0070C0"/>
                </a:solidFill>
                <a:latin typeface="Consolas" panose="020B0609020204030204" pitchFamily="49" charset="0"/>
              </a:rPr>
              <a:t> new</a:t>
            </a:r>
            <a:r>
              <a:rPr lang="en-US" b="1">
                <a:latin typeface="Consolas" panose="020B0609020204030204" pitchFamily="49" charset="0"/>
              </a:rPr>
              <a:t> </a:t>
            </a:r>
            <a:r>
              <a:rPr lang="en-US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Toad</a:t>
            </a:r>
            <a:r>
              <a:rPr lang="en-US" b="1" smtClean="0">
                <a:latin typeface="Consolas" panose="020B0609020204030204" pitchFamily="49" charset="0"/>
              </a:rPr>
              <a:t>(</a:t>
            </a:r>
            <a:r>
              <a:rPr lang="en-US" b="1" smtClean="0">
                <a:solidFill>
                  <a:srgbClr val="C00000"/>
                </a:solidFill>
                <a:latin typeface="Consolas" panose="020B0609020204030204" pitchFamily="49" charset="0"/>
              </a:rPr>
              <a:t>"Lazy Larry"</a:t>
            </a:r>
            <a:r>
              <a:rPr lang="en-US" b="1" smtClean="0">
                <a:latin typeface="Consolas" panose="020B0609020204030204" pitchFamily="49" charset="0"/>
              </a:rPr>
              <a:t>);</a:t>
            </a:r>
            <a:r>
              <a:rPr lang="da-DK" b="1" smtClean="0">
                <a:latin typeface="Consolas" panose="020B0609020204030204" pitchFamily="49" charset="0"/>
              </a:rPr>
              <a:t> </a:t>
            </a:r>
            <a:r>
              <a:rPr lang="da-DK" b="1">
                <a:latin typeface="Consolas" panose="020B0609020204030204" pitchFamily="49" charset="0"/>
              </a:rPr>
              <a:t>}</a:t>
            </a:r>
          </a:p>
          <a:p>
            <a:r>
              <a:rPr lang="da-DK" b="1" smtClean="0">
                <a:latin typeface="Consolas" panose="020B0609020204030204" pitchFamily="49" charset="0"/>
              </a:rPr>
              <a:t>   }</a:t>
            </a:r>
            <a:endParaRPr lang="da-DK" b="1">
              <a:latin typeface="Consolas" panose="020B0609020204030204" pitchFamily="49" charset="0"/>
            </a:endParaRPr>
          </a:p>
          <a:p>
            <a:r>
              <a:rPr lang="da-DK" b="1" smtClean="0">
                <a:latin typeface="Consolas" panose="020B0609020204030204" pitchFamily="49" charset="0"/>
              </a:rPr>
              <a:t>}</a:t>
            </a:r>
            <a:endParaRPr lang="da-DK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7682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1004636" y="1018940"/>
            <a:ext cx="1009449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Child</a:t>
            </a:r>
            <a:r>
              <a:rPr lang="en-US" sz="2400" b="1" smtClean="0">
                <a:latin typeface="Consolas" panose="020B0609020204030204" pitchFamily="49" charset="0"/>
              </a:rPr>
              <a:t> </a:t>
            </a:r>
            <a:r>
              <a:rPr lang="en-US" sz="2400" b="1">
                <a:latin typeface="Consolas" panose="020B0609020204030204" pitchFamily="49" charset="0"/>
              </a:rPr>
              <a:t>c = 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2400" b="1">
                <a:latin typeface="Consolas" panose="020B0609020204030204" pitchFamily="49" charset="0"/>
              </a:rPr>
              <a:t> </a:t>
            </a:r>
            <a:r>
              <a:rPr lang="en-US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Child</a:t>
            </a:r>
            <a:r>
              <a:rPr lang="en-US" sz="2400" b="1">
                <a:latin typeface="Consolas" panose="020B0609020204030204" pitchFamily="49" charset="0"/>
              </a:rPr>
              <a:t>(</a:t>
            </a:r>
            <a:r>
              <a:rPr lang="en-US" sz="2400" b="1">
                <a:solidFill>
                  <a:srgbClr val="C00000"/>
                </a:solidFill>
                <a:latin typeface="Consolas" panose="020B0609020204030204" pitchFamily="49" charset="0"/>
              </a:rPr>
              <a:t>"James"</a:t>
            </a:r>
            <a:r>
              <a:rPr lang="en-US" sz="2400" b="1">
                <a:latin typeface="Consolas" panose="020B0609020204030204" pitchFamily="49" charset="0"/>
              </a:rPr>
              <a:t>, 8);</a:t>
            </a:r>
          </a:p>
          <a:p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IAnimalFactory</a:t>
            </a:r>
            <a:r>
              <a:rPr lang="da-DK" sz="2400" b="1" smtClean="0">
                <a:latin typeface="Consolas" panose="020B0609020204030204" pitchFamily="49" charset="0"/>
              </a:rPr>
              <a:t> </a:t>
            </a:r>
            <a:r>
              <a:rPr lang="da-DK" sz="2400" b="1">
                <a:latin typeface="Consolas" panose="020B0609020204030204" pitchFamily="49" charset="0"/>
              </a:rPr>
              <a:t>fac =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AnimalFactoryCute</a:t>
            </a:r>
            <a:r>
              <a:rPr lang="da-DK" sz="2400" b="1">
                <a:latin typeface="Consolas" panose="020B0609020204030204" pitchFamily="49" charset="0"/>
              </a:rPr>
              <a:t>();</a:t>
            </a:r>
          </a:p>
          <a:p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PettingZooV60</a:t>
            </a:r>
            <a:r>
              <a:rPr lang="da-DK" sz="2400" b="1" smtClean="0">
                <a:latin typeface="Consolas" panose="020B0609020204030204" pitchFamily="49" charset="0"/>
              </a:rPr>
              <a:t> </a:t>
            </a:r>
            <a:r>
              <a:rPr lang="da-DK" sz="2400" b="1">
                <a:latin typeface="Consolas" panose="020B0609020204030204" pitchFamily="49" charset="0"/>
              </a:rPr>
              <a:t>zoo =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PettingZooV60</a:t>
            </a:r>
            <a:r>
              <a:rPr lang="da-DK" sz="2400" b="1">
                <a:latin typeface="Consolas" panose="020B0609020204030204" pitchFamily="49" charset="0"/>
              </a:rPr>
              <a:t>(c, fac);</a:t>
            </a:r>
            <a:endParaRPr lang="da-DK" sz="2400" b="1" smtClean="0">
              <a:latin typeface="Consolas" panose="020B0609020204030204" pitchFamily="49" charset="0"/>
            </a:endParaRPr>
          </a:p>
          <a:p>
            <a:endParaRPr lang="da-DK" sz="1600" b="1">
              <a:latin typeface="Consolas" panose="020B0609020204030204" pitchFamily="49" charset="0"/>
            </a:endParaRPr>
          </a:p>
          <a:p>
            <a:endParaRPr lang="da-DK" sz="16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1172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1004636" y="1018940"/>
            <a:ext cx="1009449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Child</a:t>
            </a:r>
            <a:r>
              <a:rPr lang="en-US" sz="2400" b="1" smtClean="0">
                <a:latin typeface="Consolas" panose="020B0609020204030204" pitchFamily="49" charset="0"/>
              </a:rPr>
              <a:t> </a:t>
            </a:r>
            <a:r>
              <a:rPr lang="en-US" sz="2400" b="1">
                <a:latin typeface="Consolas" panose="020B0609020204030204" pitchFamily="49" charset="0"/>
              </a:rPr>
              <a:t>c = 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2400" b="1">
                <a:latin typeface="Consolas" panose="020B0609020204030204" pitchFamily="49" charset="0"/>
              </a:rPr>
              <a:t> </a:t>
            </a:r>
            <a:r>
              <a:rPr lang="en-US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Child</a:t>
            </a:r>
            <a:r>
              <a:rPr lang="en-US" sz="2400" b="1">
                <a:latin typeface="Consolas" panose="020B0609020204030204" pitchFamily="49" charset="0"/>
              </a:rPr>
              <a:t>(</a:t>
            </a:r>
            <a:r>
              <a:rPr lang="en-US" sz="2400" b="1">
                <a:solidFill>
                  <a:srgbClr val="C00000"/>
                </a:solidFill>
                <a:latin typeface="Consolas" panose="020B0609020204030204" pitchFamily="49" charset="0"/>
              </a:rPr>
              <a:t>"James"</a:t>
            </a:r>
            <a:r>
              <a:rPr lang="en-US" sz="2400" b="1">
                <a:latin typeface="Consolas" panose="020B0609020204030204" pitchFamily="49" charset="0"/>
              </a:rPr>
              <a:t>, 8);</a:t>
            </a:r>
          </a:p>
          <a:p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IAnimalFactory</a:t>
            </a:r>
            <a:r>
              <a:rPr lang="da-DK" sz="2400" b="1" smtClean="0">
                <a:latin typeface="Consolas" panose="020B0609020204030204" pitchFamily="49" charset="0"/>
              </a:rPr>
              <a:t> </a:t>
            </a:r>
            <a:r>
              <a:rPr lang="da-DK" sz="2400" b="1">
                <a:latin typeface="Consolas" panose="020B0609020204030204" pitchFamily="49" charset="0"/>
              </a:rPr>
              <a:t>fac =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AnimalFactoryExotic</a:t>
            </a:r>
            <a:r>
              <a:rPr lang="da-DK" sz="2400" b="1" smtClean="0">
                <a:latin typeface="Consolas" panose="020B0609020204030204" pitchFamily="49" charset="0"/>
              </a:rPr>
              <a:t>();</a:t>
            </a:r>
            <a:endParaRPr lang="da-DK" sz="2400" b="1">
              <a:latin typeface="Consolas" panose="020B0609020204030204" pitchFamily="49" charset="0"/>
            </a:endParaRPr>
          </a:p>
          <a:p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PettingZooV60</a:t>
            </a:r>
            <a:r>
              <a:rPr lang="da-DK" sz="2400" b="1" smtClean="0">
                <a:latin typeface="Consolas" panose="020B0609020204030204" pitchFamily="49" charset="0"/>
              </a:rPr>
              <a:t> </a:t>
            </a:r>
            <a:r>
              <a:rPr lang="da-DK" sz="2400" b="1">
                <a:latin typeface="Consolas" panose="020B0609020204030204" pitchFamily="49" charset="0"/>
              </a:rPr>
              <a:t>zoo =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PettingZooV60</a:t>
            </a:r>
            <a:r>
              <a:rPr lang="da-DK" sz="2400" b="1">
                <a:latin typeface="Consolas" panose="020B0609020204030204" pitchFamily="49" charset="0"/>
              </a:rPr>
              <a:t>(c, fac);</a:t>
            </a:r>
            <a:endParaRPr lang="da-DK" sz="2400" b="1" smtClean="0">
              <a:latin typeface="Consolas" panose="020B0609020204030204" pitchFamily="49" charset="0"/>
            </a:endParaRPr>
          </a:p>
          <a:p>
            <a:endParaRPr lang="da-DK" sz="1600" b="1">
              <a:latin typeface="Consolas" panose="020B0609020204030204" pitchFamily="49" charset="0"/>
            </a:endParaRPr>
          </a:p>
          <a:p>
            <a:endParaRPr lang="da-DK" sz="16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0128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1268419" y="3322634"/>
            <a:ext cx="2400614" cy="162301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Petting</a:t>
            </a:r>
          </a:p>
          <a:p>
            <a:pPr algn="ctr"/>
            <a:r>
              <a:rPr lang="da-DK" sz="3600" smtClean="0"/>
              <a:t>ZooV60</a:t>
            </a:r>
          </a:p>
        </p:txBody>
      </p:sp>
      <p:sp>
        <p:nvSpPr>
          <p:cNvPr id="10" name="Afrundet rektangel 9"/>
          <p:cNvSpPr/>
          <p:nvPr/>
        </p:nvSpPr>
        <p:spPr>
          <a:xfrm>
            <a:off x="6388881" y="3322634"/>
            <a:ext cx="2400614" cy="1623012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/>
              <a:t>Animal</a:t>
            </a:r>
          </a:p>
          <a:p>
            <a:pPr algn="ctr"/>
            <a:r>
              <a:rPr lang="da-DK" sz="3200" smtClean="0"/>
              <a:t>FactoryCute</a:t>
            </a:r>
          </a:p>
        </p:txBody>
      </p:sp>
      <p:pic>
        <p:nvPicPr>
          <p:cNvPr id="36" name="Picture 2" descr="Billedresultat for tic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8678" y="2534536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6" name="Vinklet forbindelse 2"/>
          <p:cNvCxnSpPr>
            <a:stCxn id="19" idx="2"/>
          </p:cNvCxnSpPr>
          <p:nvPr/>
        </p:nvCxnSpPr>
        <p:spPr>
          <a:xfrm flipH="1">
            <a:off x="3563601" y="1909675"/>
            <a:ext cx="1465356" cy="1517985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Vinklet forbindelse 2"/>
          <p:cNvCxnSpPr>
            <a:stCxn id="19" idx="2"/>
          </p:cNvCxnSpPr>
          <p:nvPr/>
        </p:nvCxnSpPr>
        <p:spPr>
          <a:xfrm>
            <a:off x="5028957" y="1909675"/>
            <a:ext cx="1439745" cy="1517985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Afrundet rektangel 30"/>
          <p:cNvSpPr/>
          <p:nvPr/>
        </p:nvSpPr>
        <p:spPr>
          <a:xfrm>
            <a:off x="7324139" y="824162"/>
            <a:ext cx="2400614" cy="1085513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/>
              <a:t>Child</a:t>
            </a:r>
          </a:p>
        </p:txBody>
      </p:sp>
      <p:cxnSp>
        <p:nvCxnSpPr>
          <p:cNvPr id="32" name="Vinklet forbindelse 2"/>
          <p:cNvCxnSpPr>
            <a:stCxn id="19" idx="3"/>
            <a:endCxn id="31" idx="1"/>
          </p:cNvCxnSpPr>
          <p:nvPr/>
        </p:nvCxnSpPr>
        <p:spPr>
          <a:xfrm>
            <a:off x="6388881" y="1366919"/>
            <a:ext cx="935258" cy="0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frundet rektangel 18"/>
          <p:cNvSpPr/>
          <p:nvPr/>
        </p:nvSpPr>
        <p:spPr>
          <a:xfrm>
            <a:off x="3669033" y="824162"/>
            <a:ext cx="2719848" cy="1085513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Configurator</a:t>
            </a:r>
          </a:p>
        </p:txBody>
      </p:sp>
    </p:spTree>
    <p:extLst>
      <p:ext uri="{BB962C8B-B14F-4D97-AF65-F5344CB8AC3E}">
        <p14:creationId xmlns:p14="http://schemas.microsoft.com/office/powerpoint/2010/main" val="1397315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1012925"/>
            <a:ext cx="1009449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class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Child</a:t>
            </a:r>
          </a:p>
          <a:p>
            <a:r>
              <a:rPr lang="da-DK" sz="2400" b="1" smtClean="0">
                <a:latin typeface="Consolas" panose="020B0609020204030204" pitchFamily="49" charset="0"/>
              </a:rPr>
              <a:t>{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en-US" sz="2400" b="1">
                <a:latin typeface="Consolas" panose="020B0609020204030204" pitchFamily="49" charset="0"/>
              </a:rPr>
              <a:t> </a:t>
            </a:r>
            <a:r>
              <a:rPr lang="en-US" sz="2400" b="1" smtClean="0">
                <a:latin typeface="Consolas" panose="020B0609020204030204" pitchFamily="49" charset="0"/>
              </a:rPr>
              <a:t>  </a:t>
            </a: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en-US" sz="2400" b="1" smtClean="0">
                <a:latin typeface="Consolas" panose="020B0609020204030204" pitchFamily="49" charset="0"/>
              </a:rPr>
              <a:t> </a:t>
            </a:r>
            <a:r>
              <a:rPr lang="en-US" sz="2400" b="1">
                <a:latin typeface="Consolas" panose="020B0609020204030204" pitchFamily="49" charset="0"/>
              </a:rPr>
              <a:t>Child(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400" b="1">
                <a:latin typeface="Consolas" panose="020B0609020204030204" pitchFamily="49" charset="0"/>
              </a:rPr>
              <a:t> name, 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400" b="1">
                <a:latin typeface="Consolas" panose="020B0609020204030204" pitchFamily="49" charset="0"/>
              </a:rPr>
              <a:t> age)</a:t>
            </a:r>
          </a:p>
          <a:p>
            <a:r>
              <a:rPr lang="da-DK" sz="2400" b="1" smtClean="0">
                <a:latin typeface="Consolas" panose="020B0609020204030204" pitchFamily="49" charset="0"/>
              </a:rPr>
              <a:t>   {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      Name </a:t>
            </a:r>
            <a:r>
              <a:rPr lang="da-DK" sz="2400" b="1">
                <a:latin typeface="Consolas" panose="020B0609020204030204" pitchFamily="49" charset="0"/>
              </a:rPr>
              <a:t>= name;</a:t>
            </a:r>
          </a:p>
          <a:p>
            <a:r>
              <a:rPr lang="da-DK" sz="2400" b="1" smtClean="0">
                <a:latin typeface="Consolas" panose="020B0609020204030204" pitchFamily="49" charset="0"/>
              </a:rPr>
              <a:t>      Age </a:t>
            </a:r>
            <a:r>
              <a:rPr lang="da-DK" sz="2400" b="1">
                <a:latin typeface="Consolas" panose="020B0609020204030204" pitchFamily="49" charset="0"/>
              </a:rPr>
              <a:t>= age;</a:t>
            </a:r>
          </a:p>
          <a:p>
            <a:r>
              <a:rPr lang="da-DK" sz="2400" b="1" smtClean="0">
                <a:latin typeface="Consolas" panose="020B0609020204030204" pitchFamily="49" charset="0"/>
              </a:rPr>
              <a:t>   }</a:t>
            </a:r>
            <a:endParaRPr lang="da-DK" sz="2400" b="1">
              <a:latin typeface="Consolas" panose="020B0609020204030204" pitchFamily="49" charset="0"/>
            </a:endParaRPr>
          </a:p>
          <a:p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   </a:t>
            </a: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2400" b="1" smtClean="0">
                <a:latin typeface="Consolas" panose="020B0609020204030204" pitchFamily="49" charset="0"/>
              </a:rPr>
              <a:t>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2400" b="1">
                <a:latin typeface="Consolas" panose="020B0609020204030204" pitchFamily="49" charset="0"/>
              </a:rPr>
              <a:t> Name {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get</a:t>
            </a:r>
            <a:r>
              <a:rPr lang="da-DK" sz="2400" b="1">
                <a:latin typeface="Consolas" panose="020B0609020204030204" pitchFamily="49" charset="0"/>
              </a:rPr>
              <a:t>; }</a:t>
            </a:r>
          </a:p>
          <a:p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 smtClean="0">
                <a:latin typeface="Consolas" panose="020B0609020204030204" pitchFamily="49" charset="0"/>
              </a:rPr>
              <a:t>  </a:t>
            </a: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2400" b="1" smtClean="0">
                <a:latin typeface="Consolas" panose="020B0609020204030204" pitchFamily="49" charset="0"/>
              </a:rPr>
              <a:t>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400" b="1">
                <a:latin typeface="Consolas" panose="020B0609020204030204" pitchFamily="49" charset="0"/>
              </a:rPr>
              <a:t> Age </a:t>
            </a:r>
            <a:r>
              <a:rPr lang="da-DK" sz="2400" b="1" smtClean="0">
                <a:latin typeface="Consolas" panose="020B0609020204030204" pitchFamily="49" charset="0"/>
              </a:rPr>
              <a:t>{ </a:t>
            </a: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get</a:t>
            </a:r>
            <a:r>
              <a:rPr lang="da-DK" sz="2400" b="1" smtClean="0">
                <a:latin typeface="Consolas" panose="020B0609020204030204" pitchFamily="49" charset="0"/>
              </a:rPr>
              <a:t>; </a:t>
            </a:r>
            <a:r>
              <a:rPr lang="da-DK" sz="2400" b="1">
                <a:latin typeface="Consolas" panose="020B0609020204030204" pitchFamily="49" charset="0"/>
              </a:rPr>
              <a:t>}</a:t>
            </a:r>
          </a:p>
          <a:p>
            <a:r>
              <a:rPr lang="da-DK" sz="2400" b="1" smtClean="0">
                <a:latin typeface="Consolas" panose="020B0609020204030204" pitchFamily="49" charset="0"/>
              </a:rPr>
              <a:t>}</a:t>
            </a:r>
            <a:endParaRPr lang="da-DK" sz="2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3023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Afrundet rektangel 29"/>
          <p:cNvSpPr/>
          <p:nvPr/>
        </p:nvSpPr>
        <p:spPr>
          <a:xfrm>
            <a:off x="5111573" y="3645988"/>
            <a:ext cx="2400614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CreatorZ</a:t>
            </a:r>
          </a:p>
        </p:txBody>
      </p:sp>
      <p:sp>
        <p:nvSpPr>
          <p:cNvPr id="29" name="Afrundet rektangel 28"/>
          <p:cNvSpPr/>
          <p:nvPr/>
        </p:nvSpPr>
        <p:spPr>
          <a:xfrm>
            <a:off x="4959173" y="3493588"/>
            <a:ext cx="2400614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CreatorY</a:t>
            </a:r>
          </a:p>
        </p:txBody>
      </p:sp>
      <p:sp>
        <p:nvSpPr>
          <p:cNvPr id="27" name="Afrundet rektangel 26"/>
          <p:cNvSpPr/>
          <p:nvPr/>
        </p:nvSpPr>
        <p:spPr>
          <a:xfrm>
            <a:off x="1583913" y="3645988"/>
            <a:ext cx="2400614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ProductC</a:t>
            </a:r>
          </a:p>
        </p:txBody>
      </p:sp>
      <p:sp>
        <p:nvSpPr>
          <p:cNvPr id="26" name="Afrundet rektangel 25"/>
          <p:cNvSpPr/>
          <p:nvPr/>
        </p:nvSpPr>
        <p:spPr>
          <a:xfrm>
            <a:off x="1431513" y="3493588"/>
            <a:ext cx="2400614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ProductB</a:t>
            </a:r>
          </a:p>
        </p:txBody>
      </p:sp>
      <p:cxnSp>
        <p:nvCxnSpPr>
          <p:cNvPr id="7" name="Vinklet forbindelse 2"/>
          <p:cNvCxnSpPr>
            <a:stCxn id="15" idx="1"/>
          </p:cNvCxnSpPr>
          <p:nvPr/>
        </p:nvCxnSpPr>
        <p:spPr>
          <a:xfrm flipH="1">
            <a:off x="3679727" y="1218934"/>
            <a:ext cx="1127046" cy="0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frundet rektangel 13"/>
          <p:cNvSpPr/>
          <p:nvPr/>
        </p:nvSpPr>
        <p:spPr>
          <a:xfrm>
            <a:off x="1279113" y="759885"/>
            <a:ext cx="2400614" cy="918098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IProduct</a:t>
            </a:r>
          </a:p>
        </p:txBody>
      </p:sp>
      <p:sp>
        <p:nvSpPr>
          <p:cNvPr id="15" name="Afrundet rektangel 14"/>
          <p:cNvSpPr/>
          <p:nvPr/>
        </p:nvSpPr>
        <p:spPr>
          <a:xfrm>
            <a:off x="4806773" y="510329"/>
            <a:ext cx="2400614" cy="1417210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ICreator</a:t>
            </a:r>
          </a:p>
          <a:p>
            <a:r>
              <a:rPr lang="da-DK" smtClean="0">
                <a:solidFill>
                  <a:srgbClr val="FFFF00"/>
                </a:solidFill>
              </a:rPr>
              <a:t> IProduct Create(…);</a:t>
            </a:r>
          </a:p>
          <a:p>
            <a:r>
              <a:rPr lang="da-DK" smtClean="0">
                <a:solidFill>
                  <a:srgbClr val="FFFF00"/>
                </a:solidFill>
              </a:rPr>
              <a:t>…</a:t>
            </a:r>
          </a:p>
        </p:txBody>
      </p:sp>
      <p:sp>
        <p:nvSpPr>
          <p:cNvPr id="12" name="Afrundet rektangel 11"/>
          <p:cNvSpPr/>
          <p:nvPr/>
        </p:nvSpPr>
        <p:spPr>
          <a:xfrm>
            <a:off x="1279113" y="3341188"/>
            <a:ext cx="2400614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ProductA</a:t>
            </a:r>
          </a:p>
        </p:txBody>
      </p:sp>
      <p:cxnSp>
        <p:nvCxnSpPr>
          <p:cNvPr id="19" name="Vinklet forbindelse 2"/>
          <p:cNvCxnSpPr>
            <a:stCxn id="12" idx="0"/>
            <a:endCxn id="14" idx="2"/>
          </p:cNvCxnSpPr>
          <p:nvPr/>
        </p:nvCxnSpPr>
        <p:spPr>
          <a:xfrm flipV="1">
            <a:off x="2479420" y="1677983"/>
            <a:ext cx="0" cy="1663205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Vinklet forbindelse 2"/>
          <p:cNvCxnSpPr>
            <a:stCxn id="28" idx="0"/>
            <a:endCxn id="15" idx="2"/>
          </p:cNvCxnSpPr>
          <p:nvPr/>
        </p:nvCxnSpPr>
        <p:spPr>
          <a:xfrm flipV="1">
            <a:off x="6007080" y="1927539"/>
            <a:ext cx="0" cy="141364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Billedresultat for lab flas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7446" y="2305037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5" name="Vinklet forbindelse 2"/>
          <p:cNvCxnSpPr>
            <a:endCxn id="26" idx="3"/>
          </p:cNvCxnSpPr>
          <p:nvPr/>
        </p:nvCxnSpPr>
        <p:spPr>
          <a:xfrm flipH="1" flipV="1">
            <a:off x="3832127" y="3952637"/>
            <a:ext cx="1127046" cy="11768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Afrundet rektangel 27"/>
          <p:cNvSpPr/>
          <p:nvPr/>
        </p:nvSpPr>
        <p:spPr>
          <a:xfrm>
            <a:off x="4806773" y="3341188"/>
            <a:ext cx="2400614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CreatorX</a:t>
            </a:r>
          </a:p>
        </p:txBody>
      </p:sp>
    </p:spTree>
    <p:extLst>
      <p:ext uri="{BB962C8B-B14F-4D97-AF65-F5344CB8AC3E}">
        <p14:creationId xmlns:p14="http://schemas.microsoft.com/office/powerpoint/2010/main" val="1753670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Vinklet forbindelse 2"/>
          <p:cNvCxnSpPr>
            <a:stCxn id="34" idx="2"/>
            <a:endCxn id="14" idx="0"/>
          </p:cNvCxnSpPr>
          <p:nvPr/>
        </p:nvCxnSpPr>
        <p:spPr>
          <a:xfrm flipH="1">
            <a:off x="3610388" y="2523779"/>
            <a:ext cx="1795583" cy="1749328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frundet rektangel 13"/>
          <p:cNvSpPr/>
          <p:nvPr/>
        </p:nvSpPr>
        <p:spPr>
          <a:xfrm>
            <a:off x="2410081" y="4273107"/>
            <a:ext cx="2400614" cy="918098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IProduct</a:t>
            </a:r>
          </a:p>
        </p:txBody>
      </p:sp>
      <p:sp>
        <p:nvSpPr>
          <p:cNvPr id="15" name="Afrundet rektangel 14"/>
          <p:cNvSpPr/>
          <p:nvPr/>
        </p:nvSpPr>
        <p:spPr>
          <a:xfrm>
            <a:off x="5937741" y="4023551"/>
            <a:ext cx="2400614" cy="1417210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ICreator</a:t>
            </a:r>
          </a:p>
          <a:p>
            <a:r>
              <a:rPr lang="da-DK" smtClean="0">
                <a:solidFill>
                  <a:srgbClr val="FFFF00"/>
                </a:solidFill>
              </a:rPr>
              <a:t> IProduct Create(…);</a:t>
            </a:r>
          </a:p>
          <a:p>
            <a:r>
              <a:rPr lang="da-DK" smtClean="0">
                <a:solidFill>
                  <a:srgbClr val="FFFF00"/>
                </a:solidFill>
              </a:rPr>
              <a:t>…</a:t>
            </a:r>
          </a:p>
        </p:txBody>
      </p:sp>
      <p:pic>
        <p:nvPicPr>
          <p:cNvPr id="2050" name="Picture 2" descr="Billedresultat for lab flas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7446" y="2305037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Afrundet rektangel 33"/>
          <p:cNvSpPr/>
          <p:nvPr/>
        </p:nvSpPr>
        <p:spPr>
          <a:xfrm>
            <a:off x="3962103" y="900767"/>
            <a:ext cx="2887735" cy="162301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Client</a:t>
            </a:r>
          </a:p>
        </p:txBody>
      </p:sp>
      <p:cxnSp>
        <p:nvCxnSpPr>
          <p:cNvPr id="17" name="Vinklet forbindelse 2"/>
          <p:cNvCxnSpPr>
            <a:stCxn id="34" idx="2"/>
            <a:endCxn id="15" idx="0"/>
          </p:cNvCxnSpPr>
          <p:nvPr/>
        </p:nvCxnSpPr>
        <p:spPr>
          <a:xfrm>
            <a:off x="5405971" y="2523779"/>
            <a:ext cx="1732077" cy="1499772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7373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96089" y="2627062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da-DK" sz="14400" b="1" smtClean="0"/>
              <a:t>The End</a:t>
            </a:r>
            <a:endParaRPr lang="da-DK" sz="14400" b="1"/>
          </a:p>
        </p:txBody>
      </p:sp>
    </p:spTree>
    <p:extLst>
      <p:ext uri="{BB962C8B-B14F-4D97-AF65-F5344CB8AC3E}">
        <p14:creationId xmlns:p14="http://schemas.microsoft.com/office/powerpoint/2010/main" val="2718161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1012925"/>
            <a:ext cx="1009449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class 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Rabbit</a:t>
            </a:r>
            <a:endParaRPr lang="da-DK" sz="2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{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en-US" sz="2400" b="1">
                <a:latin typeface="Consolas" panose="020B0609020204030204" pitchFamily="49" charset="0"/>
              </a:rPr>
              <a:t> </a:t>
            </a:r>
            <a:r>
              <a:rPr lang="en-US" sz="2400" b="1" smtClean="0">
                <a:latin typeface="Consolas" panose="020B0609020204030204" pitchFamily="49" charset="0"/>
              </a:rPr>
              <a:t>  </a:t>
            </a: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en-US" sz="2400" b="1" smtClean="0">
                <a:latin typeface="Consolas" panose="020B0609020204030204" pitchFamily="49" charset="0"/>
              </a:rPr>
              <a:t> Rabbit(</a:t>
            </a:r>
            <a:r>
              <a:rPr lang="en-US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400" b="1" smtClean="0">
                <a:latin typeface="Consolas" panose="020B0609020204030204" pitchFamily="49" charset="0"/>
              </a:rPr>
              <a:t> description)</a:t>
            </a:r>
            <a:endParaRPr lang="en-US" sz="2400" b="1"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   {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      </a:t>
            </a:r>
            <a:r>
              <a:rPr lang="en-US" sz="2400" b="1" smtClean="0">
                <a:latin typeface="Consolas" panose="020B0609020204030204" pitchFamily="49" charset="0"/>
              </a:rPr>
              <a:t>Description</a:t>
            </a:r>
            <a:r>
              <a:rPr lang="da-DK" sz="2400" b="1" smtClean="0">
                <a:latin typeface="Consolas" panose="020B0609020204030204" pitchFamily="49" charset="0"/>
              </a:rPr>
              <a:t> </a:t>
            </a:r>
            <a:r>
              <a:rPr lang="da-DK" sz="2400" b="1">
                <a:latin typeface="Consolas" panose="020B0609020204030204" pitchFamily="49" charset="0"/>
              </a:rPr>
              <a:t>= </a:t>
            </a:r>
            <a:r>
              <a:rPr lang="en-US" sz="2400" b="1">
                <a:latin typeface="Consolas" panose="020B0609020204030204" pitchFamily="49" charset="0"/>
              </a:rPr>
              <a:t>description</a:t>
            </a:r>
            <a:r>
              <a:rPr lang="da-DK" sz="2400" b="1" smtClean="0">
                <a:latin typeface="Consolas" panose="020B0609020204030204" pitchFamily="49" charset="0"/>
              </a:rPr>
              <a:t>;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   }</a:t>
            </a:r>
            <a:endParaRPr lang="da-DK" sz="2400" b="1">
              <a:latin typeface="Consolas" panose="020B0609020204030204" pitchFamily="49" charset="0"/>
            </a:endParaRPr>
          </a:p>
          <a:p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   </a:t>
            </a: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2400" b="1" smtClean="0">
                <a:latin typeface="Consolas" panose="020B0609020204030204" pitchFamily="49" charset="0"/>
              </a:rPr>
              <a:t>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en-US" sz="2400" b="1" smtClean="0">
                <a:latin typeface="Consolas" panose="020B0609020204030204" pitchFamily="49" charset="0"/>
              </a:rPr>
              <a:t>Description</a:t>
            </a:r>
            <a:r>
              <a:rPr lang="da-DK" sz="2400" b="1" smtClean="0">
                <a:latin typeface="Consolas" panose="020B0609020204030204" pitchFamily="49" charset="0"/>
              </a:rPr>
              <a:t> </a:t>
            </a:r>
            <a:r>
              <a:rPr lang="da-DK" sz="2400" b="1">
                <a:latin typeface="Consolas" panose="020B0609020204030204" pitchFamily="49" charset="0"/>
              </a:rPr>
              <a:t>{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get</a:t>
            </a:r>
            <a:r>
              <a:rPr lang="da-DK" sz="2400" b="1">
                <a:latin typeface="Consolas" panose="020B0609020204030204" pitchFamily="49" charset="0"/>
              </a:rPr>
              <a:t>; </a:t>
            </a:r>
            <a:r>
              <a:rPr lang="da-DK" sz="2400" b="1" smtClean="0">
                <a:latin typeface="Consolas" panose="020B0609020204030204" pitchFamily="49" charset="0"/>
              </a:rPr>
              <a:t>}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}</a:t>
            </a:r>
            <a:endParaRPr lang="da-DK" sz="2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0860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86589" y="1018940"/>
            <a:ext cx="1009449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class </a:t>
            </a:r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PettingZooV10</a:t>
            </a:r>
          </a:p>
          <a:p>
            <a:r>
              <a:rPr lang="da-DK" b="1" smtClean="0">
                <a:latin typeface="Consolas" panose="020B0609020204030204" pitchFamily="49" charset="0"/>
              </a:rPr>
              <a:t>{</a:t>
            </a:r>
            <a:endParaRPr lang="da-DK" b="1">
              <a:latin typeface="Consolas" panose="020B0609020204030204" pitchFamily="49" charset="0"/>
            </a:endParaRPr>
          </a:p>
          <a:p>
            <a:r>
              <a:rPr lang="da-DK" b="1" smtClean="0">
                <a:latin typeface="Consolas" panose="020B0609020204030204" pitchFamily="49" charset="0"/>
              </a:rPr>
              <a:t>  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b="1" smtClean="0">
                <a:latin typeface="Consolas" panose="020B0609020204030204" pitchFamily="49" charset="0"/>
              </a:rPr>
              <a:t> </a:t>
            </a:r>
            <a:r>
              <a:rPr lang="da-DK" b="1">
                <a:latin typeface="Consolas" panose="020B0609020204030204" pitchFamily="49" charset="0"/>
              </a:rPr>
              <a:t>PettingZooV10()</a:t>
            </a:r>
          </a:p>
          <a:p>
            <a:r>
              <a:rPr lang="da-DK" b="1" smtClean="0">
                <a:latin typeface="Consolas" panose="020B0609020204030204" pitchFamily="49" charset="0"/>
              </a:rPr>
              <a:t>   {</a:t>
            </a:r>
            <a:endParaRPr lang="da-DK" b="1">
              <a:latin typeface="Consolas" panose="020B0609020204030204" pitchFamily="49" charset="0"/>
            </a:endParaRPr>
          </a:p>
          <a:p>
            <a:r>
              <a:rPr lang="en-US" b="1" smtClean="0">
                <a:latin typeface="Consolas" panose="020B0609020204030204" pitchFamily="49" charset="0"/>
              </a:rPr>
              <a:t>      TheChild </a:t>
            </a:r>
            <a:r>
              <a:rPr lang="en-US" b="1">
                <a:latin typeface="Consolas" panose="020B0609020204030204" pitchFamily="49" charset="0"/>
              </a:rPr>
              <a:t>= </a:t>
            </a:r>
            <a:r>
              <a:rPr lang="en-US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b="1"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Child</a:t>
            </a:r>
            <a:r>
              <a:rPr lang="en-US" b="1">
                <a:latin typeface="Consolas" panose="020B0609020204030204" pitchFamily="49" charset="0"/>
              </a:rPr>
              <a:t>(</a:t>
            </a:r>
            <a:r>
              <a:rPr lang="en-US" b="1">
                <a:solidFill>
                  <a:srgbClr val="C00000"/>
                </a:solidFill>
                <a:latin typeface="Consolas" panose="020B0609020204030204" pitchFamily="49" charset="0"/>
              </a:rPr>
              <a:t>"Jan"</a:t>
            </a:r>
            <a:r>
              <a:rPr lang="en-US" b="1">
                <a:latin typeface="Consolas" panose="020B0609020204030204" pitchFamily="49" charset="0"/>
              </a:rPr>
              <a:t>, 6);</a:t>
            </a:r>
          </a:p>
          <a:p>
            <a:r>
              <a:rPr lang="en-US" b="1" smtClean="0">
                <a:latin typeface="Consolas" panose="020B0609020204030204" pitchFamily="49" charset="0"/>
              </a:rPr>
              <a:t>      TheRabbit </a:t>
            </a:r>
            <a:r>
              <a:rPr lang="en-US" b="1">
                <a:latin typeface="Consolas" panose="020B0609020204030204" pitchFamily="49" charset="0"/>
              </a:rPr>
              <a:t>= </a:t>
            </a:r>
            <a:r>
              <a:rPr lang="en-US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b="1">
                <a:latin typeface="Consolas" panose="020B0609020204030204" pitchFamily="49" charset="0"/>
              </a:rPr>
              <a:t> </a:t>
            </a:r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Rabbit</a:t>
            </a:r>
            <a:r>
              <a:rPr lang="en-US" b="1" smtClean="0">
                <a:latin typeface="Consolas" panose="020B0609020204030204" pitchFamily="49" charset="0"/>
              </a:rPr>
              <a:t>(</a:t>
            </a:r>
            <a:r>
              <a:rPr lang="en-US" b="1" smtClean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b="1">
                <a:solidFill>
                  <a:srgbClr val="C00000"/>
                </a:solidFill>
                <a:latin typeface="Consolas" panose="020B0609020204030204" pitchFamily="49" charset="0"/>
              </a:rPr>
              <a:t>A white Rabbit"</a:t>
            </a:r>
            <a:r>
              <a:rPr lang="en-US" b="1">
                <a:latin typeface="Consolas" panose="020B0609020204030204" pitchFamily="49" charset="0"/>
              </a:rPr>
              <a:t>);</a:t>
            </a:r>
          </a:p>
          <a:p>
            <a:r>
              <a:rPr lang="da-DK" b="1" smtClean="0">
                <a:latin typeface="Consolas" panose="020B0609020204030204" pitchFamily="49" charset="0"/>
              </a:rPr>
              <a:t>   }</a:t>
            </a:r>
            <a:endParaRPr lang="da-DK" b="1">
              <a:latin typeface="Consolas" panose="020B0609020204030204" pitchFamily="49" charset="0"/>
            </a:endParaRPr>
          </a:p>
          <a:p>
            <a:endParaRPr lang="da-DK" b="1">
              <a:latin typeface="Consolas" panose="020B0609020204030204" pitchFamily="49" charset="0"/>
            </a:endParaRPr>
          </a:p>
          <a:p>
            <a:r>
              <a:rPr lang="da-DK" b="1" smtClean="0">
                <a:latin typeface="Consolas" panose="020B0609020204030204" pitchFamily="49" charset="0"/>
              </a:rPr>
              <a:t>  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b="1" smtClean="0">
                <a:latin typeface="Consolas" panose="020B0609020204030204" pitchFamily="49" charset="0"/>
              </a:rPr>
              <a:t> </a:t>
            </a:r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Child</a:t>
            </a:r>
            <a:r>
              <a:rPr lang="da-DK" b="1">
                <a:latin typeface="Consolas" panose="020B0609020204030204" pitchFamily="49" charset="0"/>
              </a:rPr>
              <a:t> TheChild </a:t>
            </a:r>
            <a:r>
              <a:rPr lang="da-DK" b="1" smtClean="0">
                <a:latin typeface="Consolas" panose="020B0609020204030204" pitchFamily="49" charset="0"/>
              </a:rPr>
              <a:t>{ </a:t>
            </a:r>
            <a:r>
              <a:rPr lang="da-DK" b="1" smtClean="0">
                <a:solidFill>
                  <a:srgbClr val="0070C0"/>
                </a:solidFill>
                <a:latin typeface="Consolas" panose="020B0609020204030204" pitchFamily="49" charset="0"/>
              </a:rPr>
              <a:t>get</a:t>
            </a:r>
            <a:r>
              <a:rPr lang="da-DK" b="1" smtClean="0">
                <a:latin typeface="Consolas" panose="020B0609020204030204" pitchFamily="49" charset="0"/>
              </a:rPr>
              <a:t>; </a:t>
            </a:r>
            <a:r>
              <a:rPr lang="da-DK" b="1">
                <a:latin typeface="Consolas" panose="020B0609020204030204" pitchFamily="49" charset="0"/>
              </a:rPr>
              <a:t>}</a:t>
            </a:r>
          </a:p>
          <a:p>
            <a:r>
              <a:rPr lang="da-DK" b="1" smtClean="0">
                <a:latin typeface="Consolas" panose="020B0609020204030204" pitchFamily="49" charset="0"/>
              </a:rPr>
              <a:t>   </a:t>
            </a:r>
            <a:r>
              <a:rPr lang="da-DK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b="1" smtClean="0">
                <a:latin typeface="Consolas" panose="020B0609020204030204" pitchFamily="49" charset="0"/>
              </a:rPr>
              <a:t> </a:t>
            </a:r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Rabbit</a:t>
            </a:r>
            <a:r>
              <a:rPr lang="da-DK" b="1">
                <a:latin typeface="Consolas" panose="020B0609020204030204" pitchFamily="49" charset="0"/>
              </a:rPr>
              <a:t> TheRabbit </a:t>
            </a:r>
            <a:r>
              <a:rPr lang="da-DK" b="1" smtClean="0">
                <a:latin typeface="Consolas" panose="020B0609020204030204" pitchFamily="49" charset="0"/>
              </a:rPr>
              <a:t>{ </a:t>
            </a:r>
            <a:r>
              <a:rPr lang="da-DK" b="1" smtClean="0">
                <a:solidFill>
                  <a:srgbClr val="0070C0"/>
                </a:solidFill>
                <a:latin typeface="Consolas" panose="020B0609020204030204" pitchFamily="49" charset="0"/>
              </a:rPr>
              <a:t>get</a:t>
            </a:r>
            <a:r>
              <a:rPr lang="da-DK" b="1" smtClean="0">
                <a:latin typeface="Consolas" panose="020B0609020204030204" pitchFamily="49" charset="0"/>
              </a:rPr>
              <a:t>; </a:t>
            </a:r>
            <a:r>
              <a:rPr lang="da-DK" b="1">
                <a:latin typeface="Consolas" panose="020B0609020204030204" pitchFamily="49" charset="0"/>
              </a:rPr>
              <a:t>}</a:t>
            </a:r>
          </a:p>
          <a:p>
            <a:endParaRPr lang="da-DK" b="1">
              <a:latin typeface="Consolas" panose="020B0609020204030204" pitchFamily="49" charset="0"/>
            </a:endParaRPr>
          </a:p>
          <a:p>
            <a:r>
              <a:rPr lang="en-US" b="1" smtClean="0">
                <a:latin typeface="Consolas" panose="020B0609020204030204" pitchFamily="49" charset="0"/>
              </a:rPr>
              <a:t>   </a:t>
            </a:r>
            <a:r>
              <a:rPr lang="da-DK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en-US" b="1" smtClean="0"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b="1">
                <a:latin typeface="Consolas" panose="020B0609020204030204" pitchFamily="49" charset="0"/>
              </a:rPr>
              <a:t> </a:t>
            </a:r>
            <a:r>
              <a:rPr lang="en-US" b="1" smtClean="0">
                <a:latin typeface="Consolas" panose="020B0609020204030204" pitchFamily="49" charset="0"/>
              </a:rPr>
              <a:t>Interact()</a:t>
            </a:r>
            <a:endParaRPr lang="en-US" b="1">
              <a:latin typeface="Consolas" panose="020B0609020204030204" pitchFamily="49" charset="0"/>
            </a:endParaRPr>
          </a:p>
          <a:p>
            <a:r>
              <a:rPr lang="da-DK" b="1">
                <a:latin typeface="Consolas" panose="020B0609020204030204" pitchFamily="49" charset="0"/>
              </a:rPr>
              <a:t>   </a:t>
            </a:r>
            <a:r>
              <a:rPr lang="da-DK" b="1" smtClean="0">
                <a:latin typeface="Consolas" panose="020B0609020204030204" pitchFamily="49" charset="0"/>
              </a:rPr>
              <a:t>{</a:t>
            </a:r>
            <a:endParaRPr lang="da-DK" b="1">
              <a:latin typeface="Consolas" panose="020B0609020204030204" pitchFamily="49" charset="0"/>
            </a:endParaRPr>
          </a:p>
          <a:p>
            <a:r>
              <a:rPr lang="en-US" b="1" smtClean="0">
                <a:latin typeface="Consolas" panose="020B0609020204030204" pitchFamily="49" charset="0"/>
              </a:rPr>
              <a:t>      </a:t>
            </a:r>
            <a:r>
              <a:rPr lang="en-US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US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Just pet the damn thing...</a:t>
            </a:r>
          </a:p>
          <a:p>
            <a:r>
              <a:rPr lang="da-DK" b="1" smtClean="0">
                <a:latin typeface="Consolas" panose="020B0609020204030204" pitchFamily="49" charset="0"/>
              </a:rPr>
              <a:t>   }</a:t>
            </a:r>
            <a:endParaRPr lang="da-DK" b="1">
              <a:latin typeface="Consolas" panose="020B0609020204030204" pitchFamily="49" charset="0"/>
            </a:endParaRPr>
          </a:p>
          <a:p>
            <a:r>
              <a:rPr lang="da-DK" b="1" smtClean="0">
                <a:latin typeface="Consolas" panose="020B0609020204030204" pitchFamily="49" charset="0"/>
              </a:rPr>
              <a:t>}</a:t>
            </a:r>
            <a:endParaRPr lang="da-DK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8844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frundet rektangel 9"/>
          <p:cNvSpPr/>
          <p:nvPr/>
        </p:nvSpPr>
        <p:spPr>
          <a:xfrm>
            <a:off x="926899" y="3389742"/>
            <a:ext cx="2400614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Rabbit</a:t>
            </a:r>
          </a:p>
          <a:p>
            <a:pPr algn="ctr"/>
            <a:endParaRPr lang="da-DK" sz="3600" smtClean="0"/>
          </a:p>
          <a:p>
            <a:endParaRPr lang="da-DK" sz="2800"/>
          </a:p>
        </p:txBody>
      </p:sp>
      <p:sp>
        <p:nvSpPr>
          <p:cNvPr id="13" name="Afrundet rektangel 12"/>
          <p:cNvSpPr/>
          <p:nvPr/>
        </p:nvSpPr>
        <p:spPr>
          <a:xfrm>
            <a:off x="4584498" y="834391"/>
            <a:ext cx="2400614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Child</a:t>
            </a:r>
          </a:p>
          <a:p>
            <a:endParaRPr lang="da-DK" sz="2800"/>
          </a:p>
        </p:txBody>
      </p:sp>
      <p:sp>
        <p:nvSpPr>
          <p:cNvPr id="4" name="Afrundet rektangel 3"/>
          <p:cNvSpPr/>
          <p:nvPr/>
        </p:nvSpPr>
        <p:spPr>
          <a:xfrm>
            <a:off x="926899" y="481934"/>
            <a:ext cx="2400614" cy="162301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Petting</a:t>
            </a:r>
          </a:p>
          <a:p>
            <a:pPr algn="ctr"/>
            <a:r>
              <a:rPr lang="da-DK" sz="3600" smtClean="0"/>
              <a:t>ZooV10</a:t>
            </a:r>
          </a:p>
          <a:p>
            <a:endParaRPr lang="da-DK" sz="3600"/>
          </a:p>
        </p:txBody>
      </p:sp>
      <p:cxnSp>
        <p:nvCxnSpPr>
          <p:cNvPr id="16" name="Vinklet forbindelse 2"/>
          <p:cNvCxnSpPr>
            <a:stCxn id="13" idx="1"/>
            <a:endCxn id="4" idx="3"/>
          </p:cNvCxnSpPr>
          <p:nvPr/>
        </p:nvCxnSpPr>
        <p:spPr>
          <a:xfrm flipH="1">
            <a:off x="3327513" y="1293440"/>
            <a:ext cx="1256985" cy="0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Vinklet forbindelse 2"/>
          <p:cNvCxnSpPr>
            <a:stCxn id="10" idx="0"/>
            <a:endCxn id="4" idx="2"/>
          </p:cNvCxnSpPr>
          <p:nvPr/>
        </p:nvCxnSpPr>
        <p:spPr>
          <a:xfrm flipV="1">
            <a:off x="2127206" y="2104946"/>
            <a:ext cx="0" cy="1284796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2020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86589" y="1018940"/>
            <a:ext cx="1009449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class </a:t>
            </a:r>
            <a:r>
              <a:rPr lang="da-DK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PettingZooV11</a:t>
            </a:r>
            <a:endParaRPr lang="da-DK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b="1" smtClean="0">
                <a:latin typeface="Consolas" panose="020B0609020204030204" pitchFamily="49" charset="0"/>
              </a:rPr>
              <a:t>{</a:t>
            </a:r>
            <a:endParaRPr lang="da-DK" b="1">
              <a:latin typeface="Consolas" panose="020B0609020204030204" pitchFamily="49" charset="0"/>
            </a:endParaRPr>
          </a:p>
          <a:p>
            <a:r>
              <a:rPr lang="da-DK" b="1" smtClean="0">
                <a:latin typeface="Consolas" panose="020B0609020204030204" pitchFamily="49" charset="0"/>
              </a:rPr>
              <a:t>  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b="1" smtClean="0">
                <a:latin typeface="Consolas" panose="020B0609020204030204" pitchFamily="49" charset="0"/>
              </a:rPr>
              <a:t> PettingZooV11(</a:t>
            </a:r>
            <a:r>
              <a:rPr lang="en-US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Child</a:t>
            </a:r>
            <a:r>
              <a:rPr lang="da-DK" b="1" smtClean="0">
                <a:latin typeface="Consolas" panose="020B0609020204030204" pitchFamily="49" charset="0"/>
              </a:rPr>
              <a:t> aChild)</a:t>
            </a:r>
            <a:endParaRPr lang="da-DK" b="1">
              <a:latin typeface="Consolas" panose="020B0609020204030204" pitchFamily="49" charset="0"/>
            </a:endParaRPr>
          </a:p>
          <a:p>
            <a:r>
              <a:rPr lang="da-DK" b="1" smtClean="0">
                <a:latin typeface="Consolas" panose="020B0609020204030204" pitchFamily="49" charset="0"/>
              </a:rPr>
              <a:t>   {</a:t>
            </a:r>
            <a:endParaRPr lang="da-DK" b="1">
              <a:latin typeface="Consolas" panose="020B0609020204030204" pitchFamily="49" charset="0"/>
            </a:endParaRPr>
          </a:p>
          <a:p>
            <a:r>
              <a:rPr lang="en-US" b="1" smtClean="0">
                <a:latin typeface="Consolas" panose="020B0609020204030204" pitchFamily="49" charset="0"/>
              </a:rPr>
              <a:t>      TheChild = </a:t>
            </a:r>
            <a:r>
              <a:rPr lang="da-DK" b="1">
                <a:latin typeface="Consolas" panose="020B0609020204030204" pitchFamily="49" charset="0"/>
              </a:rPr>
              <a:t>aChild</a:t>
            </a:r>
            <a:r>
              <a:rPr lang="en-US" b="1" smtClean="0">
                <a:latin typeface="Consolas" panose="020B0609020204030204" pitchFamily="49" charset="0"/>
              </a:rPr>
              <a:t>;</a:t>
            </a:r>
            <a:endParaRPr lang="en-US" b="1">
              <a:latin typeface="Consolas" panose="020B0609020204030204" pitchFamily="49" charset="0"/>
            </a:endParaRPr>
          </a:p>
          <a:p>
            <a:r>
              <a:rPr lang="en-US" b="1" smtClean="0">
                <a:latin typeface="Consolas" panose="020B0609020204030204" pitchFamily="49" charset="0"/>
              </a:rPr>
              <a:t>      TheRabbit </a:t>
            </a:r>
            <a:r>
              <a:rPr lang="en-US" b="1">
                <a:latin typeface="Consolas" panose="020B0609020204030204" pitchFamily="49" charset="0"/>
              </a:rPr>
              <a:t>= </a:t>
            </a:r>
            <a:r>
              <a:rPr lang="en-US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b="1">
                <a:latin typeface="Consolas" panose="020B0609020204030204" pitchFamily="49" charset="0"/>
              </a:rPr>
              <a:t> </a:t>
            </a:r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Rabbit</a:t>
            </a:r>
            <a:r>
              <a:rPr lang="en-US" b="1" smtClean="0">
                <a:latin typeface="Consolas" panose="020B0609020204030204" pitchFamily="49" charset="0"/>
              </a:rPr>
              <a:t>(</a:t>
            </a:r>
            <a:r>
              <a:rPr lang="en-US" b="1" smtClean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b="1">
                <a:solidFill>
                  <a:srgbClr val="C00000"/>
                </a:solidFill>
                <a:latin typeface="Consolas" panose="020B0609020204030204" pitchFamily="49" charset="0"/>
              </a:rPr>
              <a:t>A white Rabbit"</a:t>
            </a:r>
            <a:r>
              <a:rPr lang="en-US" b="1">
                <a:latin typeface="Consolas" panose="020B0609020204030204" pitchFamily="49" charset="0"/>
              </a:rPr>
              <a:t>);</a:t>
            </a:r>
          </a:p>
          <a:p>
            <a:r>
              <a:rPr lang="da-DK" b="1" smtClean="0">
                <a:latin typeface="Consolas" panose="020B0609020204030204" pitchFamily="49" charset="0"/>
              </a:rPr>
              <a:t>   }</a:t>
            </a:r>
            <a:endParaRPr lang="da-DK" b="1">
              <a:latin typeface="Consolas" panose="020B0609020204030204" pitchFamily="49" charset="0"/>
            </a:endParaRPr>
          </a:p>
          <a:p>
            <a:endParaRPr lang="da-DK" b="1">
              <a:latin typeface="Consolas" panose="020B0609020204030204" pitchFamily="49" charset="0"/>
            </a:endParaRPr>
          </a:p>
          <a:p>
            <a:r>
              <a:rPr lang="da-DK" b="1" smtClean="0">
                <a:latin typeface="Consolas" panose="020B0609020204030204" pitchFamily="49" charset="0"/>
              </a:rPr>
              <a:t>  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b="1" smtClean="0">
                <a:latin typeface="Consolas" panose="020B0609020204030204" pitchFamily="49" charset="0"/>
              </a:rPr>
              <a:t> </a:t>
            </a:r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Child</a:t>
            </a:r>
            <a:r>
              <a:rPr lang="da-DK" b="1">
                <a:latin typeface="Consolas" panose="020B0609020204030204" pitchFamily="49" charset="0"/>
              </a:rPr>
              <a:t> TheChild </a:t>
            </a:r>
            <a:r>
              <a:rPr lang="da-DK" b="1" smtClean="0">
                <a:latin typeface="Consolas" panose="020B0609020204030204" pitchFamily="49" charset="0"/>
              </a:rPr>
              <a:t>{ </a:t>
            </a:r>
            <a:r>
              <a:rPr lang="da-DK" b="1" smtClean="0">
                <a:solidFill>
                  <a:srgbClr val="0070C0"/>
                </a:solidFill>
                <a:latin typeface="Consolas" panose="020B0609020204030204" pitchFamily="49" charset="0"/>
              </a:rPr>
              <a:t>get</a:t>
            </a:r>
            <a:r>
              <a:rPr lang="da-DK" b="1" smtClean="0">
                <a:latin typeface="Consolas" panose="020B0609020204030204" pitchFamily="49" charset="0"/>
              </a:rPr>
              <a:t>; </a:t>
            </a:r>
            <a:r>
              <a:rPr lang="da-DK" b="1">
                <a:latin typeface="Consolas" panose="020B0609020204030204" pitchFamily="49" charset="0"/>
              </a:rPr>
              <a:t>}</a:t>
            </a:r>
          </a:p>
          <a:p>
            <a:r>
              <a:rPr lang="da-DK" b="1" smtClean="0">
                <a:latin typeface="Consolas" panose="020B0609020204030204" pitchFamily="49" charset="0"/>
              </a:rPr>
              <a:t>   </a:t>
            </a:r>
            <a:r>
              <a:rPr lang="da-DK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b="1" smtClean="0">
                <a:latin typeface="Consolas" panose="020B0609020204030204" pitchFamily="49" charset="0"/>
              </a:rPr>
              <a:t> </a:t>
            </a:r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Rabbit</a:t>
            </a:r>
            <a:r>
              <a:rPr lang="da-DK" b="1">
                <a:latin typeface="Consolas" panose="020B0609020204030204" pitchFamily="49" charset="0"/>
              </a:rPr>
              <a:t> TheRabbit </a:t>
            </a:r>
            <a:r>
              <a:rPr lang="da-DK" b="1" smtClean="0">
                <a:latin typeface="Consolas" panose="020B0609020204030204" pitchFamily="49" charset="0"/>
              </a:rPr>
              <a:t>{ </a:t>
            </a:r>
            <a:r>
              <a:rPr lang="da-DK" b="1" smtClean="0">
                <a:solidFill>
                  <a:srgbClr val="0070C0"/>
                </a:solidFill>
                <a:latin typeface="Consolas" panose="020B0609020204030204" pitchFamily="49" charset="0"/>
              </a:rPr>
              <a:t>get</a:t>
            </a:r>
            <a:r>
              <a:rPr lang="da-DK" b="1" smtClean="0">
                <a:latin typeface="Consolas" panose="020B0609020204030204" pitchFamily="49" charset="0"/>
              </a:rPr>
              <a:t>; </a:t>
            </a:r>
            <a:r>
              <a:rPr lang="da-DK" b="1">
                <a:latin typeface="Consolas" panose="020B0609020204030204" pitchFamily="49" charset="0"/>
              </a:rPr>
              <a:t>}</a:t>
            </a:r>
          </a:p>
          <a:p>
            <a:endParaRPr lang="da-DK" b="1">
              <a:latin typeface="Consolas" panose="020B0609020204030204" pitchFamily="49" charset="0"/>
            </a:endParaRPr>
          </a:p>
          <a:p>
            <a:r>
              <a:rPr lang="en-US" b="1" smtClean="0">
                <a:latin typeface="Consolas" panose="020B0609020204030204" pitchFamily="49" charset="0"/>
              </a:rPr>
              <a:t>   </a:t>
            </a:r>
            <a:r>
              <a:rPr lang="da-DK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en-US" b="1" smtClean="0"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b="1">
                <a:latin typeface="Consolas" panose="020B0609020204030204" pitchFamily="49" charset="0"/>
              </a:rPr>
              <a:t> Interact()</a:t>
            </a:r>
          </a:p>
          <a:p>
            <a:r>
              <a:rPr lang="da-DK" b="1" smtClean="0">
                <a:latin typeface="Consolas" panose="020B0609020204030204" pitchFamily="49" charset="0"/>
              </a:rPr>
              <a:t>   {</a:t>
            </a:r>
            <a:endParaRPr lang="da-DK" b="1">
              <a:latin typeface="Consolas" panose="020B0609020204030204" pitchFamily="49" charset="0"/>
            </a:endParaRPr>
          </a:p>
          <a:p>
            <a:r>
              <a:rPr lang="en-US" b="1" smtClean="0">
                <a:latin typeface="Consolas" panose="020B0609020204030204" pitchFamily="49" charset="0"/>
              </a:rPr>
              <a:t>      </a:t>
            </a:r>
            <a:r>
              <a:rPr lang="en-US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US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Just pet the damn thing...</a:t>
            </a:r>
          </a:p>
          <a:p>
            <a:r>
              <a:rPr lang="da-DK" b="1" smtClean="0">
                <a:latin typeface="Consolas" panose="020B0609020204030204" pitchFamily="49" charset="0"/>
              </a:rPr>
              <a:t>   }</a:t>
            </a:r>
            <a:endParaRPr lang="da-DK" b="1">
              <a:latin typeface="Consolas" panose="020B0609020204030204" pitchFamily="49" charset="0"/>
            </a:endParaRPr>
          </a:p>
          <a:p>
            <a:r>
              <a:rPr lang="da-DK" b="1" smtClean="0">
                <a:latin typeface="Consolas" panose="020B0609020204030204" pitchFamily="49" charset="0"/>
              </a:rPr>
              <a:t>}</a:t>
            </a:r>
            <a:endParaRPr lang="da-DK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0647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frundet rektangel 9"/>
          <p:cNvSpPr/>
          <p:nvPr/>
        </p:nvSpPr>
        <p:spPr>
          <a:xfrm>
            <a:off x="926899" y="3389742"/>
            <a:ext cx="2400614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Rabbit</a:t>
            </a:r>
          </a:p>
          <a:p>
            <a:pPr algn="ctr"/>
            <a:endParaRPr lang="da-DK" sz="3600" smtClean="0"/>
          </a:p>
          <a:p>
            <a:endParaRPr lang="da-DK" sz="2800"/>
          </a:p>
        </p:txBody>
      </p:sp>
      <p:sp>
        <p:nvSpPr>
          <p:cNvPr id="13" name="Afrundet rektangel 12"/>
          <p:cNvSpPr/>
          <p:nvPr/>
        </p:nvSpPr>
        <p:spPr>
          <a:xfrm>
            <a:off x="4584498" y="834391"/>
            <a:ext cx="2400614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Child</a:t>
            </a:r>
          </a:p>
          <a:p>
            <a:endParaRPr lang="da-DK" sz="2800"/>
          </a:p>
        </p:txBody>
      </p:sp>
      <p:sp>
        <p:nvSpPr>
          <p:cNvPr id="4" name="Afrundet rektangel 3"/>
          <p:cNvSpPr/>
          <p:nvPr/>
        </p:nvSpPr>
        <p:spPr>
          <a:xfrm>
            <a:off x="926899" y="481934"/>
            <a:ext cx="2400614" cy="162301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Petting</a:t>
            </a:r>
          </a:p>
          <a:p>
            <a:pPr algn="ctr"/>
            <a:r>
              <a:rPr lang="da-DK" sz="3600" smtClean="0"/>
              <a:t>ZooV11</a:t>
            </a:r>
          </a:p>
          <a:p>
            <a:endParaRPr lang="da-DK" sz="3600"/>
          </a:p>
        </p:txBody>
      </p:sp>
      <p:cxnSp>
        <p:nvCxnSpPr>
          <p:cNvPr id="16" name="Vinklet forbindelse 2"/>
          <p:cNvCxnSpPr>
            <a:stCxn id="4" idx="3"/>
            <a:endCxn id="13" idx="1"/>
          </p:cNvCxnSpPr>
          <p:nvPr/>
        </p:nvCxnSpPr>
        <p:spPr>
          <a:xfrm>
            <a:off x="3327513" y="1293440"/>
            <a:ext cx="1256985" cy="0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Vinklet forbindelse 2"/>
          <p:cNvCxnSpPr>
            <a:stCxn id="10" idx="0"/>
            <a:endCxn id="4" idx="2"/>
          </p:cNvCxnSpPr>
          <p:nvPr/>
        </p:nvCxnSpPr>
        <p:spPr>
          <a:xfrm flipV="1">
            <a:off x="2127206" y="2104946"/>
            <a:ext cx="0" cy="1284796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3927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1680</TotalTime>
  <Words>1309</Words>
  <Application>Microsoft Office PowerPoint</Application>
  <PresentationFormat>Widescreen</PresentationFormat>
  <Paragraphs>382</Paragraphs>
  <Slides>42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42</vt:i4>
      </vt:variant>
    </vt:vector>
  </HeadingPairs>
  <TitlesOfParts>
    <vt:vector size="47" baseType="lpstr">
      <vt:lpstr>Arial</vt:lpstr>
      <vt:lpstr>Calibri</vt:lpstr>
      <vt:lpstr>Calibri Light</vt:lpstr>
      <vt:lpstr>Consolas</vt:lpstr>
      <vt:lpstr>Office-tema</vt:lpstr>
      <vt:lpstr>Factory Method Design Pattern</vt:lpstr>
      <vt:lpstr>The Problem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The End ?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The End</vt:lpstr>
    </vt:vector>
  </TitlesOfParts>
  <Company>Køge Handelsskole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Per Laursen</dc:creator>
  <cp:lastModifiedBy>Per Laursen</cp:lastModifiedBy>
  <cp:revision>135</cp:revision>
  <dcterms:created xsi:type="dcterms:W3CDTF">2017-09-05T14:00:27Z</dcterms:created>
  <dcterms:modified xsi:type="dcterms:W3CDTF">2018-04-05T18:06:55Z</dcterms:modified>
</cp:coreProperties>
</file>