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74" r:id="rId3"/>
    <p:sldId id="375" r:id="rId4"/>
    <p:sldId id="376" r:id="rId5"/>
    <p:sldId id="377" r:id="rId6"/>
    <p:sldId id="369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8" r:id="rId17"/>
    <p:sldId id="387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19-02-2018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1122362"/>
            <a:ext cx="11688679" cy="3648159"/>
          </a:xfrm>
        </p:spPr>
        <p:txBody>
          <a:bodyPr>
            <a:normAutofit/>
          </a:bodyPr>
          <a:lstStyle/>
          <a:p>
            <a:r>
              <a:rPr lang="da-DK" sz="14400" smtClean="0"/>
              <a:t>Static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/>
            </a:r>
            <a:br>
              <a:rPr lang="da-DK" sz="5300" smtClean="0"/>
            </a:br>
            <a:r>
              <a:rPr lang="da-DK" sz="5300" smtClean="0"/>
              <a:t>(no object needed)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808256" y="1493566"/>
            <a:ext cx="10394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latin typeface="Consolas" panose="020B0609020204030204" pitchFamily="49" charset="0"/>
              </a:rPr>
              <a:t>v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 smtClean="0">
                <a:latin typeface="Consolas" panose="020B0609020204030204" pitchFamily="49" charset="0"/>
              </a:rPr>
              <a:t>=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 smtClean="0">
                <a:latin typeface="Consolas" panose="020B0609020204030204" pitchFamily="49" charset="0"/>
              </a:rPr>
              <a:t>.Add(9, 13</a:t>
            </a:r>
            <a:r>
              <a:rPr lang="da-DK" sz="6000" b="1" smtClean="0">
                <a:latin typeface="Consolas" panose="020B0609020204030204" pitchFamily="49" charset="0"/>
              </a:rPr>
              <a:t>);</a:t>
            </a:r>
            <a:endParaRPr lang="da-DK" sz="6000" b="1"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317334" y="3458500"/>
            <a:ext cx="3318665" cy="1221873"/>
          </a:xfrm>
          <a:prstGeom prst="wedgeRectCallout">
            <a:avLst>
              <a:gd name="adj1" fmla="val -49543"/>
              <a:gd name="adj2" fmla="val -13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Class name, NOT name of variable!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4841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 smtClean="0">
                <a:latin typeface="Consolas" panose="020B0609020204030204" pitchFamily="49" charset="0"/>
              </a:rPr>
              <a:t>_price;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static int </a:t>
            </a:r>
            <a:r>
              <a:rPr lang="da-DK" sz="2800" b="1" smtClean="0">
                <a:latin typeface="Consolas" panose="020B0609020204030204" pitchFamily="49" charset="0"/>
              </a:rPr>
              <a:t>_noOfCarsCreated;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7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latin typeface="Consolas" panose="020B0609020204030204" pitchFamily="49" charset="0"/>
              </a:rPr>
              <a:t>Car(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licensePlate</a:t>
            </a:r>
            <a:r>
              <a:rPr lang="da-DK" sz="2800" b="1" smtClean="0">
                <a:latin typeface="Consolas" panose="020B0609020204030204" pitchFamily="49" charset="0"/>
              </a:rPr>
              <a:t>,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price)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_licensePlate = </a:t>
            </a:r>
            <a:r>
              <a:rPr lang="da-DK" sz="2800" b="1">
                <a:latin typeface="Consolas" panose="020B0609020204030204" pitchFamily="49" charset="0"/>
              </a:rPr>
              <a:t>licensePlate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_brand = </a:t>
            </a:r>
            <a:r>
              <a:rPr lang="da-DK" sz="2800" b="1">
                <a:latin typeface="Consolas" panose="020B0609020204030204" pitchFamily="49" charset="0"/>
              </a:rPr>
              <a:t>brand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_noOfCarsCreated++;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int</a:t>
            </a:r>
            <a:r>
              <a:rPr lang="da-DK" sz="2800" b="1" smtClean="0">
                <a:latin typeface="Consolas" panose="020B0609020204030204" pitchFamily="49" charset="0"/>
              </a:rPr>
              <a:t> NoOfCarsCreated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2800" b="1" smtClean="0">
                <a:latin typeface="Consolas" panose="020B0609020204030204" pitchFamily="49" charset="0"/>
              </a:rPr>
              <a:t>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_noOfCarsCreated;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51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 smtClean="0">
                <a:latin typeface="Consolas" panose="020B0609020204030204" pitchFamily="49" charset="0"/>
              </a:rPr>
              <a:t>_price;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static int </a:t>
            </a:r>
            <a:r>
              <a:rPr lang="da-DK" sz="2800" b="1" smtClean="0">
                <a:latin typeface="Consolas" panose="020B0609020204030204" pitchFamily="49" charset="0"/>
              </a:rPr>
              <a:t>_noOfCarsCreated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= 0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8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 smtClean="0">
                <a:latin typeface="Consolas" panose="020B0609020204030204" pitchFamily="49" charset="0"/>
              </a:rPr>
              <a:t>Car</a:t>
            </a:r>
            <a:r>
              <a:rPr lang="da-DK" sz="2800" b="1" smtClean="0">
                <a:latin typeface="Consolas" panose="020B0609020204030204" pitchFamily="49" charset="0"/>
              </a:rPr>
              <a:t>()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_noOfCarsCreated = 0;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3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CardDeck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Constants are static by definition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da-DK" sz="2800" b="1" smtClean="0">
                <a:latin typeface="Consolas" panose="020B0609020204030204" pitchFamily="49" charset="0"/>
              </a:rPr>
              <a:t>CardsInDeck = 52;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Static summary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941906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u="sng" smtClean="0"/>
              <a:t>static</a:t>
            </a:r>
            <a:r>
              <a:rPr lang="da-DK" smtClean="0"/>
              <a:t> element in a class definition: an element which is not part of – or depends on – the state of individual objects</a:t>
            </a:r>
          </a:p>
          <a:p>
            <a:r>
              <a:rPr lang="da-DK" smtClean="0"/>
              <a:t>All elements in a class definition can be declared as static</a:t>
            </a:r>
          </a:p>
          <a:p>
            <a:r>
              <a:rPr lang="da-DK" smtClean="0"/>
              <a:t>Classes can contain a mix of static and non-static elements </a:t>
            </a:r>
          </a:p>
          <a:p>
            <a:r>
              <a:rPr lang="da-DK" smtClean="0"/>
              <a:t>Constants are by definition static</a:t>
            </a:r>
            <a:endParaRPr lang="da-DK"/>
          </a:p>
        </p:txBody>
      </p:sp>
      <p:pic>
        <p:nvPicPr>
          <p:cNvPr id="1026" name="Picture 2" descr="Billedresultat for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93" y="0"/>
            <a:ext cx="43417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 c =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(…);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object (Car)</a:t>
            </a:r>
            <a:endParaRPr lang="da-DK" sz="4800"/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 smtClean="0">
                <a:latin typeface="Consolas" panose="020B0609020204030204" pitchFamily="49" charset="0"/>
              </a:rPr>
              <a:t>c =</a:t>
            </a:r>
            <a:endParaRPr lang="da-DK" sz="6000" b="1">
              <a:latin typeface="Consolas" panose="020B0609020204030204" pitchFamily="49" charset="0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 c =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(…);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8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4800" smtClean="0"/>
              <a:t>”AX 23 429”</a:t>
            </a:r>
          </a:p>
          <a:p>
            <a:r>
              <a:rPr lang="da-DK" sz="4800" smtClean="0"/>
              <a:t>65000</a:t>
            </a:r>
            <a:endParaRPr lang="da-DK" sz="4800"/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 smtClean="0">
                <a:latin typeface="Consolas" panose="020B0609020204030204" pitchFamily="49" charset="0"/>
              </a:rPr>
              <a:t>c =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7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object </a:t>
            </a:r>
            <a:r>
              <a:rPr lang="da-DK" sz="4800" smtClean="0"/>
              <a:t>(</a:t>
            </a:r>
            <a:r>
              <a:rPr lang="da-DK" sz="4800" smtClean="0"/>
              <a:t>Math</a:t>
            </a:r>
            <a:r>
              <a:rPr lang="da-DK" sz="4800" smtClean="0"/>
              <a:t>)</a:t>
            </a:r>
            <a:endParaRPr lang="da-DK" sz="4800"/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 smtClean="0">
                <a:latin typeface="Consolas" panose="020B0609020204030204" pitchFamily="49" charset="0"/>
              </a:rPr>
              <a:t>=</a:t>
            </a:r>
            <a:endParaRPr lang="da-DK" sz="6000" b="1">
              <a:latin typeface="Consolas" panose="020B0609020204030204" pitchFamily="49" charset="0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9124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latin typeface="Consolas" panose="020B0609020204030204" pitchFamily="49" charset="0"/>
              </a:rPr>
              <a:t>m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 smtClean="0">
                <a:latin typeface="Consolas" panose="020B0609020204030204" pitchFamily="49" charset="0"/>
              </a:rPr>
              <a:t>=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 smtClean="0">
                <a:latin typeface="Consolas" panose="020B0609020204030204" pitchFamily="49" charset="0"/>
              </a:rPr>
              <a:t>(…);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6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62525" y="666330"/>
            <a:ext cx="10545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Subtract(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</a:t>
            </a:r>
            <a:r>
              <a:rPr lang="da-DK" sz="2800" b="1">
                <a:latin typeface="Consolas" panose="020B0609020204030204" pitchFamily="49" charset="0"/>
              </a:rPr>
              <a:t>) </a:t>
            </a:r>
            <a:r>
              <a:rPr lang="da-DK" sz="28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Multiply(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</a:t>
            </a:r>
            <a:r>
              <a:rPr lang="da-DK" sz="2800" b="1">
                <a:latin typeface="Consolas" panose="020B0609020204030204" pitchFamily="49" charset="0"/>
              </a:rPr>
              <a:t>) </a:t>
            </a:r>
            <a:r>
              <a:rPr lang="da-DK" sz="28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bool</a:t>
            </a:r>
            <a:r>
              <a:rPr lang="da-DK" sz="2800" b="1" smtClean="0">
                <a:latin typeface="Consolas" panose="020B0609020204030204" pitchFamily="49" charset="0"/>
              </a:rPr>
              <a:t> IsPrime(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a)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???</a:t>
            </a:r>
            <a:endParaRPr lang="da-DK" sz="9600"/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 smtClean="0">
                <a:latin typeface="Consolas" panose="020B0609020204030204" pitchFamily="49" charset="0"/>
              </a:rPr>
              <a:t>=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600"/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 smtClean="0">
                <a:latin typeface="Consolas" panose="020B0609020204030204" pitchFamily="49" charset="0"/>
              </a:rPr>
              <a:t>=</a:t>
            </a:r>
            <a:endParaRPr lang="da-DK" sz="6000" b="1">
              <a:latin typeface="Consolas" panose="020B0609020204030204" pitchFamily="49" charset="0"/>
            </a:endParaRPr>
          </a:p>
        </p:txBody>
      </p:sp>
      <p:sp>
        <p:nvSpPr>
          <p:cNvPr id="6" name="Forbudstavle 5"/>
          <p:cNvSpPr>
            <a:spLocks noChangeAspect="1"/>
          </p:cNvSpPr>
          <p:nvPr/>
        </p:nvSpPr>
        <p:spPr>
          <a:xfrm>
            <a:off x="5587830" y="976971"/>
            <a:ext cx="3600000" cy="36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7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62525" y="666330"/>
            <a:ext cx="10545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2800" b="1" smtClean="0">
                <a:latin typeface="Consolas" panose="020B0609020204030204" pitchFamily="49" charset="0"/>
              </a:rPr>
              <a:t> 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Subtract(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</a:t>
            </a:r>
            <a:r>
              <a:rPr lang="da-DK" sz="2800" b="1">
                <a:latin typeface="Consolas" panose="020B0609020204030204" pitchFamily="49" charset="0"/>
              </a:rPr>
              <a:t>) </a:t>
            </a:r>
            <a:r>
              <a:rPr lang="da-DK" sz="28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Multiply(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</a:t>
            </a:r>
            <a:r>
              <a:rPr lang="da-DK" sz="2800" b="1">
                <a:latin typeface="Consolas" panose="020B0609020204030204" pitchFamily="49" charset="0"/>
              </a:rPr>
              <a:t>) </a:t>
            </a:r>
            <a:r>
              <a:rPr lang="da-DK" sz="28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800" b="1" smtClean="0">
                <a:latin typeface="Consolas" panose="020B0609020204030204" pitchFamily="49" charset="0"/>
              </a:rPr>
              <a:t> IsPrime(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a)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2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334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Office-tema</vt:lpstr>
      <vt:lpstr>Static  (no object needed)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Static summary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93</cp:revision>
  <dcterms:created xsi:type="dcterms:W3CDTF">2017-09-05T14:00:27Z</dcterms:created>
  <dcterms:modified xsi:type="dcterms:W3CDTF">2018-02-19T17:57:51Z</dcterms:modified>
</cp:coreProperties>
</file>