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7" r:id="rId4"/>
    <p:sldId id="436" r:id="rId5"/>
    <p:sldId id="444" r:id="rId6"/>
    <p:sldId id="446" r:id="rId7"/>
    <p:sldId id="455" r:id="rId8"/>
    <p:sldId id="454" r:id="rId9"/>
    <p:sldId id="456" r:id="rId10"/>
    <p:sldId id="457" r:id="rId11"/>
    <p:sldId id="459" r:id="rId12"/>
    <p:sldId id="458" r:id="rId13"/>
    <p:sldId id="460" r:id="rId14"/>
    <p:sldId id="465" r:id="rId15"/>
    <p:sldId id="463" r:id="rId16"/>
    <p:sldId id="464" r:id="rId17"/>
    <p:sldId id="467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08-04-2018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Proxy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aClient.UseSubject(aSubject</a:t>
            </a:r>
            <a:r>
              <a:rPr lang="da-DK" sz="2400" b="1">
                <a:latin typeface="Consolas" panose="020B0609020204030204" pitchFamily="49" charset="0"/>
              </a:rPr>
              <a:t>, 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10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  <a:endParaRPr lang="da-DK" sz="3600" smtClean="0"/>
          </a:p>
        </p:txBody>
      </p:sp>
      <p:cxnSp>
        <p:nvCxnSpPr>
          <p:cNvPr id="12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0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000" b="1"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_subject;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SubjectProxySimple(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subject)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</a:t>
            </a:r>
            <a:r>
              <a:rPr lang="da-DK" sz="2000" b="1">
                <a:latin typeface="Consolas" panose="020B0609020204030204" pitchFamily="49" charset="0"/>
              </a:rPr>
              <a:t>subject = subject;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>
                <a:latin typeface="Consolas" panose="020B0609020204030204" pitchFamily="49" charset="0"/>
              </a:rPr>
              <a:t>Calculate(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c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>
                <a:latin typeface="Consolas" panose="020B0609020204030204" pitchFamily="49" charset="0"/>
              </a:rPr>
              <a:t>aSubject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28" name="Vinklet forbindelse 2"/>
          <p:cNvCxnSpPr>
            <a:stCxn id="4" idx="2"/>
            <a:endCxn id="8" idx="0"/>
          </p:cNvCxnSpPr>
          <p:nvPr/>
        </p:nvCxnSpPr>
        <p:spPr>
          <a:xfrm>
            <a:off x="1867146" y="2344796"/>
            <a:ext cx="0" cy="144460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7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Why use a Proxy?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Object is </a:t>
            </a:r>
            <a:r>
              <a:rPr lang="da-DK" sz="3200" b="1" smtClean="0"/>
              <a:t>expensive</a:t>
            </a:r>
            <a:r>
              <a:rPr lang="da-DK" sz="3200" smtClean="0"/>
              <a:t> to </a:t>
            </a:r>
            <a:r>
              <a:rPr lang="da-DK" sz="3200" b="1" smtClean="0"/>
              <a:t>create</a:t>
            </a:r>
          </a:p>
          <a:p>
            <a:r>
              <a:rPr lang="da-DK" sz="3200"/>
              <a:t>Object is </a:t>
            </a:r>
            <a:r>
              <a:rPr lang="da-DK" sz="3200" b="1"/>
              <a:t>expensive</a:t>
            </a:r>
            <a:r>
              <a:rPr lang="da-DK" sz="3200"/>
              <a:t> </a:t>
            </a:r>
            <a:r>
              <a:rPr lang="da-DK" sz="3200"/>
              <a:t>to </a:t>
            </a:r>
            <a:r>
              <a:rPr lang="da-DK" sz="3200" b="1" smtClean="0"/>
              <a:t>use</a:t>
            </a:r>
          </a:p>
          <a:p>
            <a:r>
              <a:rPr lang="da-DK" sz="3200"/>
              <a:t>Object </a:t>
            </a:r>
            <a:r>
              <a:rPr lang="da-DK" sz="3200" smtClean="0"/>
              <a:t>must only be </a:t>
            </a:r>
            <a:r>
              <a:rPr lang="da-DK" sz="3200" b="1" smtClean="0"/>
              <a:t>accessed</a:t>
            </a:r>
            <a:r>
              <a:rPr lang="da-DK" sz="3200" smtClean="0"/>
              <a:t> by callers with </a:t>
            </a:r>
            <a:r>
              <a:rPr lang="da-DK" sz="3200" b="1" smtClean="0"/>
              <a:t>permissions</a:t>
            </a:r>
          </a:p>
          <a:p>
            <a:r>
              <a:rPr lang="da-DK" sz="3200" smtClean="0"/>
              <a:t>Need for </a:t>
            </a:r>
            <a:r>
              <a:rPr lang="da-DK" sz="3200" b="1" smtClean="0"/>
              <a:t>additional operations</a:t>
            </a:r>
            <a:r>
              <a:rPr lang="da-DK" sz="3200" smtClean="0"/>
              <a:t>, e.g. bookkeeping</a:t>
            </a:r>
            <a:endParaRPr lang="da-DK" sz="3200"/>
          </a:p>
        </p:txBody>
      </p:sp>
      <p:pic>
        <p:nvPicPr>
          <p:cNvPr id="1026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8" y="830687"/>
            <a:ext cx="2149475" cy="21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restricted are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31" y="2484229"/>
            <a:ext cx="1579770" cy="15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bookkeep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00" y="4281698"/>
            <a:ext cx="1407901" cy="14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create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lang="da-DK" sz="3200" smtClean="0"/>
              <a:t>Use proxy to </a:t>
            </a:r>
            <a:r>
              <a:rPr lang="da-DK" sz="3200" b="1" smtClean="0"/>
              <a:t>delay</a:t>
            </a:r>
            <a:r>
              <a:rPr lang="da-DK" sz="3200" smtClean="0"/>
              <a:t> creation</a:t>
            </a:r>
          </a:p>
          <a:p>
            <a:r>
              <a:rPr lang="da-DK" sz="3200" smtClean="0"/>
              <a:t>Lazy creation, Just-in-Time creation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Virtual Proxy</a:t>
            </a:r>
            <a:endParaRPr lang="da-DK" sz="3200" b="1"/>
          </a:p>
        </p:txBody>
      </p:sp>
      <p:pic>
        <p:nvPicPr>
          <p:cNvPr id="4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SubjectProxyVirtual()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InitSubject();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void </a:t>
            </a:r>
            <a:r>
              <a:rPr lang="da-DK" sz="1600" b="1" smtClean="0">
                <a:latin typeface="Consolas" panose="020B0609020204030204" pitchFamily="49" charset="0"/>
              </a:rPr>
              <a:t>InitSubject()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_subject = </a:t>
            </a:r>
            <a:r>
              <a:rPr lang="da-DK" sz="1600" b="1">
                <a:latin typeface="Consolas" panose="020B0609020204030204" pitchFamily="49" charset="0"/>
              </a:rPr>
              <a:t>_</a:t>
            </a:r>
            <a:r>
              <a:rPr lang="da-DK" sz="1600" b="1" smtClean="0">
                <a:latin typeface="Consolas" panose="020B0609020204030204" pitchFamily="49" charset="0"/>
              </a:rPr>
              <a:t>subject ??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 use Factory…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</a:t>
            </a:r>
            <a:r>
              <a:rPr lang="da-DK" sz="2800" smtClean="0"/>
              <a:t>functionality offered by a class </a:t>
            </a:r>
            <a:r>
              <a:rPr lang="da-DK" sz="2800" b="1" smtClean="0"/>
              <a:t>Subject</a:t>
            </a:r>
            <a:endParaRPr lang="da-DK" sz="2800" b="1" smtClean="0"/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  <a:endParaRPr lang="da-DK" sz="4800" smtClean="0"/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28111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9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use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>
            <a:normAutofit/>
          </a:bodyPr>
          <a:lstStyle/>
          <a:p>
            <a:r>
              <a:rPr lang="da-DK" smtClean="0"/>
              <a:t>Use proxy to </a:t>
            </a:r>
            <a:r>
              <a:rPr lang="da-DK" b="1" smtClean="0"/>
              <a:t>reuse</a:t>
            </a:r>
            <a:r>
              <a:rPr lang="da-DK" smtClean="0"/>
              <a:t> results from previous operations</a:t>
            </a:r>
          </a:p>
          <a:p>
            <a:r>
              <a:rPr lang="da-DK" smtClean="0"/>
              <a:t>Operation is expensive to execute (e.g. network call)</a:t>
            </a:r>
          </a:p>
          <a:p>
            <a:r>
              <a:rPr lang="da-DK" smtClean="0"/>
              <a:t>Given same input, operation always produces same result (important!)</a:t>
            </a:r>
          </a:p>
          <a:p>
            <a:r>
              <a:rPr lang="da-DK" smtClean="0"/>
              <a:t>Proxy maintains cache of previous results</a:t>
            </a:r>
          </a:p>
          <a:p>
            <a:r>
              <a:rPr lang="da-DK" smtClean="0"/>
              <a:t>A.k.a. </a:t>
            </a:r>
            <a:r>
              <a:rPr lang="da-DK" b="1" smtClean="0"/>
              <a:t>Remote Proxy</a:t>
            </a:r>
            <a:endParaRPr lang="da-DK" b="1"/>
          </a:p>
        </p:txBody>
      </p:sp>
      <p:pic>
        <p:nvPicPr>
          <p:cNvPr id="5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SubjectProxyRemote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>
                <a:latin typeface="Consolas" panose="020B0609020204030204" pitchFamily="49" charset="0"/>
              </a:rPr>
              <a:t> _</a:t>
            </a:r>
            <a:r>
              <a:rPr lang="da-DK" sz="1400" b="1">
                <a:latin typeface="Consolas" panose="020B0609020204030204" pitchFamily="49" charset="0"/>
              </a:rPr>
              <a:t>subject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latin typeface="Consolas" panose="020B0609020204030204" pitchFamily="49" charset="0"/>
              </a:rPr>
              <a:t>&gt; _cache;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SubjectProxyRemote(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 smtClean="0">
                <a:latin typeface="Consolas" panose="020B0609020204030204" pitchFamily="49" charset="0"/>
              </a:rPr>
              <a:t> subject)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_cache =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latin typeface="Consolas" panose="020B0609020204030204" pitchFamily="49" charset="0"/>
              </a:rPr>
              <a:t>&gt;();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subject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latin typeface="Consolas" panose="020B0609020204030204" pitchFamily="49" charset="0"/>
              </a:rPr>
              <a:t>subject;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400" b="1">
                <a:latin typeface="Consolas" panose="020B0609020204030204" pitchFamily="49" charset="0"/>
              </a:rPr>
              <a:t>Calculate(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c</a:t>
            </a:r>
            <a:r>
              <a:rPr lang="da-DK" sz="14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(!_</a:t>
            </a:r>
            <a:r>
              <a:rPr lang="da-DK" sz="1400" b="1">
                <a:latin typeface="Consolas" panose="020B0609020204030204" pitchFamily="49" charset="0"/>
              </a:rPr>
              <a:t>cache.ContainsKey(c</a:t>
            </a:r>
            <a:r>
              <a:rPr lang="da-DK" sz="1400" b="1" smtClean="0">
                <a:latin typeface="Consolas" panose="020B0609020204030204" pitchFamily="49" charset="0"/>
              </a:rPr>
              <a:t>))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 = _subject.Calculate(c);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   _</a:t>
            </a:r>
            <a:r>
              <a:rPr lang="da-DK" sz="1400" b="1">
                <a:latin typeface="Consolas" panose="020B0609020204030204" pitchFamily="49" charset="0"/>
              </a:rPr>
              <a:t>cache.Add(c, </a:t>
            </a:r>
            <a:r>
              <a:rPr lang="da-DK" sz="1400" b="1">
                <a:latin typeface="Consolas" panose="020B0609020204030204" pitchFamily="49" charset="0"/>
              </a:rPr>
              <a:t>result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</a:t>
            </a:r>
            <a:r>
              <a:rPr lang="da-DK" sz="1400" b="1" smtClean="0">
                <a:latin typeface="Consolas" panose="020B0609020204030204" pitchFamily="49" charset="0"/>
              </a:rPr>
              <a:t>cache[c</a:t>
            </a:r>
            <a:r>
              <a:rPr lang="da-DK" sz="1400" b="1">
                <a:latin typeface="Consolas" panose="020B0609020204030204" pitchFamily="49" charset="0"/>
              </a:rPr>
              <a:t>]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access is </a:t>
            </a:r>
            <a:r>
              <a:rPr lang="da-DK" b="1" smtClean="0">
                <a:solidFill>
                  <a:srgbClr val="FF0000"/>
                </a:solidFill>
              </a:rPr>
              <a:t>restricted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b="1" smtClean="0"/>
              <a:t>Separate</a:t>
            </a:r>
            <a:r>
              <a:rPr lang="da-DK" sz="3200" smtClean="0"/>
              <a:t> access management from operation logic (single responsibility)</a:t>
            </a:r>
          </a:p>
          <a:p>
            <a:r>
              <a:rPr lang="da-DK" sz="3200" smtClean="0"/>
              <a:t>Proxy is gatekeeper w.r.t. object access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Protective Proxy</a:t>
            </a:r>
            <a:endParaRPr lang="da-DK" sz="3200" b="1"/>
          </a:p>
        </p:txBody>
      </p:sp>
      <p:pic>
        <p:nvPicPr>
          <p:cNvPr id="4" name="Picture 4" descr="Billedresultat for restricted are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991" y="2484229"/>
            <a:ext cx="1925210" cy="19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42206" y="64716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SubjectProxyProtective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SubjectProxyProtective(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subject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da-DK" sz="1600" b="1" smtClean="0">
                <a:latin typeface="Consolas" panose="020B0609020204030204" pitchFamily="49" charset="0"/>
              </a:rPr>
              <a:t>subject;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(CheckCredentials(c.UserCredentials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</a:t>
            </a:r>
            <a:r>
              <a:rPr lang="da-DK" sz="1600" b="1">
                <a:latin typeface="Consolas" panose="020B0609020204030204" pitchFamily="49" charset="0"/>
              </a:rPr>
              <a:t>subject.Calculate(c</a:t>
            </a:r>
            <a:r>
              <a:rPr lang="da-DK" sz="1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throw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ArgumentException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…or other handling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8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Additional operations</a:t>
            </a:r>
            <a:r>
              <a:rPr lang="da-DK" b="1" smtClean="0"/>
              <a:t> are needed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smtClean="0"/>
              <a:t>Examples:</a:t>
            </a:r>
          </a:p>
          <a:p>
            <a:pPr lvl="1"/>
            <a:r>
              <a:rPr lang="da-DK" sz="2800" smtClean="0"/>
              <a:t>Usage statistics</a:t>
            </a:r>
          </a:p>
          <a:p>
            <a:pPr lvl="1"/>
            <a:r>
              <a:rPr lang="da-DK" sz="2800" smtClean="0"/>
              <a:t>Exclusive access (threading issues)</a:t>
            </a:r>
          </a:p>
          <a:p>
            <a:pPr lvl="1"/>
            <a:r>
              <a:rPr lang="da-DK" sz="2800" smtClean="0"/>
              <a:t>Logging</a:t>
            </a:r>
          </a:p>
          <a:p>
            <a:pPr lvl="1"/>
            <a:r>
              <a:rPr lang="da-DK" sz="2800" smtClean="0"/>
              <a:t>…?</a:t>
            </a:r>
            <a:endParaRPr lang="da-DK" sz="3200" smtClean="0"/>
          </a:p>
          <a:p>
            <a:r>
              <a:rPr lang="da-DK" sz="3200" smtClean="0"/>
              <a:t>A.k.a. </a:t>
            </a:r>
            <a:r>
              <a:rPr lang="da-DK" sz="3200" b="1" smtClean="0"/>
              <a:t>Smart Proxy</a:t>
            </a:r>
            <a:endParaRPr lang="da-DK" sz="3200" b="1"/>
          </a:p>
        </p:txBody>
      </p:sp>
      <p:pic>
        <p:nvPicPr>
          <p:cNvPr id="5" name="Picture 6" descr="Billedresultat for bookkee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413" y="2459671"/>
            <a:ext cx="2020413" cy="20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SubjectProxySmart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>
                <a:latin typeface="Consolas" panose="020B0609020204030204" pitchFamily="49" charset="0"/>
              </a:rPr>
              <a:t> _</a:t>
            </a:r>
            <a:r>
              <a:rPr lang="da-DK" b="1">
                <a:latin typeface="Consolas" panose="020B0609020204030204" pitchFamily="49" charset="0"/>
              </a:rPr>
              <a:t>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int</a:t>
            </a:r>
            <a:r>
              <a:rPr lang="da-DK" b="1" smtClean="0">
                <a:latin typeface="Consolas" panose="020B0609020204030204" pitchFamily="49" charset="0"/>
              </a:rPr>
              <a:t> CallsToCalculate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da-DK" b="1" smtClean="0">
                <a:latin typeface="Consolas" panose="020B0609020204030204" pitchFamily="49" charset="0"/>
              </a:rPr>
              <a:t>; };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SubjectProxySmart(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subject)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_</a:t>
            </a:r>
            <a:r>
              <a:rPr lang="da-DK" b="1">
                <a:latin typeface="Consolas" panose="020B0609020204030204" pitchFamily="49" charset="0"/>
              </a:rPr>
              <a:t>subject = </a:t>
            </a:r>
            <a:r>
              <a:rPr lang="da-DK" b="1">
                <a:latin typeface="Consolas" panose="020B0609020204030204" pitchFamily="49" charset="0"/>
              </a:rPr>
              <a:t>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CallsToCalculate = 0;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b="1">
                <a:latin typeface="Consolas" panose="020B0609020204030204" pitchFamily="49" charset="0"/>
              </a:rPr>
              <a:t>Calculate(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CallsToCalculate++;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Proxy vs. Decorator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Both implement </a:t>
            </a:r>
            <a:r>
              <a:rPr lang="da-DK" sz="2400" b="1" smtClean="0"/>
              <a:t>same interface </a:t>
            </a:r>
            <a:r>
              <a:rPr lang="da-DK" sz="2400" smtClean="0"/>
              <a:t>as subject</a:t>
            </a:r>
          </a:p>
          <a:p>
            <a:r>
              <a:rPr lang="da-DK" sz="2400" b="1" smtClean="0"/>
              <a:t>Proxy</a:t>
            </a:r>
            <a:r>
              <a:rPr lang="da-DK" sz="2400" smtClean="0"/>
              <a:t>: will often be responsible for </a:t>
            </a:r>
            <a:r>
              <a:rPr lang="da-DK" sz="2400" b="1" smtClean="0"/>
              <a:t>object creation</a:t>
            </a:r>
            <a:r>
              <a:rPr lang="da-DK" sz="2400" smtClean="0"/>
              <a:t>, either directly or through a factory</a:t>
            </a:r>
          </a:p>
          <a:p>
            <a:r>
              <a:rPr lang="da-DK" sz="2400" b="1" smtClean="0"/>
              <a:t>Decorator</a:t>
            </a:r>
            <a:r>
              <a:rPr lang="da-DK" sz="2400" smtClean="0"/>
              <a:t>:  will receive an </a:t>
            </a:r>
            <a:r>
              <a:rPr lang="da-DK" sz="2400" b="1" smtClean="0"/>
              <a:t>already created object </a:t>
            </a:r>
            <a:r>
              <a:rPr lang="da-DK" sz="2400" smtClean="0"/>
              <a:t>for ”decoration”</a:t>
            </a:r>
          </a:p>
          <a:p>
            <a:r>
              <a:rPr lang="da-DK" sz="2400" smtClean="0"/>
              <a:t>Decorator offers more flexibility w.r.t. run-time configuration</a:t>
            </a:r>
          </a:p>
          <a:p>
            <a:r>
              <a:rPr lang="da-DK" sz="2400" smtClean="0"/>
              <a:t>Scope for Decorator is smaller – no control over object creation</a:t>
            </a:r>
            <a:endParaRPr lang="da-DK" sz="2400"/>
          </a:p>
        </p:txBody>
      </p:sp>
      <p:pic>
        <p:nvPicPr>
          <p:cNvPr id="2050" name="Picture 2" descr="Billedresultat for sibling d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27" y="0"/>
            <a:ext cx="49006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</a:t>
            </a:r>
            <a:r>
              <a:rPr lang="da-DK" sz="2800" smtClean="0"/>
              <a:t>functionality offered by a class </a:t>
            </a:r>
            <a:r>
              <a:rPr lang="da-DK" sz="2800" b="1" smtClean="0"/>
              <a:t>Subject</a:t>
            </a:r>
            <a:endParaRPr lang="da-DK" sz="2800" b="1" smtClean="0"/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  <a:p>
            <a:r>
              <a:rPr lang="da-DK" sz="3200" b="1" i="1" smtClean="0">
                <a:solidFill>
                  <a:srgbClr val="FF0000"/>
                </a:solidFill>
              </a:rPr>
              <a:t>How to </a:t>
            </a:r>
            <a:r>
              <a:rPr lang="da-DK" sz="3200" b="1" i="1" smtClean="0">
                <a:solidFill>
                  <a:srgbClr val="FF0000"/>
                </a:solidFill>
              </a:rPr>
              <a:t>offer the services of Subject, but also implement management of restrictions in a transparent way.</a:t>
            </a:r>
            <a:endParaRPr lang="da-DK" sz="3200" b="1" i="1">
              <a:solidFill>
                <a:srgbClr val="FF00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  <a:endParaRPr lang="da-DK" sz="4800" smtClean="0"/>
          </a:p>
        </p:txBody>
      </p:sp>
      <p:sp>
        <p:nvSpPr>
          <p:cNvPr id="7" name="Afrundet rektangel 6"/>
          <p:cNvSpPr/>
          <p:nvPr/>
        </p:nvSpPr>
        <p:spPr>
          <a:xfrm>
            <a:off x="8878525" y="2850438"/>
            <a:ext cx="2475275" cy="918098"/>
          </a:xfrm>
          <a:prstGeom prst="roundRect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Proxy</a:t>
            </a:r>
            <a:endParaRPr lang="da-DK" sz="4800" smtClean="0"/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pad-nedadgående pil 8"/>
          <p:cNvSpPr/>
          <p:nvPr/>
        </p:nvSpPr>
        <p:spPr>
          <a:xfrm>
            <a:off x="9706375" y="3610519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16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2534536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3346042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  <a:endParaRPr lang="da-DK" sz="3600" smtClean="0"/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  <a:endParaRPr lang="da-DK" sz="3600" smtClean="0"/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H="1" flipV="1">
            <a:off x="5224668" y="2022191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3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Calculate(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 c);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Calculate(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 for calculation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UseSubject(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subject,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result = </a:t>
            </a:r>
            <a:r>
              <a:rPr lang="da-DK" sz="2400" b="1">
                <a:latin typeface="Consolas" panose="020B0609020204030204" pitchFamily="49" charset="0"/>
              </a:rPr>
              <a:t>subject.Calculate(c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//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 for calculation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838</Words>
  <Application>Microsoft Office PowerPoint</Application>
  <PresentationFormat>Widescreen</PresentationFormat>
  <Paragraphs>224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Office-tema</vt:lpstr>
      <vt:lpstr>Proxy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Why use a Proxy?</vt:lpstr>
      <vt:lpstr>Object is expensive to create</vt:lpstr>
      <vt:lpstr>PowerPoint-præsentation</vt:lpstr>
      <vt:lpstr>PowerPoint-præsentation</vt:lpstr>
      <vt:lpstr>Object is expensive to use</vt:lpstr>
      <vt:lpstr>PowerPoint-præsentation</vt:lpstr>
      <vt:lpstr>Object access is restricted</vt:lpstr>
      <vt:lpstr>PowerPoint-præsentation</vt:lpstr>
      <vt:lpstr>Additional operations are needed</vt:lpstr>
      <vt:lpstr>PowerPoint-præsentation</vt:lpstr>
      <vt:lpstr>Proxy vs. Decorator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157</cp:revision>
  <dcterms:created xsi:type="dcterms:W3CDTF">2017-09-05T14:00:27Z</dcterms:created>
  <dcterms:modified xsi:type="dcterms:W3CDTF">2018-04-08T10:08:04Z</dcterms:modified>
</cp:coreProperties>
</file>